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3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g"/><Relationship Id="rId5" Type="http://schemas.openxmlformats.org/officeDocument/2006/relationships/image" Target="../media/image29.jpeg"/><Relationship Id="rId10" Type="http://schemas.openxmlformats.org/officeDocument/2006/relationships/image" Target="../media/image34.jp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09600" y="304800"/>
            <a:ext cx="8001000" cy="1981200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на тему: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ласифікація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забруднень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довкілля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джерела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забруднення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4495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62200"/>
            <a:ext cx="3695700" cy="30472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5" y="4743635"/>
            <a:ext cx="2819400" cy="1905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виконала </a:t>
            </a:r>
            <a:br>
              <a:rPr lang="uk-UA" dirty="0" smtClean="0"/>
            </a:br>
            <a:r>
              <a:rPr lang="uk-UA" dirty="0" smtClean="0"/>
              <a:t>учениця 11-А класу</a:t>
            </a:r>
            <a:br>
              <a:rPr lang="uk-UA" dirty="0" smtClean="0"/>
            </a:br>
            <a:r>
              <a:rPr lang="uk-UA" dirty="0" err="1" smtClean="0"/>
              <a:t>Пологівської</a:t>
            </a:r>
            <a:r>
              <a:rPr lang="uk-UA" dirty="0" smtClean="0"/>
              <a:t> гімназії «Основа»</a:t>
            </a:r>
            <a:br>
              <a:rPr lang="uk-UA" dirty="0" smtClean="0"/>
            </a:br>
            <a:r>
              <a:rPr lang="uk-UA" dirty="0" err="1" smtClean="0"/>
              <a:t>Остроушко</a:t>
            </a:r>
            <a:r>
              <a:rPr lang="uk-UA" dirty="0" smtClean="0"/>
              <a:t> Валерії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0" y="2196483"/>
            <a:ext cx="3200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Об'єктами</a:t>
            </a:r>
            <a:r>
              <a:rPr lang="ru-RU" sz="1400" dirty="0" smtClean="0"/>
              <a:t> </a:t>
            </a:r>
            <a:r>
              <a:rPr lang="ru-RU" sz="1400" dirty="0" err="1"/>
              <a:t>забруднення</a:t>
            </a:r>
            <a:r>
              <a:rPr lang="ru-RU" sz="1400" dirty="0"/>
              <a:t> (акцепторами </a:t>
            </a:r>
            <a:r>
              <a:rPr lang="ru-RU" sz="1400" dirty="0" err="1"/>
              <a:t>забруднених</a:t>
            </a:r>
            <a:r>
              <a:rPr lang="ru-RU" sz="1400" dirty="0"/>
              <a:t> </a:t>
            </a:r>
            <a:r>
              <a:rPr lang="ru-RU" sz="1400" dirty="0" err="1"/>
              <a:t>речовин</a:t>
            </a:r>
            <a:r>
              <a:rPr lang="ru-RU" sz="1400" dirty="0"/>
              <a:t>) є 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компоненти</a:t>
            </a:r>
            <a:r>
              <a:rPr lang="ru-RU" sz="1400" dirty="0"/>
              <a:t> </a:t>
            </a:r>
            <a:r>
              <a:rPr lang="ru-RU" sz="1400" dirty="0" err="1"/>
              <a:t>екотопу</a:t>
            </a:r>
            <a:r>
              <a:rPr lang="ru-RU" sz="1400" dirty="0"/>
              <a:t> (</a:t>
            </a:r>
            <a:r>
              <a:rPr lang="ru-RU" sz="1400" dirty="0" err="1"/>
              <a:t>місце</a:t>
            </a:r>
            <a:r>
              <a:rPr lang="ru-RU" sz="1400" dirty="0"/>
              <a:t> </a:t>
            </a:r>
            <a:r>
              <a:rPr lang="ru-RU" sz="1400" dirty="0" err="1"/>
              <a:t>існування</a:t>
            </a:r>
            <a:r>
              <a:rPr lang="ru-RU" sz="1400" dirty="0"/>
              <a:t> </a:t>
            </a:r>
            <a:r>
              <a:rPr lang="ru-RU" sz="1400" dirty="0" err="1"/>
              <a:t>біотичного</a:t>
            </a:r>
            <a:r>
              <a:rPr lang="ru-RU" sz="1400" dirty="0"/>
              <a:t> </a:t>
            </a:r>
            <a:r>
              <a:rPr lang="ru-RU" sz="1400" dirty="0" err="1"/>
              <a:t>угруповання</a:t>
            </a:r>
            <a:r>
              <a:rPr lang="ru-RU" sz="1400" dirty="0"/>
              <a:t>):</a:t>
            </a:r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>
            <a:off x="2286000" y="1790700"/>
            <a:ext cx="4343400" cy="4191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533400"/>
            <a:ext cx="2357438" cy="1257299"/>
          </a:xfrm>
          <a:prstGeom prst="rect">
            <a:avLst/>
          </a:prstGeom>
        </p:spPr>
      </p:pic>
      <p:sp>
        <p:nvSpPr>
          <p:cNvPr id="7" name="Блок-схема: знак завершения 6"/>
          <p:cNvSpPr/>
          <p:nvPr/>
        </p:nvSpPr>
        <p:spPr>
          <a:xfrm>
            <a:off x="3088481" y="228600"/>
            <a:ext cx="2590800" cy="4572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ВОДА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2960"/>
            <a:ext cx="2057400" cy="15070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4441"/>
            <a:ext cx="2209800" cy="1531126"/>
          </a:xfrm>
          <a:prstGeom prst="rect">
            <a:avLst/>
          </a:prstGeom>
        </p:spPr>
      </p:pic>
      <p:sp>
        <p:nvSpPr>
          <p:cNvPr id="11" name="Блок-схема: знак завершения 10"/>
          <p:cNvSpPr/>
          <p:nvPr/>
        </p:nvSpPr>
        <p:spPr>
          <a:xfrm>
            <a:off x="-5179" y="1128634"/>
            <a:ext cx="2620392" cy="471565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АТМОСФЕРА</a:t>
            </a:r>
            <a:endParaRPr lang="ru-RU" dirty="0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6477000" y="1128634"/>
            <a:ext cx="2514600" cy="547766"/>
          </a:xfrm>
          <a:prstGeom prst="flowChartTerminator">
            <a:avLst/>
          </a:prstGeom>
          <a:solidFill>
            <a:srgbClr val="9933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ГРУНТ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500" y="3429000"/>
            <a:ext cx="3200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Опосередкованими</a:t>
            </a:r>
            <a:r>
              <a:rPr lang="ru-RU" sz="1400" dirty="0"/>
              <a:t> </a:t>
            </a:r>
            <a:r>
              <a:rPr lang="ru-RU" sz="1400" dirty="0" err="1"/>
              <a:t>об'єктами</a:t>
            </a:r>
            <a:r>
              <a:rPr lang="ru-RU" sz="1400" dirty="0"/>
              <a:t> </a:t>
            </a:r>
            <a:r>
              <a:rPr lang="ru-RU" sz="1400" dirty="0" err="1"/>
              <a:t>забруднення</a:t>
            </a:r>
            <a:r>
              <a:rPr lang="ru-RU" sz="1400" dirty="0"/>
              <a:t> (жертвами </a:t>
            </a:r>
            <a:r>
              <a:rPr lang="ru-RU" sz="1400" dirty="0" err="1"/>
              <a:t>забруднення</a:t>
            </a:r>
            <a:r>
              <a:rPr lang="ru-RU" sz="1400" dirty="0"/>
              <a:t>) є </a:t>
            </a:r>
            <a:r>
              <a:rPr lang="ru-RU" sz="1400" dirty="0" err="1"/>
              <a:t>складові</a:t>
            </a:r>
            <a:r>
              <a:rPr lang="ru-RU" sz="1400" dirty="0"/>
              <a:t> </a:t>
            </a:r>
            <a:r>
              <a:rPr lang="ru-RU" sz="1400" dirty="0" err="1"/>
              <a:t>біогеоценозу</a:t>
            </a:r>
            <a:r>
              <a:rPr lang="ru-RU" sz="1400" dirty="0"/>
              <a:t>:</a:t>
            </a:r>
          </a:p>
        </p:txBody>
      </p:sp>
      <p:sp>
        <p:nvSpPr>
          <p:cNvPr id="15" name="Тройная стрелка влево/вправо/вверх 14"/>
          <p:cNvSpPr/>
          <p:nvPr/>
        </p:nvSpPr>
        <p:spPr>
          <a:xfrm rot="10800000">
            <a:off x="2362198" y="4544627"/>
            <a:ext cx="4267199" cy="3810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20449"/>
            <a:ext cx="2362200" cy="1556551"/>
          </a:xfrm>
          <a:prstGeom prst="rect">
            <a:avLst/>
          </a:prstGeom>
        </p:spPr>
      </p:pic>
      <p:sp>
        <p:nvSpPr>
          <p:cNvPr id="17" name="Блок-схема: знак завершения 16"/>
          <p:cNvSpPr/>
          <p:nvPr/>
        </p:nvSpPr>
        <p:spPr>
          <a:xfrm>
            <a:off x="2857500" y="6248400"/>
            <a:ext cx="3009900" cy="4572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РОСЛИНИ І ТВАРИНИ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46696"/>
            <a:ext cx="2131378" cy="14743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946697"/>
            <a:ext cx="2209800" cy="1474352"/>
          </a:xfrm>
          <a:prstGeom prst="rect">
            <a:avLst/>
          </a:prstGeom>
        </p:spPr>
      </p:pic>
      <p:sp>
        <p:nvSpPr>
          <p:cNvPr id="20" name="Блок-схема: знак завершения 19"/>
          <p:cNvSpPr/>
          <p:nvPr/>
        </p:nvSpPr>
        <p:spPr>
          <a:xfrm>
            <a:off x="100982" y="5205274"/>
            <a:ext cx="2386613" cy="440924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ГРИБИ</a:t>
            </a:r>
            <a:endParaRPr lang="ru-RU" dirty="0"/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6477000" y="5205274"/>
            <a:ext cx="2514600" cy="49345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МІКРООРГАНІЗМИ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6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>
          <a:xfrm>
            <a:off x="609600" y="304800"/>
            <a:ext cx="4038600" cy="1143000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Втручання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 в </a:t>
            </a:r>
            <a:r>
              <a:rPr lang="ru-RU" sz="1400" dirty="0" err="1"/>
              <a:t>природні</a:t>
            </a:r>
            <a:r>
              <a:rPr lang="ru-RU" sz="1400" dirty="0"/>
              <a:t> </a:t>
            </a:r>
            <a:r>
              <a:rPr lang="ru-RU" sz="1400" dirty="0" err="1"/>
              <a:t>процеси</a:t>
            </a:r>
            <a:r>
              <a:rPr lang="ru-RU" sz="1400" dirty="0"/>
              <a:t> в </a:t>
            </a:r>
            <a:r>
              <a:rPr lang="ru-RU" sz="1400" dirty="0" err="1"/>
              <a:t>біосфері</a:t>
            </a:r>
            <a:r>
              <a:rPr lang="ru-RU" sz="1400" dirty="0"/>
              <a:t>, </a:t>
            </a:r>
            <a:r>
              <a:rPr lang="ru-RU" sz="1400" dirty="0" err="1"/>
              <a:t>котре</a:t>
            </a:r>
            <a:r>
              <a:rPr lang="ru-RU" sz="1400" dirty="0"/>
              <a:t> </a:t>
            </a:r>
            <a:r>
              <a:rPr lang="ru-RU" sz="1400" dirty="0" err="1"/>
              <a:t>викликає</a:t>
            </a:r>
            <a:r>
              <a:rPr lang="ru-RU" sz="1400" dirty="0"/>
              <a:t> </a:t>
            </a:r>
            <a:r>
              <a:rPr lang="ru-RU" sz="1400" dirty="0" err="1"/>
              <a:t>небажані</a:t>
            </a:r>
            <a:r>
              <a:rPr lang="ru-RU" sz="1400" dirty="0"/>
              <a:t> для </a:t>
            </a:r>
            <a:r>
              <a:rPr lang="ru-RU" sz="1400" dirty="0" err="1"/>
              <a:t>екосистем</a:t>
            </a:r>
            <a:r>
              <a:rPr lang="ru-RU" sz="1400" dirty="0"/>
              <a:t> </a:t>
            </a:r>
            <a:r>
              <a:rPr lang="ru-RU" sz="1400" dirty="0" err="1"/>
              <a:t>антропогенні</a:t>
            </a:r>
            <a:r>
              <a:rPr lang="ru-RU" sz="1400" dirty="0"/>
              <a:t> </a:t>
            </a:r>
            <a:r>
              <a:rPr lang="ru-RU" sz="1400" dirty="0" err="1"/>
              <a:t>зміни</a:t>
            </a:r>
            <a:r>
              <a:rPr lang="ru-RU" sz="1400" dirty="0"/>
              <a:t>,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згрупувати</a:t>
            </a:r>
            <a:r>
              <a:rPr lang="ru-RU" sz="1400" dirty="0"/>
              <a:t> за </a:t>
            </a:r>
            <a:r>
              <a:rPr lang="ru-RU" sz="1400" dirty="0" err="1"/>
              <a:t>наступними</a:t>
            </a:r>
            <a:r>
              <a:rPr lang="ru-RU" sz="1400" dirty="0"/>
              <a:t> видами </a:t>
            </a:r>
            <a:r>
              <a:rPr lang="ru-RU" sz="1400" dirty="0" err="1"/>
              <a:t>забруднень</a:t>
            </a:r>
            <a:r>
              <a:rPr lang="ru-RU" sz="1400" dirty="0"/>
              <a:t>: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09600" y="1456678"/>
            <a:ext cx="228600" cy="60960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57700" y="1447800"/>
            <a:ext cx="228600" cy="618478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524000" y="1456678"/>
            <a:ext cx="228600" cy="60960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52800" y="1456678"/>
            <a:ext cx="228600" cy="60960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>
            <a:off x="-38100" y="2133600"/>
            <a:ext cx="1295400" cy="914400"/>
          </a:xfrm>
          <a:prstGeom prst="flowChartOffpage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інгредієнтне</a:t>
            </a:r>
            <a:r>
              <a:rPr lang="ru-RU" sz="1200" dirty="0"/>
              <a:t> </a:t>
            </a:r>
            <a:r>
              <a:rPr lang="ru-RU" sz="1200" dirty="0" err="1"/>
              <a:t>забруднення</a:t>
            </a:r>
            <a:endParaRPr lang="ru-RU" sz="1200" dirty="0"/>
          </a:p>
        </p:txBody>
      </p:sp>
      <p:sp>
        <p:nvSpPr>
          <p:cNvPr id="11" name="Блок-схема: ссылка на другую страницу 10"/>
          <p:cNvSpPr/>
          <p:nvPr/>
        </p:nvSpPr>
        <p:spPr>
          <a:xfrm>
            <a:off x="1447800" y="2133600"/>
            <a:ext cx="1371600" cy="914400"/>
          </a:xfrm>
          <a:prstGeom prst="flowChartOffpage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стаціально-деструкційне</a:t>
            </a:r>
            <a:r>
              <a:rPr lang="ru-RU" sz="1200" dirty="0"/>
              <a:t> </a:t>
            </a:r>
            <a:r>
              <a:rPr lang="ru-RU" sz="1200" dirty="0" err="1"/>
              <a:t>забруднення</a:t>
            </a:r>
            <a:r>
              <a:rPr lang="ru-RU" sz="1200" dirty="0"/>
              <a:t> </a:t>
            </a:r>
          </a:p>
        </p:txBody>
      </p:sp>
      <p:sp>
        <p:nvSpPr>
          <p:cNvPr id="12" name="Блок-схема: ссылка на другую страницу 11"/>
          <p:cNvSpPr/>
          <p:nvPr/>
        </p:nvSpPr>
        <p:spPr>
          <a:xfrm>
            <a:off x="2971800" y="2133600"/>
            <a:ext cx="1219200" cy="914400"/>
          </a:xfrm>
          <a:prstGeom prst="flowChartOffpage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біоценотичне</a:t>
            </a:r>
            <a:r>
              <a:rPr lang="ru-RU" sz="1200" dirty="0"/>
              <a:t> </a:t>
            </a:r>
            <a:r>
              <a:rPr lang="ru-RU" sz="1200" dirty="0" err="1"/>
              <a:t>забруднення</a:t>
            </a:r>
            <a:endParaRPr lang="ru-RU" sz="1200" dirty="0"/>
          </a:p>
        </p:txBody>
      </p:sp>
      <p:sp>
        <p:nvSpPr>
          <p:cNvPr id="13" name="Блок-схема: ссылка на другую страницу 12"/>
          <p:cNvSpPr/>
          <p:nvPr/>
        </p:nvSpPr>
        <p:spPr>
          <a:xfrm>
            <a:off x="4343400" y="2133600"/>
            <a:ext cx="1295400" cy="914400"/>
          </a:xfrm>
          <a:prstGeom prst="flowChartOffpage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параметричне</a:t>
            </a:r>
            <a:r>
              <a:rPr lang="ru-RU" sz="1200" dirty="0"/>
              <a:t> </a:t>
            </a:r>
            <a:r>
              <a:rPr lang="ru-RU" sz="1200" dirty="0" err="1"/>
              <a:t>забруднення</a:t>
            </a:r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6200"/>
            <a:ext cx="2667000" cy="2057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48640"/>
            <a:ext cx="1981200" cy="1584960"/>
          </a:xfrm>
          <a:prstGeom prst="rect">
            <a:avLst/>
          </a:prstGeom>
        </p:spPr>
      </p:pic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3200400" y="4648200"/>
            <a:ext cx="5410200" cy="182880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rgbClr val="FF0000"/>
                </a:solidFill>
              </a:rPr>
              <a:t>Під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забрудненням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навколишнього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середовища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розуміють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надходження</a:t>
            </a:r>
            <a:r>
              <a:rPr lang="ru-RU" sz="1600" dirty="0">
                <a:solidFill>
                  <a:srgbClr val="FF0000"/>
                </a:solidFill>
              </a:rPr>
              <a:t> в </a:t>
            </a:r>
            <a:r>
              <a:rPr lang="ru-RU" sz="1600" dirty="0" err="1">
                <a:solidFill>
                  <a:srgbClr val="FF0000"/>
                </a:solidFill>
              </a:rPr>
              <a:t>біосферу</a:t>
            </a:r>
            <a:r>
              <a:rPr lang="ru-RU" sz="1600" dirty="0">
                <a:solidFill>
                  <a:srgbClr val="FF0000"/>
                </a:solidFill>
              </a:rPr>
              <a:t> будь-</a:t>
            </a:r>
            <a:r>
              <a:rPr lang="ru-RU" sz="1600" dirty="0" err="1">
                <a:solidFill>
                  <a:srgbClr val="FF0000"/>
                </a:solidFill>
              </a:rPr>
              <a:t>яких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твердих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>
                <a:solidFill>
                  <a:srgbClr val="FF0000"/>
                </a:solidFill>
              </a:rPr>
              <a:t>рідких</a:t>
            </a:r>
            <a:r>
              <a:rPr lang="ru-RU" sz="1600" dirty="0">
                <a:solidFill>
                  <a:srgbClr val="FF0000"/>
                </a:solidFill>
              </a:rPr>
              <a:t> і </a:t>
            </a:r>
            <a:r>
              <a:rPr lang="ru-RU" sz="1600" dirty="0" err="1">
                <a:solidFill>
                  <a:srgbClr val="FF0000"/>
                </a:solidFill>
              </a:rPr>
              <a:t>газоподібних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речовин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або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видів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енергії</a:t>
            </a:r>
            <a:r>
              <a:rPr lang="ru-RU" sz="1600" dirty="0">
                <a:solidFill>
                  <a:srgbClr val="FF0000"/>
                </a:solidFill>
              </a:rPr>
              <a:t> (</a:t>
            </a:r>
            <a:r>
              <a:rPr lang="ru-RU" sz="1600" dirty="0" err="1">
                <a:solidFill>
                  <a:srgbClr val="FF0000"/>
                </a:solidFill>
              </a:rPr>
              <a:t>теплоти</a:t>
            </a:r>
            <a:r>
              <a:rPr lang="ru-RU" sz="1600" dirty="0">
                <a:solidFill>
                  <a:srgbClr val="FF0000"/>
                </a:solidFill>
              </a:rPr>
              <a:t>, звуку, </a:t>
            </a:r>
            <a:r>
              <a:rPr lang="ru-RU" sz="1600" dirty="0" err="1">
                <a:solidFill>
                  <a:srgbClr val="FF0000"/>
                </a:solidFill>
              </a:rPr>
              <a:t>радіоактивності</a:t>
            </a:r>
            <a:r>
              <a:rPr lang="ru-RU" sz="1600" dirty="0">
                <a:solidFill>
                  <a:srgbClr val="FF0000"/>
                </a:solidFill>
              </a:rPr>
              <a:t> і т. п.) у </a:t>
            </a:r>
            <a:r>
              <a:rPr lang="ru-RU" sz="1600" dirty="0" err="1">
                <a:solidFill>
                  <a:srgbClr val="FF0000"/>
                </a:solidFill>
              </a:rPr>
              <a:t>кількостях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>
                <a:solidFill>
                  <a:srgbClr val="FF0000"/>
                </a:solidFill>
              </a:rPr>
              <a:t>що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шкідливо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впливають</a:t>
            </a:r>
            <a:r>
              <a:rPr lang="ru-RU" sz="1600" dirty="0">
                <a:solidFill>
                  <a:srgbClr val="FF0000"/>
                </a:solidFill>
              </a:rPr>
              <a:t> на </a:t>
            </a:r>
            <a:r>
              <a:rPr lang="ru-RU" sz="1600" dirty="0" err="1">
                <a:solidFill>
                  <a:srgbClr val="FF0000"/>
                </a:solidFill>
              </a:rPr>
              <a:t>людину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>
                <a:solidFill>
                  <a:srgbClr val="FF0000"/>
                </a:solidFill>
              </a:rPr>
              <a:t>тварин</a:t>
            </a:r>
            <a:r>
              <a:rPr lang="ru-RU" sz="1600" dirty="0">
                <a:solidFill>
                  <a:srgbClr val="FF0000"/>
                </a:solidFill>
              </a:rPr>
              <a:t> і </a:t>
            </a:r>
            <a:r>
              <a:rPr lang="ru-RU" sz="1600" dirty="0" err="1">
                <a:solidFill>
                  <a:srgbClr val="FF0000"/>
                </a:solidFill>
              </a:rPr>
              <a:t>рослини</a:t>
            </a:r>
            <a:r>
              <a:rPr lang="ru-RU" sz="1600" dirty="0">
                <a:solidFill>
                  <a:srgbClr val="FF0000"/>
                </a:solidFill>
              </a:rPr>
              <a:t> як </a:t>
            </a:r>
            <a:r>
              <a:rPr lang="ru-RU" sz="1600" dirty="0" err="1">
                <a:solidFill>
                  <a:srgbClr val="FF0000"/>
                </a:solidFill>
              </a:rPr>
              <a:t>безпосередньо</a:t>
            </a:r>
            <a:r>
              <a:rPr lang="ru-RU" sz="1600" dirty="0">
                <a:solidFill>
                  <a:srgbClr val="FF0000"/>
                </a:solidFill>
              </a:rPr>
              <a:t>, так і </a:t>
            </a:r>
            <a:r>
              <a:rPr lang="ru-RU" sz="1600" dirty="0" err="1">
                <a:solidFill>
                  <a:srgbClr val="FF0000"/>
                </a:solidFill>
              </a:rPr>
              <a:t>непрямим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шляхом.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2667000" cy="16245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95850"/>
            <a:ext cx="2667000" cy="1809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1924050" cy="1428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333750"/>
            <a:ext cx="1371600" cy="1295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70590"/>
            <a:ext cx="3048000" cy="24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85655"/>
            <a:ext cx="8839201" cy="3686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315">
            <a:off x="64874" y="89470"/>
            <a:ext cx="1905001" cy="1423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325">
            <a:off x="195558" y="5262778"/>
            <a:ext cx="2123484" cy="1376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79">
            <a:off x="4399839" y="269299"/>
            <a:ext cx="1915485" cy="1270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470">
            <a:off x="1957494" y="80875"/>
            <a:ext cx="2242782" cy="1502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272345"/>
            <a:ext cx="1858123" cy="1511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025">
            <a:off x="6629400" y="5193657"/>
            <a:ext cx="2284825" cy="1514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76">
            <a:off x="2484492" y="5316233"/>
            <a:ext cx="2115620" cy="14104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535">
            <a:off x="6336083" y="152885"/>
            <a:ext cx="2628604" cy="1327830"/>
          </a:xfrm>
          <a:prstGeom prst="rect">
            <a:avLst/>
          </a:prstGeom>
        </p:spPr>
      </p:pic>
      <p:sp>
        <p:nvSpPr>
          <p:cNvPr id="13" name="Блок-схема: знак завершения 12"/>
          <p:cNvSpPr/>
          <p:nvPr/>
        </p:nvSpPr>
        <p:spPr>
          <a:xfrm>
            <a:off x="2383930" y="304800"/>
            <a:ext cx="3712070" cy="106680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Джерела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викидів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довкілля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2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72370" y="139824"/>
            <a:ext cx="2514600" cy="2299316"/>
          </a:xfrm>
          <a:prstGeom prst="foldedCorner">
            <a:avLst>
              <a:gd name="adj" fmla="val 117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Одну з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вдалих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класифікацій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забруднення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запропонував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Р.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Пірсон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. Вона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включає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тип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забруднення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його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джерело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наслідки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та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засоби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контролю. За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цими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ознаками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виділяються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наступні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типи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забруднювачів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, а </a:t>
            </a:r>
            <a:r>
              <a:rPr lang="ru-RU" sz="1400" dirty="0" err="1">
                <a:solidFill>
                  <a:schemeClr val="tx2">
                    <a:lumMod val="25000"/>
                  </a:schemeClr>
                </a:solidFill>
              </a:rPr>
              <a:t>саме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:</a:t>
            </a:r>
            <a:endParaRPr lang="ru-RU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8" y="2438400"/>
            <a:ext cx="1600201" cy="796743"/>
          </a:xfrm>
          <a:prstGeom prst="rect">
            <a:avLst/>
          </a:prstGeom>
        </p:spPr>
      </p:pic>
      <p:sp>
        <p:nvSpPr>
          <p:cNvPr id="6" name="Блок-схема: знак завершения 5"/>
          <p:cNvSpPr/>
          <p:nvPr/>
        </p:nvSpPr>
        <p:spPr>
          <a:xfrm>
            <a:off x="176624" y="2457450"/>
            <a:ext cx="1295400" cy="4191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Стічні води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9" y="3235143"/>
            <a:ext cx="1604640" cy="727257"/>
          </a:xfrm>
          <a:prstGeom prst="rect">
            <a:avLst/>
          </a:prstGeom>
        </p:spPr>
      </p:pic>
      <p:sp>
        <p:nvSpPr>
          <p:cNvPr id="8" name="Блок-схема: знак завершения 7"/>
          <p:cNvSpPr/>
          <p:nvPr/>
        </p:nvSpPr>
        <p:spPr>
          <a:xfrm>
            <a:off x="172370" y="3235143"/>
            <a:ext cx="1380479" cy="47335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Носії інфекції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8" y="3966099"/>
            <a:ext cx="1595021" cy="758301"/>
          </a:xfrm>
          <a:prstGeom prst="rect">
            <a:avLst/>
          </a:prstGeom>
        </p:spPr>
      </p:pic>
      <p:sp>
        <p:nvSpPr>
          <p:cNvPr id="10" name="Блок-схема: знак завершения 9"/>
          <p:cNvSpPr/>
          <p:nvPr/>
        </p:nvSpPr>
        <p:spPr>
          <a:xfrm>
            <a:off x="176624" y="3966099"/>
            <a:ext cx="1685279" cy="4572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ru-RU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Радіоактивні</a:t>
            </a: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речовини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3" y="4724401"/>
            <a:ext cx="1616846" cy="838199"/>
          </a:xfrm>
          <a:prstGeom prst="rect">
            <a:avLst/>
          </a:prstGeom>
        </p:spPr>
      </p:pic>
      <p:sp>
        <p:nvSpPr>
          <p:cNvPr id="12" name="Блок-схема: знак завершения 11"/>
          <p:cNvSpPr/>
          <p:nvPr/>
        </p:nvSpPr>
        <p:spPr>
          <a:xfrm>
            <a:off x="176624" y="4733363"/>
            <a:ext cx="1497368" cy="47335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Твердий стік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4" y="5562601"/>
            <a:ext cx="1616846" cy="1219200"/>
          </a:xfrm>
          <a:prstGeom prst="rect">
            <a:avLst/>
          </a:prstGeom>
        </p:spPr>
      </p:pic>
      <p:sp>
        <p:nvSpPr>
          <p:cNvPr id="14" name="Блок-схема: знак завершения 13"/>
          <p:cNvSpPr/>
          <p:nvPr/>
        </p:nvSpPr>
        <p:spPr>
          <a:xfrm>
            <a:off x="172370" y="5598823"/>
            <a:ext cx="1738357" cy="5334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рганічні</a:t>
            </a: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кислоти</a:t>
            </a:r>
            <a:r>
              <a: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солі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Капля 16"/>
          <p:cNvSpPr/>
          <p:nvPr/>
        </p:nvSpPr>
        <p:spPr>
          <a:xfrm>
            <a:off x="5507854" y="139824"/>
            <a:ext cx="3429000" cy="3568671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Прийнято</a:t>
            </a:r>
            <a:r>
              <a:rPr lang="ru-RU" sz="1200" dirty="0"/>
              <a:t> </a:t>
            </a:r>
            <a:r>
              <a:rPr lang="ru-RU" sz="1200" dirty="0" err="1"/>
              <a:t>розрізняти</a:t>
            </a:r>
            <a:r>
              <a:rPr lang="ru-RU" sz="1200" dirty="0"/>
              <a:t> </a:t>
            </a:r>
            <a:r>
              <a:rPr lang="ru-RU" sz="1200" dirty="0" err="1"/>
              <a:t>антропогенні</a:t>
            </a:r>
            <a:r>
              <a:rPr lang="ru-RU" sz="1200" dirty="0"/>
              <a:t> </a:t>
            </a:r>
            <a:r>
              <a:rPr lang="ru-RU" sz="1200" dirty="0" err="1"/>
              <a:t>забруднювачі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можуть</a:t>
            </a:r>
            <a:r>
              <a:rPr lang="ru-RU" sz="1200" dirty="0"/>
              <a:t> </a:t>
            </a:r>
            <a:r>
              <a:rPr lang="ru-RU" sz="1200" dirty="0" err="1"/>
              <a:t>руйнуватись</a:t>
            </a:r>
            <a:r>
              <a:rPr lang="ru-RU" sz="1200" dirty="0"/>
              <a:t> </a:t>
            </a:r>
            <a:r>
              <a:rPr lang="ru-RU" sz="1200" dirty="0" err="1"/>
              <a:t>біологічними</a:t>
            </a:r>
            <a:r>
              <a:rPr lang="ru-RU" sz="1200" dirty="0"/>
              <a:t> </a:t>
            </a:r>
            <a:r>
              <a:rPr lang="ru-RU" sz="1200" dirty="0" err="1"/>
              <a:t>процесами</a:t>
            </a:r>
            <a:r>
              <a:rPr lang="ru-RU" sz="1200" dirty="0"/>
              <a:t> та </a:t>
            </a:r>
            <a:r>
              <a:rPr lang="ru-RU" sz="1200" dirty="0" err="1"/>
              <a:t>ті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не </a:t>
            </a:r>
            <a:r>
              <a:rPr lang="ru-RU" sz="1200" dirty="0" err="1"/>
              <a:t>піддаються</a:t>
            </a:r>
            <a:r>
              <a:rPr lang="ru-RU" sz="1200" dirty="0"/>
              <a:t> </a:t>
            </a:r>
            <a:r>
              <a:rPr lang="ru-RU" sz="1200" dirty="0" err="1"/>
              <a:t>руйнуванню</a:t>
            </a:r>
            <a:r>
              <a:rPr lang="ru-RU" sz="1200" dirty="0"/>
              <a:t>. </a:t>
            </a:r>
            <a:r>
              <a:rPr lang="ru-RU" sz="1200" dirty="0" err="1"/>
              <a:t>Перші</a:t>
            </a:r>
            <a:r>
              <a:rPr lang="ru-RU" sz="1200" dirty="0"/>
              <a:t> </a:t>
            </a:r>
            <a:r>
              <a:rPr lang="ru-RU" sz="1200" dirty="0" err="1"/>
              <a:t>надходять</a:t>
            </a:r>
            <a:r>
              <a:rPr lang="ru-RU" sz="1200" dirty="0"/>
              <a:t> до </a:t>
            </a:r>
            <a:r>
              <a:rPr lang="ru-RU" sz="1200" dirty="0" err="1"/>
              <a:t>природних</a:t>
            </a:r>
            <a:r>
              <a:rPr lang="ru-RU" sz="1200" dirty="0"/>
              <a:t> </a:t>
            </a:r>
            <a:r>
              <a:rPr lang="ru-RU" sz="1200" dirty="0" err="1"/>
              <a:t>кругообігів</a:t>
            </a:r>
            <a:r>
              <a:rPr lang="ru-RU" sz="1200" dirty="0"/>
              <a:t> </a:t>
            </a:r>
            <a:r>
              <a:rPr lang="ru-RU" sz="1200" dirty="0" err="1"/>
              <a:t>речовин</a:t>
            </a:r>
            <a:r>
              <a:rPr lang="ru-RU" sz="1200" dirty="0"/>
              <a:t> і тому </a:t>
            </a:r>
            <a:r>
              <a:rPr lang="ru-RU" sz="1200" dirty="0" err="1"/>
              <a:t>швидко</a:t>
            </a:r>
            <a:r>
              <a:rPr lang="ru-RU" sz="1200" dirty="0"/>
              <a:t> </a:t>
            </a:r>
            <a:r>
              <a:rPr lang="ru-RU" sz="1200" dirty="0" err="1"/>
              <a:t>зникають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піддаються</a:t>
            </a:r>
            <a:r>
              <a:rPr lang="ru-RU" sz="1200" dirty="0"/>
              <a:t> </a:t>
            </a:r>
            <a:r>
              <a:rPr lang="ru-RU" sz="1200" dirty="0" err="1"/>
              <a:t>руйнуванню</a:t>
            </a:r>
            <a:r>
              <a:rPr lang="ru-RU" sz="1200" dirty="0"/>
              <a:t> </a:t>
            </a:r>
            <a:r>
              <a:rPr lang="ru-RU" sz="1200" dirty="0" err="1"/>
              <a:t>біологічними</a:t>
            </a:r>
            <a:r>
              <a:rPr lang="ru-RU" sz="1200" dirty="0"/>
              <a:t> агентами. </a:t>
            </a:r>
            <a:r>
              <a:rPr lang="ru-RU" sz="1200" dirty="0" err="1"/>
              <a:t>Другі</a:t>
            </a:r>
            <a:r>
              <a:rPr lang="ru-RU" sz="1200" dirty="0"/>
              <a:t> не </a:t>
            </a:r>
            <a:r>
              <a:rPr lang="ru-RU" sz="1200" dirty="0" err="1"/>
              <a:t>включаються</a:t>
            </a:r>
            <a:r>
              <a:rPr lang="ru-RU" sz="1200" dirty="0"/>
              <a:t> до </a:t>
            </a:r>
            <a:r>
              <a:rPr lang="ru-RU" sz="1200" dirty="0" err="1"/>
              <a:t>природних</a:t>
            </a:r>
            <a:r>
              <a:rPr lang="ru-RU" sz="1200" dirty="0"/>
              <a:t> </a:t>
            </a:r>
            <a:r>
              <a:rPr lang="ru-RU" sz="1200" dirty="0" err="1"/>
              <a:t>кругообігів</a:t>
            </a:r>
            <a:r>
              <a:rPr lang="ru-RU" sz="1200" dirty="0"/>
              <a:t> </a:t>
            </a:r>
            <a:r>
              <a:rPr lang="ru-RU" sz="1200" dirty="0" err="1"/>
              <a:t>речовин</a:t>
            </a:r>
            <a:r>
              <a:rPr lang="ru-RU" sz="1200" dirty="0"/>
              <a:t>, а тому </a:t>
            </a:r>
            <a:r>
              <a:rPr lang="ru-RU" sz="1200" dirty="0" err="1"/>
              <a:t>руйнуються</a:t>
            </a:r>
            <a:r>
              <a:rPr lang="ru-RU" sz="1200" dirty="0"/>
              <a:t> </a:t>
            </a:r>
            <a:r>
              <a:rPr lang="ru-RU" sz="1200" dirty="0" err="1"/>
              <a:t>організмами</a:t>
            </a:r>
            <a:r>
              <a:rPr lang="ru-RU" sz="1200" dirty="0"/>
              <a:t> у </a:t>
            </a:r>
            <a:r>
              <a:rPr lang="ru-RU" sz="1200" dirty="0" err="1"/>
              <a:t>харчових</a:t>
            </a:r>
            <a:r>
              <a:rPr lang="ru-RU" sz="1200" dirty="0"/>
              <a:t> </a:t>
            </a:r>
            <a:r>
              <a:rPr lang="ru-RU" sz="1200" dirty="0" err="1"/>
              <a:t>ланцюгах</a:t>
            </a:r>
            <a:r>
              <a:rPr lang="ru-RU" sz="1200" dirty="0"/>
              <a:t>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05309" y="4499500"/>
            <a:ext cx="2743200" cy="22823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Забруднення</a:t>
            </a:r>
            <a:r>
              <a:rPr lang="ru-RU" sz="1200" dirty="0"/>
              <a:t> </a:t>
            </a:r>
            <a:r>
              <a:rPr lang="ru-RU" sz="1200" dirty="0" err="1"/>
              <a:t>довкілля</a:t>
            </a:r>
            <a:r>
              <a:rPr lang="ru-RU" sz="1200" dirty="0"/>
              <a:t> </a:t>
            </a:r>
            <a:r>
              <a:rPr lang="ru-RU" sz="1200" dirty="0" err="1"/>
              <a:t>поділяють</a:t>
            </a:r>
            <a:r>
              <a:rPr lang="ru-RU" sz="1200" dirty="0"/>
              <a:t> на </a:t>
            </a:r>
            <a:r>
              <a:rPr lang="ru-RU" sz="1200" dirty="0" err="1"/>
              <a:t>природні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викликані</a:t>
            </a:r>
            <a:r>
              <a:rPr lang="ru-RU" sz="1200" dirty="0"/>
              <a:t> </a:t>
            </a:r>
            <a:r>
              <a:rPr lang="ru-RU" sz="1200" dirty="0" err="1"/>
              <a:t>якими-небудь</a:t>
            </a:r>
            <a:r>
              <a:rPr lang="ru-RU" sz="1200" dirty="0"/>
              <a:t> </a:t>
            </a:r>
            <a:r>
              <a:rPr lang="ru-RU" sz="1200" dirty="0" err="1"/>
              <a:t>природними</a:t>
            </a:r>
            <a:r>
              <a:rPr lang="ru-RU" sz="1200" dirty="0"/>
              <a:t>, часто </a:t>
            </a:r>
            <a:r>
              <a:rPr lang="ru-RU" sz="1200" dirty="0" err="1"/>
              <a:t>катастрофічними</a:t>
            </a:r>
            <a:r>
              <a:rPr lang="ru-RU" sz="1200" dirty="0"/>
              <a:t>, причинами (</a:t>
            </a:r>
            <a:r>
              <a:rPr lang="ru-RU" sz="1200" dirty="0" err="1"/>
              <a:t>виверження</a:t>
            </a:r>
            <a:r>
              <a:rPr lang="ru-RU" sz="1200" dirty="0"/>
              <a:t> </a:t>
            </a:r>
            <a:r>
              <a:rPr lang="ru-RU" sz="1200" dirty="0" err="1"/>
              <a:t>вулканів</a:t>
            </a:r>
            <a:r>
              <a:rPr lang="ru-RU" sz="1200" dirty="0"/>
              <a:t>, </a:t>
            </a:r>
            <a:r>
              <a:rPr lang="ru-RU" sz="1200" dirty="0" err="1"/>
              <a:t>селеві</a:t>
            </a:r>
            <a:r>
              <a:rPr lang="ru-RU" sz="1200" dirty="0"/>
              <a:t> потоки </a:t>
            </a:r>
            <a:r>
              <a:rPr lang="ru-RU" sz="1200" dirty="0" err="1"/>
              <a:t>тощо</a:t>
            </a:r>
            <a:r>
              <a:rPr lang="ru-RU" sz="1200" dirty="0"/>
              <a:t>), і </a:t>
            </a:r>
            <a:r>
              <a:rPr lang="ru-RU" sz="1200" dirty="0" err="1"/>
              <a:t>антропогенні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виникають</a:t>
            </a:r>
            <a:r>
              <a:rPr lang="ru-RU" sz="1200" dirty="0"/>
              <a:t> у </a:t>
            </a:r>
            <a:r>
              <a:rPr lang="ru-RU" sz="1200" dirty="0" err="1"/>
              <a:t>результаті</a:t>
            </a:r>
            <a:r>
              <a:rPr lang="ru-RU" sz="1200" dirty="0"/>
              <a:t> </a:t>
            </a:r>
            <a:r>
              <a:rPr lang="ru-RU" sz="1200" dirty="0" err="1"/>
              <a:t>діяльності</a:t>
            </a:r>
            <a:r>
              <a:rPr lang="ru-RU" sz="1200" dirty="0"/>
              <a:t> </a:t>
            </a:r>
            <a:r>
              <a:rPr lang="ru-RU" sz="1200" dirty="0" err="1"/>
              <a:t>людини</a:t>
            </a:r>
            <a:r>
              <a:rPr lang="ru-RU" sz="1200" dirty="0"/>
              <a:t>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8898"/>
            <a:ext cx="2209800" cy="15916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59" y="4699332"/>
            <a:ext cx="1635341" cy="2055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9824"/>
            <a:ext cx="2667000" cy="18209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86" y="2695438"/>
            <a:ext cx="3257541" cy="15527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15" y="3792183"/>
            <a:ext cx="2112885" cy="13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185</TotalTime>
  <Words>263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і джерела забруднення!</dc:title>
  <dc:creator>user</dc:creator>
  <cp:lastModifiedBy>виктор</cp:lastModifiedBy>
  <cp:revision>19</cp:revision>
  <dcterms:created xsi:type="dcterms:W3CDTF">2015-03-01T19:38:16Z</dcterms:created>
  <dcterms:modified xsi:type="dcterms:W3CDTF">2015-03-02T00:43:10Z</dcterms:modified>
</cp:coreProperties>
</file>