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58" r:id="rId6"/>
    <p:sldId id="262" r:id="rId7"/>
    <p:sldId id="267" r:id="rId8"/>
    <p:sldId id="263" r:id="rId9"/>
    <p:sldId id="264" r:id="rId10"/>
    <p:sldId id="265" r:id="rId11"/>
    <p:sldId id="266" r:id="rId12"/>
    <p:sldId id="268" r:id="rId13"/>
    <p:sldId id="269" r:id="rId14"/>
    <p:sldId id="270" r:id="rId15"/>
    <p:sldId id="261"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lang val="ru-RU"/>
  <c:style val="18"/>
  <c:chart>
    <c:autoTitleDeleted val="1"/>
    <c:plotArea>
      <c:layout/>
      <c:pieChart>
        <c:varyColors val="1"/>
        <c:ser>
          <c:idx val="0"/>
          <c:order val="0"/>
          <c:tx>
            <c:strRef>
              <c:f>Лист1!$B$1</c:f>
              <c:strCache>
                <c:ptCount val="1"/>
                <c:pt idx="0">
                  <c:v>Продажи</c:v>
                </c:pt>
              </c:strCache>
            </c:strRef>
          </c:tx>
          <c:dLbls>
            <c:dLbl>
              <c:idx val="1"/>
              <c:layout>
                <c:manualLayout>
                  <c:x val="-3.1946996208807234E-2"/>
                  <c:y val="3.2058325475453911E-2"/>
                </c:manualLayout>
              </c:layout>
              <c:showPercent val="1"/>
            </c:dLbl>
            <c:dLbl>
              <c:idx val="2"/>
              <c:layout>
                <c:manualLayout>
                  <c:x val="-1.3425804413337222E-2"/>
                  <c:y val="-4.1030318922449509E-2"/>
                </c:manualLayout>
              </c:layout>
              <c:tx>
                <c:rich>
                  <a:bodyPr/>
                  <a:lstStyle/>
                  <a:p>
                    <a:r>
                      <a:rPr lang="uk-UA" dirty="0" smtClean="0"/>
                      <a:t>1,3</a:t>
                    </a:r>
                    <a:r>
                      <a:rPr lang="en-US" dirty="0" smtClean="0"/>
                      <a:t>%</a:t>
                    </a:r>
                    <a:endParaRPr lang="en-US" dirty="0"/>
                  </a:p>
                </c:rich>
              </c:tx>
              <c:showPercent val="1"/>
            </c:dLbl>
            <c:dLbl>
              <c:idx val="3"/>
              <c:layout>
                <c:manualLayout>
                  <c:x val="5.1286939826966076E-2"/>
                  <c:y val="0.12095833702591016"/>
                </c:manualLayout>
              </c:layout>
              <c:tx>
                <c:rich>
                  <a:bodyPr/>
                  <a:lstStyle/>
                  <a:p>
                    <a:r>
                      <a:rPr lang="en-US" dirty="0" smtClean="0"/>
                      <a:t>1</a:t>
                    </a:r>
                    <a:r>
                      <a:rPr lang="uk-UA" dirty="0" smtClean="0"/>
                      <a:t>,3</a:t>
                    </a:r>
                    <a:r>
                      <a:rPr lang="en-US" dirty="0" smtClean="0"/>
                      <a:t>%</a:t>
                    </a:r>
                    <a:endParaRPr lang="en-US" dirty="0"/>
                  </a:p>
                </c:rich>
              </c:tx>
              <c:showPercent val="1"/>
            </c:dLbl>
            <c:showPercent val="1"/>
            <c:showLeaderLines val="1"/>
          </c:dLbls>
          <c:cat>
            <c:strRef>
              <c:f>Лист1!$A$2:$A$5</c:f>
              <c:strCache>
                <c:ptCount val="4"/>
                <c:pt idx="0">
                  <c:v>азербайджанці - 92%</c:v>
                </c:pt>
                <c:pt idx="1">
                  <c:v>лезгини - 2%</c:v>
                </c:pt>
                <c:pt idx="2">
                  <c:v>росіяни - 1,3%</c:v>
                </c:pt>
                <c:pt idx="3">
                  <c:v>вірмени - 1,3%</c:v>
                </c:pt>
              </c:strCache>
            </c:strRef>
          </c:cat>
          <c:val>
            <c:numRef>
              <c:f>Лист1!$B$2:$B$5</c:f>
              <c:numCache>
                <c:formatCode>0%</c:formatCode>
                <c:ptCount val="4"/>
                <c:pt idx="0">
                  <c:v>0.91600000000000004</c:v>
                </c:pt>
                <c:pt idx="1">
                  <c:v>0.02</c:v>
                </c:pt>
                <c:pt idx="2" formatCode="0.00%">
                  <c:v>1.2999999999999999E-2</c:v>
                </c:pt>
                <c:pt idx="3" formatCode="0.00%">
                  <c:v>1.2999999999999999E-2</c:v>
                </c:pt>
              </c:numCache>
            </c:numRef>
          </c:val>
        </c:ser>
        <c:dLbls>
          <c:showPercent val="1"/>
        </c:dLbls>
        <c:firstSliceAng val="0"/>
      </c:pieChart>
    </c:plotArea>
    <c:legend>
      <c:legendPos val="t"/>
      <c:layout>
        <c:manualLayout>
          <c:xMode val="edge"/>
          <c:yMode val="edge"/>
          <c:x val="1.7743025177408372E-2"/>
          <c:y val="1.8416029208301658E-2"/>
          <c:w val="0.82253864100320795"/>
          <c:h val="0.12733569248174653"/>
        </c:manualLayout>
      </c:layout>
    </c:legend>
    <c:plotVisOnly val="1"/>
  </c:chart>
  <c:txPr>
    <a:bodyPr/>
    <a:lstStyle/>
    <a:p>
      <a:pPr>
        <a:defRPr sz="1800"/>
      </a:pPr>
      <a:endParaRPr lang="ru-RU"/>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0D4406C3-E32B-4179-ABFC-07AC46FEB46B}" type="datetimeFigureOut">
              <a:rPr lang="ru-RU" smtClean="0"/>
              <a:t>03.02.2014</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F0A090D0-3336-4894-9D75-7B76FA80EFF1}"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D4406C3-E32B-4179-ABFC-07AC46FEB46B}" type="datetimeFigureOut">
              <a:rPr lang="ru-RU" smtClean="0"/>
              <a:t>03.02.2014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0A090D0-3336-4894-9D75-7B76FA80EFF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D4406C3-E32B-4179-ABFC-07AC46FEB46B}" type="datetimeFigureOut">
              <a:rPr lang="ru-RU" smtClean="0"/>
              <a:t>03.02.2014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0A090D0-3336-4894-9D75-7B76FA80EFF1}"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D4406C3-E32B-4179-ABFC-07AC46FEB46B}" type="datetimeFigureOut">
              <a:rPr lang="ru-RU" smtClean="0"/>
              <a:t>03.02.2014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0A090D0-3336-4894-9D75-7B76FA80EFF1}"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0D4406C3-E32B-4179-ABFC-07AC46FEB46B}" type="datetimeFigureOut">
              <a:rPr lang="ru-RU" smtClean="0"/>
              <a:t>03.02.2014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0A090D0-3336-4894-9D75-7B76FA80EFF1}"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0D4406C3-E32B-4179-ABFC-07AC46FEB46B}" type="datetimeFigureOut">
              <a:rPr lang="ru-RU" smtClean="0"/>
              <a:t>03.02.2014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0A090D0-3336-4894-9D75-7B76FA80EFF1}"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0D4406C3-E32B-4179-ABFC-07AC46FEB46B}" type="datetimeFigureOut">
              <a:rPr lang="ru-RU" smtClean="0"/>
              <a:t>03.02.2014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0A090D0-3336-4894-9D75-7B76FA80EFF1}"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0D4406C3-E32B-4179-ABFC-07AC46FEB46B}" type="datetimeFigureOut">
              <a:rPr lang="ru-RU" smtClean="0"/>
              <a:t>03.02.2014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0A090D0-3336-4894-9D75-7B76FA80EFF1}"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D4406C3-E32B-4179-ABFC-07AC46FEB46B}" type="datetimeFigureOut">
              <a:rPr lang="ru-RU" smtClean="0"/>
              <a:t>03.02.2014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0A090D0-3336-4894-9D75-7B76FA80EFF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0D4406C3-E32B-4179-ABFC-07AC46FEB46B}" type="datetimeFigureOut">
              <a:rPr lang="ru-RU" smtClean="0"/>
              <a:t>03.02.2014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0A090D0-3336-4894-9D75-7B76FA80EFF1}"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0D4406C3-E32B-4179-ABFC-07AC46FEB46B}" type="datetimeFigureOut">
              <a:rPr lang="ru-RU" smtClean="0"/>
              <a:t>03.02.2014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F0A090D0-3336-4894-9D75-7B76FA80EFF1}" type="slidenum">
              <a:rPr lang="ru-RU" smtClean="0"/>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D4406C3-E32B-4179-ABFC-07AC46FEB46B}" type="datetimeFigureOut">
              <a:rPr lang="ru-RU" smtClean="0"/>
              <a:t>03.02.2014</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0A090D0-3336-4894-9D75-7B76FA80EFF1}" type="slidenum">
              <a:rPr lang="ru-RU" smtClean="0"/>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2976" y="1357298"/>
            <a:ext cx="7851648" cy="1828800"/>
          </a:xfrm>
        </p:spPr>
        <p:txBody>
          <a:bodyPr/>
          <a:lstStyle/>
          <a:p>
            <a:r>
              <a:rPr lang="ru-RU" dirty="0" smtClean="0"/>
              <a:t>Азербайджан </a:t>
            </a:r>
            <a:endParaRPr lang="ru-RU" dirty="0"/>
          </a:p>
        </p:txBody>
      </p:sp>
      <p:sp>
        <p:nvSpPr>
          <p:cNvPr id="3" name="Подзаголовок 2"/>
          <p:cNvSpPr>
            <a:spLocks noGrp="1"/>
          </p:cNvSpPr>
          <p:nvPr>
            <p:ph type="subTitle" idx="1"/>
          </p:nvPr>
        </p:nvSpPr>
        <p:spPr>
          <a:xfrm>
            <a:off x="1289304" y="4929198"/>
            <a:ext cx="7854696" cy="1752600"/>
          </a:xfrm>
        </p:spPr>
        <p:txBody>
          <a:bodyPr/>
          <a:lstStyle/>
          <a:p>
            <a:r>
              <a:rPr lang="uk-UA" dirty="0" smtClean="0"/>
              <a:t>Виконала</a:t>
            </a:r>
            <a:r>
              <a:rPr lang="ru-RU" dirty="0" smtClean="0"/>
              <a:t>: Терешко Олена</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8229600" cy="1143000"/>
          </a:xfrm>
        </p:spPr>
        <p:txBody>
          <a:bodyPr>
            <a:normAutofit fontScale="90000"/>
          </a:bodyPr>
          <a:lstStyle/>
          <a:p>
            <a:r>
              <a:rPr lang="uk-UA" dirty="0" smtClean="0"/>
              <a:t>Економіка Азербайджанської РСР</a:t>
            </a:r>
            <a:endParaRPr lang="uk-UA" dirty="0"/>
          </a:p>
        </p:txBody>
      </p:sp>
      <p:sp>
        <p:nvSpPr>
          <p:cNvPr id="3" name="Содержимое 2"/>
          <p:cNvSpPr>
            <a:spLocks noGrp="1"/>
          </p:cNvSpPr>
          <p:nvPr>
            <p:ph sz="half" idx="1"/>
          </p:nvPr>
        </p:nvSpPr>
        <p:spPr>
          <a:xfrm>
            <a:off x="357158" y="1428736"/>
            <a:ext cx="4038600" cy="4857784"/>
          </a:xfrm>
        </p:spPr>
        <p:txBody>
          <a:bodyPr/>
          <a:lstStyle/>
          <a:p>
            <a:pPr>
              <a:buNone/>
            </a:pPr>
            <a:r>
              <a:rPr lang="uk-UA" dirty="0" smtClean="0"/>
              <a:t>Промисловість </a:t>
            </a:r>
          </a:p>
          <a:p>
            <a:r>
              <a:rPr lang="uk-UA" dirty="0" smtClean="0"/>
              <a:t>нафтова </a:t>
            </a:r>
          </a:p>
          <a:p>
            <a:r>
              <a:rPr lang="uk-UA" dirty="0" smtClean="0"/>
              <a:t>газова </a:t>
            </a:r>
          </a:p>
          <a:p>
            <a:r>
              <a:rPr lang="uk-UA" dirty="0" smtClean="0"/>
              <a:t>хімічна </a:t>
            </a:r>
          </a:p>
          <a:p>
            <a:r>
              <a:rPr lang="uk-UA" dirty="0" smtClean="0"/>
              <a:t>машинобудівна і металообробна </a:t>
            </a:r>
          </a:p>
          <a:p>
            <a:r>
              <a:rPr lang="uk-UA" dirty="0" smtClean="0"/>
              <a:t>легка </a:t>
            </a:r>
          </a:p>
          <a:p>
            <a:r>
              <a:rPr lang="uk-UA" dirty="0" smtClean="0"/>
              <a:t>харчосмакова</a:t>
            </a:r>
            <a:endParaRPr lang="uk-UA" dirty="0"/>
          </a:p>
        </p:txBody>
      </p:sp>
      <p:pic>
        <p:nvPicPr>
          <p:cNvPr id="5" name="Содержимое 4" descr="402px-Первая_советская_буровая_№_7575,_Баку,_1924_г..jpg"/>
          <p:cNvPicPr>
            <a:picLocks noGrp="1" noChangeAspect="1"/>
          </p:cNvPicPr>
          <p:nvPr>
            <p:ph sz="half" idx="2"/>
          </p:nvPr>
        </p:nvPicPr>
        <p:blipFill>
          <a:blip r:embed="rId2"/>
          <a:stretch>
            <a:fillRect/>
          </a:stretch>
        </p:blipFill>
        <p:spPr>
          <a:xfrm>
            <a:off x="5357818" y="1214422"/>
            <a:ext cx="3300439" cy="4926027"/>
          </a:xfrm>
        </p:spPr>
      </p:pic>
      <p:sp>
        <p:nvSpPr>
          <p:cNvPr id="6" name="TextBox 5"/>
          <p:cNvSpPr txBox="1"/>
          <p:nvPr/>
        </p:nvSpPr>
        <p:spPr>
          <a:xfrm>
            <a:off x="5643570" y="6072206"/>
            <a:ext cx="2857520" cy="646331"/>
          </a:xfrm>
          <a:prstGeom prst="rect">
            <a:avLst/>
          </a:prstGeom>
          <a:noFill/>
        </p:spPr>
        <p:txBody>
          <a:bodyPr wrap="square" rtlCol="0">
            <a:spAutoFit/>
          </a:bodyPr>
          <a:lstStyle/>
          <a:p>
            <a:r>
              <a:rPr lang="uk-UA" dirty="0" smtClean="0"/>
              <a:t>Перша радянська бурова </a:t>
            </a:r>
            <a:r>
              <a:rPr lang="ru-RU" dirty="0" smtClean="0"/>
              <a:t>№ 7575, Баку, 1924</a:t>
            </a: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sz="half" idx="1"/>
          </p:nvPr>
        </p:nvSpPr>
        <p:spPr>
          <a:xfrm>
            <a:off x="4786314" y="571480"/>
            <a:ext cx="4038600" cy="5000660"/>
          </a:xfrm>
        </p:spPr>
        <p:txBody>
          <a:bodyPr>
            <a:noAutofit/>
          </a:bodyPr>
          <a:lstStyle/>
          <a:p>
            <a:pPr algn="ctr">
              <a:buNone/>
            </a:pPr>
            <a:r>
              <a:rPr lang="uk-UA" sz="1300" dirty="0" smtClean="0"/>
              <a:t>Азербайджан - найстаріший в СРСР район видобутку нафти ( добувалася на Апшеронському півострові , в </a:t>
            </a:r>
            <a:r>
              <a:rPr lang="uk-UA" sz="1300" dirty="0" err="1" smtClean="0"/>
              <a:t>Кура-</a:t>
            </a:r>
            <a:r>
              <a:rPr lang="uk-UA" sz="1300" dirty="0" smtClean="0"/>
              <a:t> </a:t>
            </a:r>
            <a:r>
              <a:rPr lang="uk-UA" sz="1300" dirty="0" err="1" smtClean="0"/>
              <a:t>Араксинськой</a:t>
            </a:r>
            <a:r>
              <a:rPr lang="uk-UA" sz="1300" dirty="0" smtClean="0"/>
              <a:t> низовини , на морських промислах ) і газу. Нафтопереробка розвинена в Баку. У районі </a:t>
            </a:r>
            <a:r>
              <a:rPr lang="uk-UA" sz="1300" dirty="0" err="1" smtClean="0"/>
              <a:t>Дашкесан</a:t>
            </a:r>
            <a:r>
              <a:rPr lang="uk-UA" sz="1300" dirty="0" smtClean="0"/>
              <a:t> добували залізну руду , алуніт . Близько 90 % електроенергії вироблялося на ТЕС. Найбільші ТЕС : </a:t>
            </a:r>
            <a:r>
              <a:rPr lang="uk-UA" sz="1300" dirty="0" err="1" smtClean="0"/>
              <a:t>Алі-</a:t>
            </a:r>
            <a:r>
              <a:rPr lang="uk-UA" sz="1300" dirty="0" smtClean="0"/>
              <a:t> </a:t>
            </a:r>
            <a:r>
              <a:rPr lang="uk-UA" sz="1300" dirty="0" err="1" smtClean="0"/>
              <a:t>Байрамлінская</a:t>
            </a:r>
            <a:r>
              <a:rPr lang="uk-UA" sz="1300" dirty="0" smtClean="0"/>
              <a:t> ГРЕС , Азербайджанська ГРЕС , найбільша ГЕС - </a:t>
            </a:r>
            <a:r>
              <a:rPr lang="uk-UA" sz="1300" dirty="0" err="1" smtClean="0"/>
              <a:t>Мінгечаурськая</a:t>
            </a:r>
            <a:r>
              <a:rPr lang="uk-UA" sz="1300" dirty="0" smtClean="0"/>
              <a:t> ГЕС. Металургійна промисловість ( виробництво сталі , сталевих труб , алюмінію , прокат кольорових металів ) - у </a:t>
            </a:r>
            <a:r>
              <a:rPr lang="uk-UA" sz="1300" dirty="0" err="1" smtClean="0"/>
              <a:t>Сумгаїті</a:t>
            </a:r>
            <a:r>
              <a:rPr lang="uk-UA" sz="1300" dirty="0" smtClean="0"/>
              <a:t> , Кіровабаді . У машинобудуванні виділялося хімічне і нафтохімічне машинобудування , розвинені електротехнічна , радіоелектронна галузі промисловості , приладобудування (основний центр - Баку). Підприємства хімічної та нафтохімічної промисловості виробляли мінеральні добрива , сірчану кислоту , синтетичний каучук та інше ( </a:t>
            </a:r>
            <a:r>
              <a:rPr lang="uk-UA" sz="1300" dirty="0" err="1" smtClean="0"/>
              <a:t>Сумгаїт</a:t>
            </a:r>
            <a:r>
              <a:rPr lang="uk-UA" sz="1300" dirty="0" smtClean="0"/>
              <a:t> , Баку). Виробництво будівельних матеріалів (цемент , вироби з азбесту , залізобетонні конструкції та інше). З галузей легкої промисловості найбільш розвинені бавовняна, шовкова , вовняна , трикотажна , виробництво килимів (Баку , </a:t>
            </a:r>
            <a:r>
              <a:rPr lang="uk-UA" sz="1300" dirty="0" err="1" smtClean="0"/>
              <a:t>Кировабад</a:t>
            </a:r>
            <a:r>
              <a:rPr lang="uk-UA" sz="1300" dirty="0" smtClean="0"/>
              <a:t> , </a:t>
            </a:r>
            <a:r>
              <a:rPr lang="uk-UA" sz="1300" dirty="0" err="1" smtClean="0"/>
              <a:t>Мінгечаур</a:t>
            </a:r>
            <a:r>
              <a:rPr lang="uk-UA" sz="1300" dirty="0" smtClean="0"/>
              <a:t> , </a:t>
            </a:r>
            <a:r>
              <a:rPr lang="uk-UA" sz="1300" dirty="0" err="1" smtClean="0"/>
              <a:t>Шекі</a:t>
            </a:r>
            <a:r>
              <a:rPr lang="uk-UA" sz="1300" dirty="0" smtClean="0"/>
              <a:t> , </a:t>
            </a:r>
            <a:r>
              <a:rPr lang="uk-UA" sz="1300" dirty="0" err="1" smtClean="0"/>
              <a:t>Степанакерт</a:t>
            </a:r>
            <a:r>
              <a:rPr lang="uk-UA" sz="1300" dirty="0" smtClean="0"/>
              <a:t> ) . Важливі галузі харчосмакової промисловості - консервна , тютюнова , чайна , переробка винограду</a:t>
            </a:r>
            <a:r>
              <a:rPr lang="uk-UA" sz="1600" dirty="0" smtClean="0"/>
              <a:t>.</a:t>
            </a:r>
            <a:endParaRPr lang="uk-UA" sz="1600" dirty="0"/>
          </a:p>
        </p:txBody>
      </p:sp>
      <p:pic>
        <p:nvPicPr>
          <p:cNvPr id="9" name="Содержимое 8" descr="431px-Подарок_Ленину_от_бакинских_рабочих_и_Азнефти,_7_ноября_1922_г..jpg"/>
          <p:cNvPicPr>
            <a:picLocks noGrp="1" noChangeAspect="1"/>
          </p:cNvPicPr>
          <p:nvPr>
            <p:ph sz="half" idx="2"/>
          </p:nvPr>
        </p:nvPicPr>
        <p:blipFill>
          <a:blip r:embed="rId2"/>
          <a:stretch>
            <a:fillRect/>
          </a:stretch>
        </p:blipFill>
        <p:spPr>
          <a:xfrm>
            <a:off x="785786" y="785794"/>
            <a:ext cx="3186150" cy="4435475"/>
          </a:xfrm>
        </p:spPr>
      </p:pic>
      <p:sp>
        <p:nvSpPr>
          <p:cNvPr id="10" name="Прямоугольник 9"/>
          <p:cNvSpPr/>
          <p:nvPr/>
        </p:nvSpPr>
        <p:spPr>
          <a:xfrm>
            <a:off x="285720" y="5429264"/>
            <a:ext cx="4572000" cy="646331"/>
          </a:xfrm>
          <a:prstGeom prst="rect">
            <a:avLst/>
          </a:prstGeom>
        </p:spPr>
        <p:txBody>
          <a:bodyPr>
            <a:spAutoFit/>
          </a:bodyPr>
          <a:lstStyle/>
          <a:p>
            <a:r>
              <a:rPr lang="uk-UA" dirty="0" smtClean="0"/>
              <a:t>Подарунок Леніну від бакинських робітників і </a:t>
            </a:r>
            <a:r>
              <a:rPr lang="uk-UA" dirty="0" err="1" smtClean="0"/>
              <a:t>Азнафті</a:t>
            </a:r>
            <a:r>
              <a:rPr lang="uk-UA" dirty="0" smtClean="0"/>
              <a:t>, 7 листопада 1922 р</a:t>
            </a:r>
            <a:endParaRPr lang="uk-U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Содержимое 5" descr="Трубчатый_завод_Вильке,_Баку,_1920_г..jpg"/>
          <p:cNvPicPr>
            <a:picLocks noGrp="1" noChangeAspect="1"/>
          </p:cNvPicPr>
          <p:nvPr>
            <p:ph idx="1"/>
          </p:nvPr>
        </p:nvPicPr>
        <p:blipFill>
          <a:blip r:embed="rId2"/>
          <a:stretch>
            <a:fillRect/>
          </a:stretch>
        </p:blipFill>
        <p:spPr>
          <a:xfrm>
            <a:off x="285720" y="928670"/>
            <a:ext cx="4334657" cy="3286148"/>
          </a:xfrm>
        </p:spPr>
      </p:pic>
      <p:pic>
        <p:nvPicPr>
          <p:cNvPr id="7" name="Рисунок 6" descr="Бакинские_нефтепромыслы_в_засыпанной_бухте_Ильича_(Биби-Эйбат).jpg"/>
          <p:cNvPicPr>
            <a:picLocks noChangeAspect="1"/>
          </p:cNvPicPr>
          <p:nvPr/>
        </p:nvPicPr>
        <p:blipFill>
          <a:blip r:embed="rId3"/>
          <a:stretch>
            <a:fillRect/>
          </a:stretch>
        </p:blipFill>
        <p:spPr>
          <a:xfrm>
            <a:off x="4857752" y="857232"/>
            <a:ext cx="3943920" cy="3286148"/>
          </a:xfrm>
          <a:prstGeom prst="rect">
            <a:avLst/>
          </a:prstGeom>
        </p:spPr>
      </p:pic>
      <p:sp>
        <p:nvSpPr>
          <p:cNvPr id="8" name="Прямоугольник 7"/>
          <p:cNvSpPr/>
          <p:nvPr/>
        </p:nvSpPr>
        <p:spPr>
          <a:xfrm>
            <a:off x="4857752" y="4357694"/>
            <a:ext cx="4143404" cy="646331"/>
          </a:xfrm>
          <a:prstGeom prst="rect">
            <a:avLst/>
          </a:prstGeom>
        </p:spPr>
        <p:txBody>
          <a:bodyPr wrap="square">
            <a:spAutoFit/>
          </a:bodyPr>
          <a:lstStyle/>
          <a:p>
            <a:pPr algn="r"/>
            <a:r>
              <a:rPr lang="uk-UA" dirty="0" smtClean="0"/>
              <a:t>Бакинські нафтопромисли в засипаній бухті Ілліча (</a:t>
            </a:r>
            <a:r>
              <a:rPr lang="uk-UA" dirty="0" err="1" smtClean="0"/>
              <a:t>Бібі-Ейбат</a:t>
            </a:r>
            <a:r>
              <a:rPr lang="uk-UA" dirty="0" smtClean="0"/>
              <a:t>)</a:t>
            </a:r>
            <a:endParaRPr lang="uk-UA" dirty="0"/>
          </a:p>
        </p:txBody>
      </p:sp>
      <p:sp>
        <p:nvSpPr>
          <p:cNvPr id="9" name="Прямоугольник 8"/>
          <p:cNvSpPr/>
          <p:nvPr/>
        </p:nvSpPr>
        <p:spPr>
          <a:xfrm>
            <a:off x="642910" y="4429132"/>
            <a:ext cx="3895297" cy="369332"/>
          </a:xfrm>
          <a:prstGeom prst="rect">
            <a:avLst/>
          </a:prstGeom>
        </p:spPr>
        <p:txBody>
          <a:bodyPr wrap="none">
            <a:spAutoFit/>
          </a:bodyPr>
          <a:lstStyle/>
          <a:p>
            <a:r>
              <a:rPr lang="uk-UA" dirty="0" smtClean="0"/>
              <a:t>Трубчастий завод </a:t>
            </a:r>
            <a:r>
              <a:rPr lang="uk-UA" dirty="0" err="1" smtClean="0"/>
              <a:t>Вільке</a:t>
            </a:r>
            <a:r>
              <a:rPr lang="uk-UA" dirty="0" smtClean="0"/>
              <a:t>, Баку, 1920</a:t>
            </a:r>
            <a:endParaRPr lang="uk-U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85728"/>
            <a:ext cx="8229600" cy="796086"/>
          </a:xfrm>
        </p:spPr>
        <p:txBody>
          <a:bodyPr>
            <a:normAutofit fontScale="90000"/>
          </a:bodyPr>
          <a:lstStyle/>
          <a:p>
            <a:pPr algn="ctr"/>
            <a:r>
              <a:rPr lang="uk-UA" dirty="0" smtClean="0"/>
              <a:t>Сільське господарство</a:t>
            </a:r>
            <a:endParaRPr lang="uk-UA" dirty="0"/>
          </a:p>
        </p:txBody>
      </p:sp>
      <p:sp>
        <p:nvSpPr>
          <p:cNvPr id="3" name="Содержимое 2"/>
          <p:cNvSpPr>
            <a:spLocks noGrp="1"/>
          </p:cNvSpPr>
          <p:nvPr>
            <p:ph idx="1"/>
          </p:nvPr>
        </p:nvSpPr>
        <p:spPr/>
        <p:txBody>
          <a:bodyPr>
            <a:normAutofit fontScale="70000" lnSpcReduction="20000"/>
          </a:bodyPr>
          <a:lstStyle/>
          <a:p>
            <a:pPr algn="ctr">
              <a:buNone/>
            </a:pPr>
            <a:r>
              <a:rPr lang="uk-UA" dirty="0" smtClean="0"/>
              <a:t>У 1986 році в республіці налічувалося 808 радгоспів , 608 колгоспів. Сільськогосподарські угіддя становили 4,1 </a:t>
            </a:r>
            <a:r>
              <a:rPr lang="uk-UA" dirty="0" err="1" smtClean="0"/>
              <a:t>млн</a:t>
            </a:r>
            <a:r>
              <a:rPr lang="uk-UA" dirty="0" smtClean="0"/>
              <a:t> га , з них:</a:t>
            </a:r>
          </a:p>
          <a:p>
            <a:r>
              <a:rPr lang="uk-UA" dirty="0" smtClean="0"/>
              <a:t>рілля - 1,4 </a:t>
            </a:r>
            <a:r>
              <a:rPr lang="uk-UA" dirty="0" err="1" smtClean="0"/>
              <a:t>млн</a:t>
            </a:r>
            <a:r>
              <a:rPr lang="uk-UA" dirty="0" smtClean="0"/>
              <a:t> га ,</a:t>
            </a:r>
          </a:p>
          <a:p>
            <a:r>
              <a:rPr lang="uk-UA" dirty="0" smtClean="0"/>
              <a:t>пасовища - 2,1 </a:t>
            </a:r>
            <a:r>
              <a:rPr lang="uk-UA" dirty="0" err="1" smtClean="0"/>
              <a:t>млн</a:t>
            </a:r>
            <a:r>
              <a:rPr lang="uk-UA" dirty="0" smtClean="0"/>
              <a:t> га .</a:t>
            </a:r>
          </a:p>
          <a:p>
            <a:pPr algn="ctr">
              <a:buNone/>
            </a:pPr>
            <a:r>
              <a:rPr lang="uk-UA" dirty="0" smtClean="0"/>
              <a:t> </a:t>
            </a:r>
            <a:r>
              <a:rPr lang="uk-UA" dirty="0" smtClean="0"/>
              <a:t>      Площа зрошуваних земель - 1,33 </a:t>
            </a:r>
            <a:r>
              <a:rPr lang="uk-UA" dirty="0" err="1" smtClean="0"/>
              <a:t>млн</a:t>
            </a:r>
            <a:r>
              <a:rPr lang="uk-UA" dirty="0" smtClean="0"/>
              <a:t> га (1986 рік).</a:t>
            </a:r>
          </a:p>
          <a:p>
            <a:pPr algn="ctr">
              <a:buNone/>
            </a:pPr>
            <a:r>
              <a:rPr lang="uk-UA" dirty="0" smtClean="0"/>
              <a:t>Землеробство давало понад 70 % вартості валової продукції сільського господарства. Головна технічна культура - бавовник ( збір бавовни </a:t>
            </a:r>
            <a:r>
              <a:rPr lang="uk-UA" dirty="0" err="1" smtClean="0"/>
              <a:t>-сирцю</a:t>
            </a:r>
            <a:r>
              <a:rPr lang="uk-UA" dirty="0" smtClean="0"/>
              <a:t> 784 тис. т в 1986 році), основні посіви якого розташовувалися на </a:t>
            </a:r>
            <a:r>
              <a:rPr lang="uk-UA" dirty="0" err="1" smtClean="0"/>
              <a:t>Кура-</a:t>
            </a:r>
            <a:r>
              <a:rPr lang="uk-UA" dirty="0" smtClean="0"/>
              <a:t> </a:t>
            </a:r>
            <a:r>
              <a:rPr lang="uk-UA" dirty="0" err="1" smtClean="0"/>
              <a:t>Араксинськой</a:t>
            </a:r>
            <a:r>
              <a:rPr lang="uk-UA" dirty="0" smtClean="0"/>
              <a:t> низовини. У передгір'ях Великого і Малого Кавказу вирощували високоякісні сорти тютюну , на </a:t>
            </a:r>
            <a:r>
              <a:rPr lang="uk-UA" dirty="0" err="1" smtClean="0"/>
              <a:t>Ленкоранськой</a:t>
            </a:r>
            <a:r>
              <a:rPr lang="uk-UA" dirty="0" smtClean="0"/>
              <a:t> низовини - чай ​​. 31 % посівів займалося зерновими культурами. Азербайджанська РСР - одна із всесоюзних баз раннього овочівництва ( 855 тис. т в 1986 році ) . Розвинені плодівництво , виноградарство ( 1539 тис. т в 1986 році ) . Поширені субтропічні культури: гранат , інжир , айва та інші. М'ясо </a:t>
            </a:r>
            <a:r>
              <a:rPr lang="uk-UA" dirty="0" err="1" smtClean="0"/>
              <a:t>-вовняне</a:t>
            </a:r>
            <a:r>
              <a:rPr lang="uk-UA" dirty="0" smtClean="0"/>
              <a:t> вівчарство і м'ясо </a:t>
            </a:r>
            <a:r>
              <a:rPr lang="uk-UA" dirty="0" err="1" smtClean="0"/>
              <a:t>-молочне</a:t>
            </a:r>
            <a:r>
              <a:rPr lang="uk-UA" dirty="0" smtClean="0"/>
              <a:t> скотарство. Поголів'я ( на 1987 , в </a:t>
            </a:r>
            <a:r>
              <a:rPr lang="uk-UA" dirty="0" err="1" smtClean="0"/>
              <a:t>млн</a:t>
            </a:r>
            <a:r>
              <a:rPr lang="uk-UA" dirty="0" smtClean="0"/>
              <a:t> голів): велика рогата худоба - 2,0 , овець і кіз - 5,7 . Шовківництво .</a:t>
            </a:r>
            <a:endParaRPr lang="uk-U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796086"/>
          </a:xfrm>
        </p:spPr>
        <p:txBody>
          <a:bodyPr>
            <a:normAutofit fontScale="90000"/>
          </a:bodyPr>
          <a:lstStyle/>
          <a:p>
            <a:pPr algn="ctr"/>
            <a:r>
              <a:rPr lang="ru-RU" dirty="0" smtClean="0">
                <a:solidFill>
                  <a:schemeClr val="bg1"/>
                </a:solidFill>
              </a:rPr>
              <a:t>Транспорт</a:t>
            </a:r>
            <a:endParaRPr lang="ru-RU" dirty="0">
              <a:solidFill>
                <a:schemeClr val="bg1"/>
              </a:solidFill>
            </a:endParaRPr>
          </a:p>
        </p:txBody>
      </p:sp>
      <p:sp>
        <p:nvSpPr>
          <p:cNvPr id="3" name="Содержимое 2"/>
          <p:cNvSpPr>
            <a:spLocks noGrp="1"/>
          </p:cNvSpPr>
          <p:nvPr>
            <p:ph idx="1"/>
          </p:nvPr>
        </p:nvSpPr>
        <p:spPr/>
        <p:txBody>
          <a:bodyPr>
            <a:normAutofit lnSpcReduction="10000"/>
          </a:bodyPr>
          <a:lstStyle/>
          <a:p>
            <a:pPr algn="ctr">
              <a:buNone/>
            </a:pPr>
            <a:r>
              <a:rPr lang="uk-UA" dirty="0" smtClean="0">
                <a:solidFill>
                  <a:schemeClr val="bg1"/>
                </a:solidFill>
              </a:rPr>
              <a:t>Основний вид транспорту - залізничний. Експлуатаційна довжина ( на 1986 рік) :</a:t>
            </a:r>
          </a:p>
          <a:p>
            <a:pPr algn="ctr"/>
            <a:r>
              <a:rPr lang="uk-UA" dirty="0" smtClean="0">
                <a:solidFill>
                  <a:schemeClr val="bg1"/>
                </a:solidFill>
              </a:rPr>
              <a:t>залізниць - 2,07 тис. км ,</a:t>
            </a:r>
          </a:p>
          <a:p>
            <a:pPr algn="ctr"/>
            <a:r>
              <a:rPr lang="uk-UA" dirty="0" smtClean="0">
                <a:solidFill>
                  <a:schemeClr val="bg1"/>
                </a:solidFill>
              </a:rPr>
              <a:t>автодоріг - 24,4 тис. км (у тому числі з твердим покриттям - 22,8 тис. км).</a:t>
            </a:r>
          </a:p>
          <a:p>
            <a:pPr algn="ctr">
              <a:buNone/>
            </a:pPr>
            <a:r>
              <a:rPr lang="uk-UA" dirty="0" smtClean="0">
                <a:solidFill>
                  <a:schemeClr val="bg1"/>
                </a:solidFill>
              </a:rPr>
              <a:t>Великий морський порт - Баку , який пов'язаний залізничним поромом з </a:t>
            </a:r>
            <a:r>
              <a:rPr lang="uk-UA" dirty="0" err="1" smtClean="0">
                <a:solidFill>
                  <a:schemeClr val="bg1"/>
                </a:solidFill>
              </a:rPr>
              <a:t>Красноводском</a:t>
            </a:r>
            <a:r>
              <a:rPr lang="uk-UA" dirty="0" smtClean="0">
                <a:solidFill>
                  <a:schemeClr val="bg1"/>
                </a:solidFill>
              </a:rPr>
              <a:t> (Туркменська РСР) . Діяли нафтопроводи : Баку - Батумі , </a:t>
            </a:r>
            <a:r>
              <a:rPr lang="uk-UA" dirty="0" err="1" smtClean="0">
                <a:solidFill>
                  <a:schemeClr val="bg1"/>
                </a:solidFill>
              </a:rPr>
              <a:t>Алі-</a:t>
            </a:r>
            <a:r>
              <a:rPr lang="uk-UA" dirty="0" smtClean="0">
                <a:solidFill>
                  <a:schemeClr val="bg1"/>
                </a:solidFill>
              </a:rPr>
              <a:t> </a:t>
            </a:r>
            <a:r>
              <a:rPr lang="uk-UA" dirty="0" err="1" smtClean="0">
                <a:solidFill>
                  <a:schemeClr val="bg1"/>
                </a:solidFill>
              </a:rPr>
              <a:t>Байрамли</a:t>
            </a:r>
            <a:r>
              <a:rPr lang="uk-UA" dirty="0" smtClean="0">
                <a:solidFill>
                  <a:schemeClr val="bg1"/>
                </a:solidFill>
              </a:rPr>
              <a:t> - Баку ; газопроводи : </a:t>
            </a:r>
            <a:r>
              <a:rPr lang="uk-UA" dirty="0" err="1" smtClean="0">
                <a:solidFill>
                  <a:schemeClr val="bg1"/>
                </a:solidFill>
              </a:rPr>
              <a:t>Карадаг</a:t>
            </a:r>
            <a:r>
              <a:rPr lang="uk-UA" dirty="0" smtClean="0">
                <a:solidFill>
                  <a:schemeClr val="bg1"/>
                </a:solidFill>
              </a:rPr>
              <a:t> - </a:t>
            </a:r>
            <a:r>
              <a:rPr lang="uk-UA" dirty="0" err="1" smtClean="0">
                <a:solidFill>
                  <a:schemeClr val="bg1"/>
                </a:solidFill>
              </a:rPr>
              <a:t>Акстафа</a:t>
            </a:r>
            <a:r>
              <a:rPr lang="uk-UA" dirty="0" smtClean="0">
                <a:solidFill>
                  <a:schemeClr val="bg1"/>
                </a:solidFill>
              </a:rPr>
              <a:t> з відгалуженнями на Тбілісі і Єреван та інші.</a:t>
            </a:r>
            <a:endParaRPr lang="uk-UA"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00042"/>
            <a:ext cx="8229600" cy="1143000"/>
          </a:xfrm>
        </p:spPr>
        <p:txBody>
          <a:bodyPr>
            <a:normAutofit fontScale="90000"/>
          </a:bodyPr>
          <a:lstStyle/>
          <a:p>
            <a:r>
              <a:rPr lang="ru-RU" b="1" dirty="0" smtClean="0"/>
              <a:t>Членство в </a:t>
            </a:r>
            <a:r>
              <a:rPr lang="uk-UA" b="1" dirty="0" smtClean="0"/>
              <a:t>міжнародних організаціях</a:t>
            </a:r>
            <a:endParaRPr lang="uk-UA" dirty="0"/>
          </a:p>
        </p:txBody>
      </p:sp>
      <p:sp>
        <p:nvSpPr>
          <p:cNvPr id="3" name="Содержимое 2"/>
          <p:cNvSpPr>
            <a:spLocks noGrp="1"/>
          </p:cNvSpPr>
          <p:nvPr>
            <p:ph sz="half" idx="1"/>
          </p:nvPr>
        </p:nvSpPr>
        <p:spPr>
          <a:xfrm>
            <a:off x="5000628" y="1928802"/>
            <a:ext cx="4038600" cy="4506278"/>
          </a:xfrm>
        </p:spPr>
        <p:txBody>
          <a:bodyPr>
            <a:normAutofit fontScale="70000" lnSpcReduction="20000"/>
          </a:bodyPr>
          <a:lstStyle/>
          <a:p>
            <a:pPr algn="r">
              <a:buNone/>
            </a:pPr>
            <a:r>
              <a:rPr lang="ru-RU" dirty="0" smtClean="0"/>
              <a:t>    </a:t>
            </a:r>
            <a:r>
              <a:rPr lang="uk-UA" dirty="0" smtClean="0"/>
              <a:t>ООН (2 березня 1992 р.), Рада Європи (17 січня 2001 р.), ОБСЄ (30 січня 1992 р.), СНД (вересень 1993 р.), Організація Ісламська Конференція (з 1992 р.), Організація економічного співробітництва (з 1996 р.), Організація Чорноморського економічного співробітництва (з 1992 р.), ЄБРР (з 1992 р.), Світовий банк (з 1992 р.), ЮНЕСКО, ЮНІСЕФ, ВООЗ, Міжнародна федерація Червоного Хреста і Червоного Півмісяця (</a:t>
            </a:r>
            <a:r>
              <a:rPr lang="uk-UA" dirty="0" err="1" smtClean="0"/>
              <a:t>МФЧХіЧП</a:t>
            </a:r>
            <a:r>
              <a:rPr lang="uk-UA" dirty="0" smtClean="0"/>
              <a:t>), Інтерпол, Міжнародний олімпійський комітет тощо. Крім того, існує Угода про партнерство і співробітництво Азербайджану з Європейським Союзом від 1996 р.</a:t>
            </a:r>
            <a:endParaRPr lang="uk-UA" dirty="0"/>
          </a:p>
        </p:txBody>
      </p:sp>
      <p:pic>
        <p:nvPicPr>
          <p:cNvPr id="5" name="Содержимое 4" descr="1311957054.jpg"/>
          <p:cNvPicPr>
            <a:picLocks noGrp="1" noChangeAspect="1"/>
          </p:cNvPicPr>
          <p:nvPr>
            <p:ph sz="half" idx="2"/>
          </p:nvPr>
        </p:nvPicPr>
        <p:blipFill>
          <a:blip r:embed="rId2"/>
          <a:stretch>
            <a:fillRect/>
          </a:stretch>
        </p:blipFill>
        <p:spPr>
          <a:xfrm>
            <a:off x="500034" y="2000240"/>
            <a:ext cx="4429156" cy="4429156"/>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a:bodyPr>
          <a:lstStyle/>
          <a:p>
            <a:pPr algn="ctr"/>
            <a:r>
              <a:rPr lang="uk-UA" dirty="0" smtClean="0"/>
              <a:t>Загальна інформація</a:t>
            </a:r>
            <a:endParaRPr lang="ru-RU" dirty="0"/>
          </a:p>
        </p:txBody>
      </p:sp>
      <p:sp>
        <p:nvSpPr>
          <p:cNvPr id="3" name="Содержимое 2"/>
          <p:cNvSpPr>
            <a:spLocks noGrp="1"/>
          </p:cNvSpPr>
          <p:nvPr>
            <p:ph idx="1"/>
          </p:nvPr>
        </p:nvSpPr>
        <p:spPr/>
        <p:txBody>
          <a:bodyPr>
            <a:normAutofit fontScale="85000" lnSpcReduction="20000"/>
          </a:bodyPr>
          <a:lstStyle/>
          <a:p>
            <a:pPr>
              <a:buNone/>
            </a:pPr>
            <a:r>
              <a:rPr lang="uk-UA" b="1" dirty="0" smtClean="0"/>
              <a:t>Офіційна назва - </a:t>
            </a:r>
            <a:r>
              <a:rPr lang="uk-UA" dirty="0" smtClean="0"/>
              <a:t>Азербайджанська Республіка</a:t>
            </a:r>
          </a:p>
          <a:p>
            <a:pPr>
              <a:buNone/>
            </a:pPr>
            <a:r>
              <a:rPr lang="uk-UA" b="1" dirty="0" smtClean="0"/>
              <a:t>Географічне розташування - </a:t>
            </a:r>
            <a:r>
              <a:rPr lang="uk-UA" dirty="0" smtClean="0"/>
              <a:t>країна знаходиться у східній частині Закавказзя. Зі сходу омивається Каспійським морем. </a:t>
            </a:r>
          </a:p>
          <a:p>
            <a:pPr>
              <a:buNone/>
            </a:pPr>
            <a:r>
              <a:rPr lang="uk-UA" b="1" dirty="0" smtClean="0"/>
              <a:t>Столиця - </a:t>
            </a:r>
            <a:r>
              <a:rPr lang="uk-UA" dirty="0" smtClean="0"/>
              <a:t>Баку - 2, 092 </a:t>
            </a:r>
            <a:r>
              <a:rPr lang="uk-UA" dirty="0" err="1" smtClean="0"/>
              <a:t>млн</a:t>
            </a:r>
            <a:r>
              <a:rPr lang="uk-UA" dirty="0" smtClean="0"/>
              <a:t> осіб (2012 р.)</a:t>
            </a:r>
          </a:p>
          <a:p>
            <a:pPr>
              <a:buNone/>
            </a:pPr>
            <a:r>
              <a:rPr lang="uk-UA" b="1" dirty="0" smtClean="0"/>
              <a:t>Адміністративний поділ - </a:t>
            </a:r>
            <a:r>
              <a:rPr lang="uk-UA" dirty="0" smtClean="0"/>
              <a:t>країна поділяється на 78 районів (65 сільських, 13 міських)</a:t>
            </a:r>
          </a:p>
          <a:p>
            <a:pPr>
              <a:buNone/>
            </a:pPr>
            <a:r>
              <a:rPr lang="uk-UA" b="1" dirty="0" smtClean="0"/>
              <a:t>Державна мова - </a:t>
            </a:r>
            <a:r>
              <a:rPr lang="uk-UA" dirty="0" smtClean="0"/>
              <a:t>азербайджанська, що належить до тюркської мовної групи. </a:t>
            </a:r>
          </a:p>
          <a:p>
            <a:pPr>
              <a:buNone/>
            </a:pPr>
            <a:r>
              <a:rPr lang="uk-UA" b="1" dirty="0" smtClean="0"/>
              <a:t>Релігія - </a:t>
            </a:r>
            <a:r>
              <a:rPr lang="uk-UA" dirty="0" smtClean="0"/>
              <a:t>90 %</a:t>
            </a:r>
            <a:r>
              <a:rPr lang="uk-UA" b="1" dirty="0" smtClean="0"/>
              <a:t> </a:t>
            </a:r>
            <a:r>
              <a:rPr lang="uk-UA" dirty="0" smtClean="0"/>
              <a:t>населення сповідують </a:t>
            </a:r>
            <a:r>
              <a:rPr lang="uk-UA" b="1" dirty="0" smtClean="0"/>
              <a:t> </a:t>
            </a:r>
            <a:r>
              <a:rPr lang="uk-UA" dirty="0" smtClean="0"/>
              <a:t>іслам (з них - 60 %  - шиїти, 40% - </a:t>
            </a:r>
            <a:r>
              <a:rPr lang="uk-UA" dirty="0" err="1" smtClean="0"/>
              <a:t>сунніти</a:t>
            </a:r>
            <a:r>
              <a:rPr lang="uk-UA" dirty="0" smtClean="0"/>
              <a:t>); є також православна і іудейська конфесії.</a:t>
            </a:r>
          </a:p>
          <a:p>
            <a:pPr>
              <a:buNone/>
            </a:pPr>
            <a:r>
              <a:rPr lang="uk-UA" b="1" dirty="0" smtClean="0"/>
              <a:t>Державне свято </a:t>
            </a:r>
            <a:r>
              <a:rPr lang="uk-UA" dirty="0" smtClean="0"/>
              <a:t>- 18 жовтня - День Державної </a:t>
            </a:r>
            <a:r>
              <a:rPr lang="uk-UA" dirty="0" err="1" smtClean="0"/>
              <a:t>Незалежностi</a:t>
            </a:r>
            <a:r>
              <a:rPr lang="uk-UA" dirty="0" smtClean="0"/>
              <a:t> (1991 р.)</a:t>
            </a:r>
            <a:endParaRPr lang="uk-U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85728"/>
            <a:ext cx="8229600" cy="1000132"/>
          </a:xfrm>
        </p:spPr>
        <p:txBody>
          <a:bodyPr/>
          <a:lstStyle/>
          <a:p>
            <a:pPr algn="ctr"/>
            <a:r>
              <a:rPr lang="uk-UA" b="1" dirty="0" smtClean="0"/>
              <a:t>Державний</a:t>
            </a:r>
            <a:r>
              <a:rPr lang="ru-RU" b="1" dirty="0" smtClean="0"/>
              <a:t> </a:t>
            </a:r>
            <a:r>
              <a:rPr lang="ru-RU" b="1" dirty="0" smtClean="0"/>
              <a:t>прапор</a:t>
            </a:r>
            <a:endParaRPr lang="ru-RU" dirty="0"/>
          </a:p>
        </p:txBody>
      </p:sp>
      <p:sp>
        <p:nvSpPr>
          <p:cNvPr id="3" name="Содержимое 2"/>
          <p:cNvSpPr>
            <a:spLocks noGrp="1"/>
          </p:cNvSpPr>
          <p:nvPr>
            <p:ph sz="half" idx="1"/>
          </p:nvPr>
        </p:nvSpPr>
        <p:spPr>
          <a:xfrm>
            <a:off x="5105400" y="1785926"/>
            <a:ext cx="4038600" cy="4434840"/>
          </a:xfrm>
        </p:spPr>
        <p:txBody>
          <a:bodyPr>
            <a:normAutofit fontScale="70000" lnSpcReduction="20000"/>
          </a:bodyPr>
          <a:lstStyle/>
          <a:p>
            <a:pPr algn="r">
              <a:buNone/>
            </a:pPr>
            <a:r>
              <a:rPr lang="uk-UA" b="1" dirty="0" smtClean="0"/>
              <a:t>Державний прапор - </a:t>
            </a:r>
            <a:r>
              <a:rPr lang="uk-UA" dirty="0" smtClean="0"/>
              <a:t>верхня смуга прапора - блакитна (означає славу, честь, вірність, щирість, а також це колір древнього Хазара (Каспійського моря)); середня смуга - червона (право, сила, мужність, любов, хоробрість, крім того, це пам'ять про героїчну боротьбу народу під проводом </a:t>
            </a:r>
            <a:r>
              <a:rPr lang="uk-UA" dirty="0" err="1" smtClean="0"/>
              <a:t>Бабека</a:t>
            </a:r>
            <a:r>
              <a:rPr lang="uk-UA" dirty="0" smtClean="0"/>
              <a:t> проти гніту загарбників; колір революції, звитяжної війни; колір вогню і пшеничних зерен); внизу прапора - зелена смуга (свобода, радість (тріумф), надія, здоров'я). У середині червоної смуги зображений півмісяць, праворуч від нього - восьмикутна зірка. </a:t>
            </a:r>
            <a:endParaRPr lang="uk-UA" dirty="0"/>
          </a:p>
        </p:txBody>
      </p:sp>
      <p:pic>
        <p:nvPicPr>
          <p:cNvPr id="5" name="Содержимое 4" descr="1323990324_1221293019_1211970020_azerbaijan_design_rauf.jpg"/>
          <p:cNvPicPr>
            <a:picLocks noGrp="1" noChangeAspect="1"/>
          </p:cNvPicPr>
          <p:nvPr>
            <p:ph sz="half" idx="2"/>
          </p:nvPr>
        </p:nvPicPr>
        <p:blipFill>
          <a:blip r:embed="rId2"/>
          <a:stretch>
            <a:fillRect/>
          </a:stretch>
        </p:blipFill>
        <p:spPr>
          <a:xfrm>
            <a:off x="214282" y="1785926"/>
            <a:ext cx="5000659" cy="3803661"/>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кругленный прямоугольник 5"/>
          <p:cNvSpPr/>
          <p:nvPr/>
        </p:nvSpPr>
        <p:spPr>
          <a:xfrm>
            <a:off x="285720" y="1285860"/>
            <a:ext cx="4643470" cy="5286412"/>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357158" y="142852"/>
            <a:ext cx="8229600" cy="1000132"/>
          </a:xfrm>
        </p:spPr>
        <p:txBody>
          <a:bodyPr>
            <a:normAutofit/>
          </a:bodyPr>
          <a:lstStyle/>
          <a:p>
            <a:pPr algn="ctr"/>
            <a:r>
              <a:rPr lang="ru-RU" b="1" dirty="0" smtClean="0"/>
              <a:t>Державний герб</a:t>
            </a:r>
            <a:endParaRPr lang="ru-RU" dirty="0"/>
          </a:p>
        </p:txBody>
      </p:sp>
      <p:sp>
        <p:nvSpPr>
          <p:cNvPr id="3" name="Содержимое 2"/>
          <p:cNvSpPr>
            <a:spLocks noGrp="1"/>
          </p:cNvSpPr>
          <p:nvPr>
            <p:ph sz="half" idx="1"/>
          </p:nvPr>
        </p:nvSpPr>
        <p:spPr>
          <a:xfrm>
            <a:off x="214282" y="1428736"/>
            <a:ext cx="4471990" cy="4926189"/>
          </a:xfrm>
        </p:spPr>
        <p:txBody>
          <a:bodyPr>
            <a:normAutofit fontScale="92500" lnSpcReduction="20000"/>
          </a:bodyPr>
          <a:lstStyle/>
          <a:p>
            <a:pPr>
              <a:buNone/>
            </a:pPr>
            <a:r>
              <a:rPr lang="uk-UA" b="1" dirty="0" smtClean="0"/>
              <a:t>    Державний герб - </a:t>
            </a:r>
            <a:r>
              <a:rPr lang="uk-UA" dirty="0" smtClean="0"/>
              <a:t>на щиті у формі кола синя окружність символізує тюркство, червона - сучасність, зелена - ідеологію ісламу. Поверх окружностей зображений символ райської сфери - восьмикутна зірка. В середині зірки вміщений символ Країни Вогнів - полум'я, символ героїчної боротьби азербайджанського народу. Щит знизу обрамлений колоссям і гілкою лавра, які перев'язані стрічкою.</a:t>
            </a:r>
            <a:r>
              <a:rPr lang="ru-RU" dirty="0" smtClean="0"/>
              <a:t> </a:t>
            </a:r>
            <a:endParaRPr lang="ru-RU" dirty="0"/>
          </a:p>
        </p:txBody>
      </p:sp>
      <p:pic>
        <p:nvPicPr>
          <p:cNvPr id="5" name="Содержимое 4" descr="gerb.png"/>
          <p:cNvPicPr>
            <a:picLocks noGrp="1" noChangeAspect="1"/>
          </p:cNvPicPr>
          <p:nvPr>
            <p:ph sz="half" idx="2"/>
          </p:nvPr>
        </p:nvPicPr>
        <p:blipFill>
          <a:blip r:embed="rId2"/>
          <a:stretch>
            <a:fillRect/>
          </a:stretch>
        </p:blipFill>
        <p:spPr>
          <a:xfrm>
            <a:off x="5072066" y="1714488"/>
            <a:ext cx="3932368" cy="428628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28604"/>
            <a:ext cx="8229600" cy="1143000"/>
          </a:xfrm>
        </p:spPr>
        <p:txBody>
          <a:bodyPr>
            <a:normAutofit fontScale="90000"/>
          </a:bodyPr>
          <a:lstStyle/>
          <a:p>
            <a:r>
              <a:rPr lang="uk-UA" dirty="0" smtClean="0"/>
              <a:t>Національний склад Азербайджану</a:t>
            </a:r>
            <a:endParaRPr lang="ru-RU" dirty="0"/>
          </a:p>
        </p:txBody>
      </p:sp>
      <p:graphicFrame>
        <p:nvGraphicFramePr>
          <p:cNvPr id="4" name="Содержимое 3"/>
          <p:cNvGraphicFramePr>
            <a:graphicFrameLocks noGrp="1"/>
          </p:cNvGraphicFramePr>
          <p:nvPr>
            <p:ph idx="1"/>
          </p:nvPr>
        </p:nvGraphicFramePr>
        <p:xfrm>
          <a:off x="285720" y="1857364"/>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14290"/>
            <a:ext cx="8229600" cy="1143000"/>
          </a:xfrm>
        </p:spPr>
        <p:txBody>
          <a:bodyPr>
            <a:normAutofit/>
          </a:bodyPr>
          <a:lstStyle/>
          <a:p>
            <a:r>
              <a:rPr lang="ru-RU" dirty="0" smtClean="0"/>
              <a:t>Азербайджан у складі </a:t>
            </a:r>
            <a:r>
              <a:rPr lang="ru-RU" dirty="0" smtClean="0"/>
              <a:t>СРСР</a:t>
            </a:r>
            <a:endParaRPr lang="ru-RU" dirty="0"/>
          </a:p>
        </p:txBody>
      </p:sp>
      <p:sp>
        <p:nvSpPr>
          <p:cNvPr id="3" name="Содержимое 2"/>
          <p:cNvSpPr>
            <a:spLocks noGrp="1"/>
          </p:cNvSpPr>
          <p:nvPr>
            <p:ph sz="half" idx="1"/>
          </p:nvPr>
        </p:nvSpPr>
        <p:spPr>
          <a:xfrm>
            <a:off x="285720" y="1571612"/>
            <a:ext cx="4114800" cy="4723625"/>
          </a:xfrm>
        </p:spPr>
        <p:txBody>
          <a:bodyPr>
            <a:noAutofit/>
          </a:bodyPr>
          <a:lstStyle/>
          <a:p>
            <a:pPr>
              <a:buNone/>
            </a:pPr>
            <a:r>
              <a:rPr lang="uk-UA" sz="1600" dirty="0" smtClean="0"/>
              <a:t>     В результаті військової агресії більшовицької Росії зазнала падіння Азербайджанська Народна республіка. Було покладено край незалежній азербайджанській державності в Північному Азербайджані. </a:t>
            </a:r>
            <a:r>
              <a:rPr lang="uk-UA" sz="1600" b="1" i="1" dirty="0" smtClean="0"/>
              <a:t>28-го квітня 1920 р</a:t>
            </a:r>
            <a:r>
              <a:rPr lang="uk-UA" sz="1600" dirty="0" smtClean="0"/>
              <a:t>. було оголошено про створення Азербайджанської радянської соціалістичної республіки на території колишньої Азербайджанської Народної республіки. Відразу ж після радянської окупації почалось знищення системи незалежного державного управління, створеної в період Азербайджанської Народної республіки. Уся влада в країні перейшла до рук тимчасового революційного комітету і ради Народних комісарів Азербайджанської РСР. </a:t>
            </a:r>
            <a:endParaRPr lang="uk-UA" sz="1600" dirty="0"/>
          </a:p>
        </p:txBody>
      </p:sp>
      <p:sp>
        <p:nvSpPr>
          <p:cNvPr id="5" name="Содержимое 4"/>
          <p:cNvSpPr>
            <a:spLocks noGrp="1"/>
          </p:cNvSpPr>
          <p:nvPr>
            <p:ph sz="half" idx="2"/>
          </p:nvPr>
        </p:nvSpPr>
        <p:spPr>
          <a:xfrm>
            <a:off x="4648200" y="1571612"/>
            <a:ext cx="4038600" cy="5286387"/>
          </a:xfrm>
        </p:spPr>
        <p:txBody>
          <a:bodyPr>
            <a:normAutofit fontScale="55000" lnSpcReduction="20000"/>
          </a:bodyPr>
          <a:lstStyle/>
          <a:p>
            <a:pPr algn="r">
              <a:buNone/>
            </a:pPr>
            <a:r>
              <a:rPr lang="uk-UA" sz="2800" dirty="0" smtClean="0"/>
              <a:t>     </a:t>
            </a:r>
            <a:r>
              <a:rPr lang="uk-UA" sz="3100" dirty="0" smtClean="0"/>
              <a:t>Раду </a:t>
            </a:r>
            <a:r>
              <a:rPr lang="uk-UA" sz="3100" dirty="0" smtClean="0"/>
              <a:t>Народних комісарів очолював </a:t>
            </a:r>
            <a:r>
              <a:rPr lang="uk-UA" sz="3100" dirty="0" err="1" smtClean="0"/>
              <a:t>Наріман</a:t>
            </a:r>
            <a:r>
              <a:rPr lang="uk-UA" sz="3100" dirty="0" smtClean="0"/>
              <a:t> </a:t>
            </a:r>
            <a:r>
              <a:rPr lang="uk-UA" sz="3100" dirty="0" err="1" smtClean="0"/>
              <a:t>Наріманов</a:t>
            </a:r>
            <a:r>
              <a:rPr lang="uk-UA" sz="3100" dirty="0" smtClean="0"/>
              <a:t>. остерігаючись обурення народу, завойовники включили до складу ради Народних комісарів виключно азербайджанців. Проте це мало формальний характер. реальна влада знаходилась в руках Азербайджанської комуністичної Партії (більшовиків) — АКП (б), створеної ще в лютому 1920 р. АКП (б) діяла разом з Комуністичний режим в Північному Азербайджані радянськими агресорами у вторгненні і поваленні Азербайджанської Народної республіки. АКП (б) була складовою частиною російської комуністичної Партії (більшовиків) — РКП (б) і безпосередньо виконувала вказівки Москви під керівництвом А.І. </a:t>
            </a:r>
            <a:r>
              <a:rPr lang="uk-UA" sz="3100" dirty="0" err="1" smtClean="0"/>
              <a:t>Мікояна</a:t>
            </a:r>
            <a:r>
              <a:rPr lang="uk-UA" sz="3100" dirty="0" smtClean="0"/>
              <a:t>.</a:t>
            </a:r>
            <a:endParaRPr lang="ru-RU" sz="31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idx="1"/>
          </p:nvPr>
        </p:nvSpPr>
        <p:spPr>
          <a:xfrm>
            <a:off x="428596" y="1142984"/>
            <a:ext cx="8229600" cy="5000660"/>
          </a:xfrm>
        </p:spPr>
        <p:txBody>
          <a:bodyPr>
            <a:normAutofit fontScale="85000" lnSpcReduction="20000"/>
          </a:bodyPr>
          <a:lstStyle/>
          <a:p>
            <a:pPr algn="ctr">
              <a:buNone/>
            </a:pPr>
            <a:r>
              <a:rPr lang="uk-UA" dirty="0" smtClean="0"/>
              <a:t>Керівний осередок партії також складався з інших національностей, особливо вірмен, грузин, а також росіян. Це основна причина, чому вірмени, грузини, росіяни і представники інших націй мали сприятливу нагоду здійснювати злодіяння проти азербайджанського народу такі як березнева різня 1918 р. та таємно змовитись із радянською Росією з метою повної окупації Азербайджану 28 квітня і прискорення руйнування державних структур Азербайджанської Народної республіки. для зруйнування структур влади Азербайджанської Народної республіки у всіх частинах Азербайджану були створені революційні комітети з надзвичайними повноваженнями. з метою знищення традицій незалежної державності Азербайджану, більшовики сіяли ворожбу і розкол серед народу, </a:t>
            </a:r>
            <a:r>
              <a:rPr lang="uk-UA" dirty="0" err="1" smtClean="0"/>
              <a:t>натравлювали</a:t>
            </a:r>
            <a:r>
              <a:rPr lang="uk-UA" dirty="0" smtClean="0"/>
              <a:t> один на одного різні прошарки населення. для перетягання народу на свій бік вони вели широку пропаганду про те, що, буцімто, намагаються створити робітничо-селянську владу.</a:t>
            </a:r>
            <a:endParaRPr lang="uk-U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a:xfrm>
            <a:off x="428596" y="1142984"/>
            <a:ext cx="8229600" cy="4389120"/>
          </a:xfrm>
        </p:spPr>
        <p:txBody>
          <a:bodyPr>
            <a:normAutofit fontScale="77500" lnSpcReduction="20000"/>
          </a:bodyPr>
          <a:lstStyle/>
          <a:p>
            <a:pPr algn="ctr">
              <a:buNone/>
            </a:pPr>
            <a:r>
              <a:rPr lang="uk-UA" dirty="0" smtClean="0"/>
              <a:t>Використовуючи настрої робітничого класу, вони запевнювали людей, що радянська Росія — це країна, де влада належить пролетаріату.</a:t>
            </a:r>
            <a:br>
              <a:rPr lang="uk-UA" dirty="0" smtClean="0"/>
            </a:br>
            <a:r>
              <a:rPr lang="uk-UA" dirty="0" smtClean="0"/>
              <a:t/>
            </a:r>
            <a:br>
              <a:rPr lang="uk-UA" dirty="0" smtClean="0"/>
            </a:br>
            <a:r>
              <a:rPr lang="uk-UA" dirty="0" smtClean="0"/>
              <a:t>Проте видима пропаганда та реальні дії суперечили одне одному. Насправді ж, все було направлено на створення кривавої комуністичної диктатури, що знищила традиції незалежної державності та свідомість національної самостійності народу. Місцеві революційні комітети переслідували саме таку мету.</a:t>
            </a:r>
            <a:br>
              <a:rPr lang="uk-UA" dirty="0" smtClean="0"/>
            </a:br>
            <a:r>
              <a:rPr lang="uk-UA" dirty="0" smtClean="0"/>
              <a:t/>
            </a:r>
            <a:br>
              <a:rPr lang="uk-UA" dirty="0" smtClean="0"/>
            </a:br>
            <a:r>
              <a:rPr lang="uk-UA" dirty="0" smtClean="0"/>
              <a:t>Саме з цією ж метою в центрі і на місцях знищувались національні структури державності і створювались нові структури більшовиків. По всій країні ліквідовувались поліцейські органи колишньої Народної республіки та створювались робітничо-селянська міліція («червона міліція»). разом з цим для контролю дотримання законодавства в країні почали діяти Надзвичайна комісія (</a:t>
            </a:r>
            <a:r>
              <a:rPr lang="uk-UA" dirty="0" err="1" smtClean="0"/>
              <a:t>Нк</a:t>
            </a:r>
            <a:r>
              <a:rPr lang="uk-UA" dirty="0" smtClean="0"/>
              <a:t>) і Вищий революційний трибунал.</a:t>
            </a:r>
            <a:endParaRPr lang="uk-U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96</TotalTime>
  <Words>902</Words>
  <Application>Microsoft Office PowerPoint</Application>
  <PresentationFormat>Экран (4:3)</PresentationFormat>
  <Paragraphs>49</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Поток</vt:lpstr>
      <vt:lpstr>Азербайджан </vt:lpstr>
      <vt:lpstr>Загальна інформація</vt:lpstr>
      <vt:lpstr>Державний прапор</vt:lpstr>
      <vt:lpstr>Державний герб</vt:lpstr>
      <vt:lpstr>Національний склад Азербайджану</vt:lpstr>
      <vt:lpstr>Азербайджан у складі СРСР</vt:lpstr>
      <vt:lpstr>Слайд 7</vt:lpstr>
      <vt:lpstr>Слайд 8</vt:lpstr>
      <vt:lpstr>Слайд 9</vt:lpstr>
      <vt:lpstr>Економіка Азербайджанської РСР</vt:lpstr>
      <vt:lpstr>Слайд 11</vt:lpstr>
      <vt:lpstr>Слайд 12</vt:lpstr>
      <vt:lpstr>Сільське господарство</vt:lpstr>
      <vt:lpstr>Транспорт</vt:lpstr>
      <vt:lpstr>Членство в міжнародних організаціях</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10</cp:revision>
  <dcterms:created xsi:type="dcterms:W3CDTF">2014-02-03T16:59:19Z</dcterms:created>
  <dcterms:modified xsi:type="dcterms:W3CDTF">2014-02-03T18:36:00Z</dcterms:modified>
</cp:coreProperties>
</file>