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76" r:id="rId5"/>
    <p:sldId id="259" r:id="rId6"/>
    <p:sldId id="272" r:id="rId7"/>
    <p:sldId id="260" r:id="rId8"/>
    <p:sldId id="278" r:id="rId9"/>
    <p:sldId id="261" r:id="rId10"/>
    <p:sldId id="262" r:id="rId11"/>
    <p:sldId id="264" r:id="rId12"/>
    <p:sldId id="265" r:id="rId13"/>
    <p:sldId id="277" r:id="rId14"/>
    <p:sldId id="280" r:id="rId15"/>
    <p:sldId id="274" r:id="rId16"/>
    <p:sldId id="267" r:id="rId17"/>
    <p:sldId id="279" r:id="rId18"/>
    <p:sldId id="268" r:id="rId19"/>
    <p:sldId id="269" r:id="rId20"/>
    <p:sldId id="270"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7F51B-2854-4F78-A82F-AFD6403D5A47}"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ru-RU"/>
        </a:p>
      </dgm:t>
    </dgm:pt>
    <dgm:pt modelId="{C7EEFCCE-AFD4-4265-9C31-801B79496987}">
      <dgm:prSet/>
      <dgm:spPr/>
      <dgm:t>
        <a:bodyPr/>
        <a:lstStyle/>
        <a:p>
          <a:pPr rtl="0"/>
          <a:r>
            <a:rPr lang="en-US" b="1" i="1" dirty="0" smtClean="0"/>
            <a:t>The result of the research</a:t>
          </a:r>
          <a:r>
            <a:rPr lang="en-US" dirty="0" smtClean="0"/>
            <a:t> is an attempt to classify general principles of English behavior and highlight those sides of British national identity which are usually confused or are considered as typical while they are not more than stereotypes of Europeans.</a:t>
          </a:r>
          <a:endParaRPr lang="ru-RU" dirty="0"/>
        </a:p>
      </dgm:t>
    </dgm:pt>
    <dgm:pt modelId="{5158B1D3-1EB5-4103-913E-3074DDBFCC2A}" type="parTrans" cxnId="{8800A0D9-8082-4305-B25B-A8D35C72A462}">
      <dgm:prSet/>
      <dgm:spPr/>
      <dgm:t>
        <a:bodyPr/>
        <a:lstStyle/>
        <a:p>
          <a:endParaRPr lang="ru-RU"/>
        </a:p>
      </dgm:t>
    </dgm:pt>
    <dgm:pt modelId="{7E1B0A5C-016B-4618-86EC-E449386884E3}" type="sibTrans" cxnId="{8800A0D9-8082-4305-B25B-A8D35C72A462}">
      <dgm:prSet/>
      <dgm:spPr/>
      <dgm:t>
        <a:bodyPr/>
        <a:lstStyle/>
        <a:p>
          <a:endParaRPr lang="ru-RU"/>
        </a:p>
      </dgm:t>
    </dgm:pt>
    <dgm:pt modelId="{35E541AD-B0C8-4A32-94C5-2BF81CCA9246}" type="pres">
      <dgm:prSet presAssocID="{6DE7F51B-2854-4F78-A82F-AFD6403D5A47}" presName="linear" presStyleCnt="0">
        <dgm:presLayoutVars>
          <dgm:animLvl val="lvl"/>
          <dgm:resizeHandles val="exact"/>
        </dgm:presLayoutVars>
      </dgm:prSet>
      <dgm:spPr/>
      <dgm:t>
        <a:bodyPr/>
        <a:lstStyle/>
        <a:p>
          <a:endParaRPr lang="ru-RU"/>
        </a:p>
      </dgm:t>
    </dgm:pt>
    <dgm:pt modelId="{FAB3E28B-CBC8-4342-BC3F-B215F64284C7}" type="pres">
      <dgm:prSet presAssocID="{C7EEFCCE-AFD4-4265-9C31-801B79496987}" presName="parentText" presStyleLbl="node1" presStyleIdx="0" presStyleCnt="1" custLinFactNeighborX="-8333" custLinFactNeighborY="-630">
        <dgm:presLayoutVars>
          <dgm:chMax val="0"/>
          <dgm:bulletEnabled val="1"/>
        </dgm:presLayoutVars>
      </dgm:prSet>
      <dgm:spPr/>
      <dgm:t>
        <a:bodyPr/>
        <a:lstStyle/>
        <a:p>
          <a:endParaRPr lang="ru-RU"/>
        </a:p>
      </dgm:t>
    </dgm:pt>
  </dgm:ptLst>
  <dgm:cxnLst>
    <dgm:cxn modelId="{39940A79-3163-4E23-9F95-481DE23CBFE1}" type="presOf" srcId="{6DE7F51B-2854-4F78-A82F-AFD6403D5A47}" destId="{35E541AD-B0C8-4A32-94C5-2BF81CCA9246}" srcOrd="0" destOrd="0" presId="urn:microsoft.com/office/officeart/2005/8/layout/vList2"/>
    <dgm:cxn modelId="{217C0AAD-B8C8-46AE-8E0D-721A78A55B5F}" type="presOf" srcId="{C7EEFCCE-AFD4-4265-9C31-801B79496987}" destId="{FAB3E28B-CBC8-4342-BC3F-B215F64284C7}" srcOrd="0" destOrd="0" presId="urn:microsoft.com/office/officeart/2005/8/layout/vList2"/>
    <dgm:cxn modelId="{8800A0D9-8082-4305-B25B-A8D35C72A462}" srcId="{6DE7F51B-2854-4F78-A82F-AFD6403D5A47}" destId="{C7EEFCCE-AFD4-4265-9C31-801B79496987}" srcOrd="0" destOrd="0" parTransId="{5158B1D3-1EB5-4103-913E-3074DDBFCC2A}" sibTransId="{7E1B0A5C-016B-4618-86EC-E449386884E3}"/>
    <dgm:cxn modelId="{9A79D4F3-0830-4BC9-AA03-A711B71CEECA}" type="presParOf" srcId="{35E541AD-B0C8-4A32-94C5-2BF81CCA9246}" destId="{FAB3E28B-CBC8-4342-BC3F-B215F64284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67087-D6F6-4607-86B6-CE82F49855D5}"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ru-RU"/>
        </a:p>
      </dgm:t>
    </dgm:pt>
    <dgm:pt modelId="{1FB53BB6-BCC0-445B-ADD5-320E3975F97A}">
      <dgm:prSet custT="1"/>
      <dgm:spPr/>
      <dgm:t>
        <a:bodyPr/>
        <a:lstStyle/>
        <a:p>
          <a:pPr rtl="0"/>
          <a:r>
            <a:rPr lang="en-US" sz="2400" dirty="0" smtClean="0"/>
            <a:t>summarize information about the relevance of learning English </a:t>
          </a:r>
          <a:endParaRPr lang="ru-RU" sz="2400" dirty="0"/>
        </a:p>
      </dgm:t>
    </dgm:pt>
    <dgm:pt modelId="{C1A451CB-4115-4900-BAAB-02C43CD27A2C}" type="parTrans" cxnId="{52B77BF7-2B29-4140-B5E7-85BF43C15BFD}">
      <dgm:prSet/>
      <dgm:spPr/>
      <dgm:t>
        <a:bodyPr/>
        <a:lstStyle/>
        <a:p>
          <a:endParaRPr lang="ru-RU"/>
        </a:p>
      </dgm:t>
    </dgm:pt>
    <dgm:pt modelId="{9A34CC3A-CB5C-4169-804B-B34030947A89}" type="sibTrans" cxnId="{52B77BF7-2B29-4140-B5E7-85BF43C15BFD}">
      <dgm:prSet/>
      <dgm:spPr/>
      <dgm:t>
        <a:bodyPr/>
        <a:lstStyle/>
        <a:p>
          <a:endParaRPr lang="ru-RU"/>
        </a:p>
      </dgm:t>
    </dgm:pt>
    <dgm:pt modelId="{FC9787B1-66B7-4A70-9288-885BB2FA5016}">
      <dgm:prSet custT="1"/>
      <dgm:spPr/>
      <dgm:t>
        <a:bodyPr/>
        <a:lstStyle/>
        <a:p>
          <a:pPr rtl="0"/>
          <a:r>
            <a:rPr lang="en-US" sz="2400" dirty="0" smtClean="0"/>
            <a:t>analyze the basic stereotypes in the perception of English </a:t>
          </a:r>
          <a:endParaRPr lang="ru-RU" sz="2400" dirty="0"/>
        </a:p>
      </dgm:t>
    </dgm:pt>
    <dgm:pt modelId="{455AFA3B-D478-4B6A-9B1D-48E4A5FABF79}" type="parTrans" cxnId="{721A3271-BDFA-42F7-AEFF-73882CA1C160}">
      <dgm:prSet/>
      <dgm:spPr/>
      <dgm:t>
        <a:bodyPr/>
        <a:lstStyle/>
        <a:p>
          <a:endParaRPr lang="ru-RU"/>
        </a:p>
      </dgm:t>
    </dgm:pt>
    <dgm:pt modelId="{E35F5441-B5F9-4FF9-9AB0-0BB6628ABBE3}" type="sibTrans" cxnId="{721A3271-BDFA-42F7-AEFF-73882CA1C160}">
      <dgm:prSet/>
      <dgm:spPr/>
      <dgm:t>
        <a:bodyPr/>
        <a:lstStyle/>
        <a:p>
          <a:endParaRPr lang="ru-RU"/>
        </a:p>
      </dgm:t>
    </dgm:pt>
    <dgm:pt modelId="{769D8825-82B4-41C8-836C-5A3CC06B62C3}">
      <dgm:prSet custT="1"/>
      <dgm:spPr/>
      <dgm:t>
        <a:bodyPr/>
        <a:lstStyle/>
        <a:p>
          <a:pPr rtl="0"/>
          <a:r>
            <a:rPr lang="en-US" sz="2400" dirty="0" smtClean="0"/>
            <a:t>identify the causes of false statements about the English nation </a:t>
          </a:r>
          <a:endParaRPr lang="ru-RU" sz="2400" dirty="0"/>
        </a:p>
      </dgm:t>
    </dgm:pt>
    <dgm:pt modelId="{0887D1E7-129C-4095-A3C3-52065F9CE9BC}" type="parTrans" cxnId="{ED018614-7A20-4736-8012-6270B795B377}">
      <dgm:prSet/>
      <dgm:spPr/>
      <dgm:t>
        <a:bodyPr/>
        <a:lstStyle/>
        <a:p>
          <a:endParaRPr lang="ru-RU"/>
        </a:p>
      </dgm:t>
    </dgm:pt>
    <dgm:pt modelId="{1768EF33-AD19-42B4-BA13-29FB3192994D}" type="sibTrans" cxnId="{ED018614-7A20-4736-8012-6270B795B377}">
      <dgm:prSet/>
      <dgm:spPr/>
      <dgm:t>
        <a:bodyPr/>
        <a:lstStyle/>
        <a:p>
          <a:endParaRPr lang="ru-RU"/>
        </a:p>
      </dgm:t>
    </dgm:pt>
    <dgm:pt modelId="{4853F494-12C6-4A14-BEEC-0526DAB0080F}">
      <dgm:prSet custT="1"/>
      <dgm:spPr/>
      <dgm:t>
        <a:bodyPr/>
        <a:lstStyle/>
        <a:p>
          <a:pPr rtl="0"/>
          <a:r>
            <a:rPr lang="en-US" sz="2000" dirty="0" smtClean="0"/>
            <a:t>point out the reasons of the behavior of the British in situations of their daily life</a:t>
          </a:r>
          <a:endParaRPr lang="ru-RU" sz="2000" dirty="0"/>
        </a:p>
      </dgm:t>
    </dgm:pt>
    <dgm:pt modelId="{6EDF5F86-266D-49EE-8B45-9A7AA85EE778}" type="parTrans" cxnId="{C0D411B3-3476-4AA3-8389-AC53C98F7A98}">
      <dgm:prSet/>
      <dgm:spPr/>
      <dgm:t>
        <a:bodyPr/>
        <a:lstStyle/>
        <a:p>
          <a:endParaRPr lang="ru-RU"/>
        </a:p>
      </dgm:t>
    </dgm:pt>
    <dgm:pt modelId="{7128FADA-6467-4DF9-AD5A-1CF4773EB141}" type="sibTrans" cxnId="{C0D411B3-3476-4AA3-8389-AC53C98F7A98}">
      <dgm:prSet/>
      <dgm:spPr/>
      <dgm:t>
        <a:bodyPr/>
        <a:lstStyle/>
        <a:p>
          <a:endParaRPr lang="ru-RU"/>
        </a:p>
      </dgm:t>
    </dgm:pt>
    <dgm:pt modelId="{4159F3A9-1315-4ECD-BE8A-2A39D6ED5CCD}">
      <dgm:prSet custT="1"/>
      <dgm:spPr/>
      <dgm:t>
        <a:bodyPr/>
        <a:lstStyle/>
        <a:p>
          <a:pPr rtl="0"/>
          <a:r>
            <a:rPr lang="en-US" sz="2200" dirty="0" smtClean="0"/>
            <a:t>single out used expressions of Englishmen regarding certain situations and areas of life</a:t>
          </a:r>
          <a:endParaRPr lang="ru-RU" sz="2200" dirty="0"/>
        </a:p>
      </dgm:t>
    </dgm:pt>
    <dgm:pt modelId="{FECCE868-739A-450C-9D73-C0FE44DB3255}" type="parTrans" cxnId="{1C9B9BEC-636E-4176-968C-4B9B9A4EE33C}">
      <dgm:prSet/>
      <dgm:spPr/>
      <dgm:t>
        <a:bodyPr/>
        <a:lstStyle/>
        <a:p>
          <a:endParaRPr lang="ru-RU"/>
        </a:p>
      </dgm:t>
    </dgm:pt>
    <dgm:pt modelId="{101EE4FE-8881-41F0-A604-95A6C8B883E0}" type="sibTrans" cxnId="{1C9B9BEC-636E-4176-968C-4B9B9A4EE33C}">
      <dgm:prSet/>
      <dgm:spPr/>
      <dgm:t>
        <a:bodyPr/>
        <a:lstStyle/>
        <a:p>
          <a:endParaRPr lang="ru-RU"/>
        </a:p>
      </dgm:t>
    </dgm:pt>
    <dgm:pt modelId="{D68F9866-85DA-4A35-AE43-37A004D7CB15}">
      <dgm:prSet custT="1"/>
      <dgm:spPr/>
      <dgm:t>
        <a:bodyPr/>
        <a:lstStyle/>
        <a:p>
          <a:pPr rtl="0"/>
          <a:r>
            <a:rPr lang="en-US" sz="2400" dirty="0" smtClean="0"/>
            <a:t>classify the major features of the English character</a:t>
          </a:r>
          <a:endParaRPr lang="ru-RU" sz="2400" dirty="0"/>
        </a:p>
      </dgm:t>
    </dgm:pt>
    <dgm:pt modelId="{C07D0B8D-9507-4002-91C1-E36063E1C52C}" type="parTrans" cxnId="{3DF0F4B1-8F5D-485E-901D-986B8407BB60}">
      <dgm:prSet/>
      <dgm:spPr/>
      <dgm:t>
        <a:bodyPr/>
        <a:lstStyle/>
        <a:p>
          <a:endParaRPr lang="ru-RU"/>
        </a:p>
      </dgm:t>
    </dgm:pt>
    <dgm:pt modelId="{2F83FEB8-F407-47E5-84DE-E5F4DFCB8B9D}" type="sibTrans" cxnId="{3DF0F4B1-8F5D-485E-901D-986B8407BB60}">
      <dgm:prSet/>
      <dgm:spPr/>
      <dgm:t>
        <a:bodyPr/>
        <a:lstStyle/>
        <a:p>
          <a:endParaRPr lang="ru-RU"/>
        </a:p>
      </dgm:t>
    </dgm:pt>
    <dgm:pt modelId="{64122146-6FAB-476D-8C96-3B18A6BE27DD}">
      <dgm:prSet/>
      <dgm:spPr/>
      <dgm:t>
        <a:bodyPr/>
        <a:lstStyle/>
        <a:p>
          <a:pPr rtl="0"/>
          <a:r>
            <a:rPr lang="en-US" dirty="0" smtClean="0"/>
            <a:t>promote awareness of EFL users about necessity and importance of deep understanding of the specific features of the English personality for better sensation of the nuances of lexemes in English and mastery in using it.</a:t>
          </a:r>
          <a:endParaRPr lang="ru-RU" dirty="0"/>
        </a:p>
      </dgm:t>
    </dgm:pt>
    <dgm:pt modelId="{09CDB500-B9E0-40C6-9D1C-206E15D23561}" type="parTrans" cxnId="{932A35F0-E935-4CED-BB22-D3404A56B58D}">
      <dgm:prSet/>
      <dgm:spPr/>
      <dgm:t>
        <a:bodyPr/>
        <a:lstStyle/>
        <a:p>
          <a:endParaRPr lang="ru-RU"/>
        </a:p>
      </dgm:t>
    </dgm:pt>
    <dgm:pt modelId="{6716FB7D-2A2C-411F-8DFD-7449300B1365}" type="sibTrans" cxnId="{932A35F0-E935-4CED-BB22-D3404A56B58D}">
      <dgm:prSet/>
      <dgm:spPr/>
      <dgm:t>
        <a:bodyPr/>
        <a:lstStyle/>
        <a:p>
          <a:endParaRPr lang="ru-RU"/>
        </a:p>
      </dgm:t>
    </dgm:pt>
    <dgm:pt modelId="{1144084C-08BA-4EA4-BEB0-26E01EF9CB09}" type="pres">
      <dgm:prSet presAssocID="{0C667087-D6F6-4607-86B6-CE82F49855D5}" presName="diagram" presStyleCnt="0">
        <dgm:presLayoutVars>
          <dgm:dir/>
          <dgm:resizeHandles val="exact"/>
        </dgm:presLayoutVars>
      </dgm:prSet>
      <dgm:spPr/>
      <dgm:t>
        <a:bodyPr/>
        <a:lstStyle/>
        <a:p>
          <a:endParaRPr lang="ru-RU"/>
        </a:p>
      </dgm:t>
    </dgm:pt>
    <dgm:pt modelId="{555E9428-4C6E-4D45-A1E8-B1522D0BCD51}" type="pres">
      <dgm:prSet presAssocID="{1FB53BB6-BCC0-445B-ADD5-320E3975F97A}" presName="node" presStyleLbl="node1" presStyleIdx="0" presStyleCnt="7" custScaleX="109442" custScaleY="100571">
        <dgm:presLayoutVars>
          <dgm:bulletEnabled val="1"/>
        </dgm:presLayoutVars>
      </dgm:prSet>
      <dgm:spPr/>
      <dgm:t>
        <a:bodyPr/>
        <a:lstStyle/>
        <a:p>
          <a:endParaRPr lang="ru-RU"/>
        </a:p>
      </dgm:t>
    </dgm:pt>
    <dgm:pt modelId="{8C882F22-6A2A-444F-8867-BE579D26B428}" type="pres">
      <dgm:prSet presAssocID="{9A34CC3A-CB5C-4169-804B-B34030947A89}" presName="sibTrans" presStyleCnt="0"/>
      <dgm:spPr/>
    </dgm:pt>
    <dgm:pt modelId="{C90C1299-46CE-420D-A576-4695D9FEBEB9}" type="pres">
      <dgm:prSet presAssocID="{FC9787B1-66B7-4A70-9288-885BB2FA5016}" presName="node" presStyleLbl="node1" presStyleIdx="1" presStyleCnt="7">
        <dgm:presLayoutVars>
          <dgm:bulletEnabled val="1"/>
        </dgm:presLayoutVars>
      </dgm:prSet>
      <dgm:spPr/>
      <dgm:t>
        <a:bodyPr/>
        <a:lstStyle/>
        <a:p>
          <a:endParaRPr lang="ru-RU"/>
        </a:p>
      </dgm:t>
    </dgm:pt>
    <dgm:pt modelId="{8037EE23-2999-4B7A-BFCD-FB5E593D13B3}" type="pres">
      <dgm:prSet presAssocID="{E35F5441-B5F9-4FF9-9AB0-0BB6628ABBE3}" presName="sibTrans" presStyleCnt="0"/>
      <dgm:spPr/>
    </dgm:pt>
    <dgm:pt modelId="{71AAAAF5-2B99-410C-9BD6-1CD56FA39405}" type="pres">
      <dgm:prSet presAssocID="{769D8825-82B4-41C8-836C-5A3CC06B62C3}" presName="node" presStyleLbl="node1" presStyleIdx="2" presStyleCnt="7" custLinFactNeighborX="149" custLinFactNeighborY="-1538">
        <dgm:presLayoutVars>
          <dgm:bulletEnabled val="1"/>
        </dgm:presLayoutVars>
      </dgm:prSet>
      <dgm:spPr/>
      <dgm:t>
        <a:bodyPr/>
        <a:lstStyle/>
        <a:p>
          <a:endParaRPr lang="ru-RU"/>
        </a:p>
      </dgm:t>
    </dgm:pt>
    <dgm:pt modelId="{EF1154F8-2F89-4B0E-9C25-F63AC6D5005A}" type="pres">
      <dgm:prSet presAssocID="{1768EF33-AD19-42B4-BA13-29FB3192994D}" presName="sibTrans" presStyleCnt="0"/>
      <dgm:spPr/>
    </dgm:pt>
    <dgm:pt modelId="{0FB19946-9653-46D3-8FD0-132632470E8F}" type="pres">
      <dgm:prSet presAssocID="{4853F494-12C6-4A14-BEEC-0526DAB0080F}" presName="node" presStyleLbl="node1" presStyleIdx="3" presStyleCnt="7">
        <dgm:presLayoutVars>
          <dgm:bulletEnabled val="1"/>
        </dgm:presLayoutVars>
      </dgm:prSet>
      <dgm:spPr/>
      <dgm:t>
        <a:bodyPr/>
        <a:lstStyle/>
        <a:p>
          <a:endParaRPr lang="ru-RU"/>
        </a:p>
      </dgm:t>
    </dgm:pt>
    <dgm:pt modelId="{C92E8E3D-DE45-4469-B4C0-1DB1D1025FE0}" type="pres">
      <dgm:prSet presAssocID="{7128FADA-6467-4DF9-AD5A-1CF4773EB141}" presName="sibTrans" presStyleCnt="0"/>
      <dgm:spPr/>
    </dgm:pt>
    <dgm:pt modelId="{47DA8021-DF45-48F3-820F-6A9DF8B50BEA}" type="pres">
      <dgm:prSet presAssocID="{4159F3A9-1315-4ECD-BE8A-2A39D6ED5CCD}" presName="node" presStyleLbl="node1" presStyleIdx="4" presStyleCnt="7" custScaleX="126961">
        <dgm:presLayoutVars>
          <dgm:bulletEnabled val="1"/>
        </dgm:presLayoutVars>
      </dgm:prSet>
      <dgm:spPr/>
      <dgm:t>
        <a:bodyPr/>
        <a:lstStyle/>
        <a:p>
          <a:endParaRPr lang="ru-RU"/>
        </a:p>
      </dgm:t>
    </dgm:pt>
    <dgm:pt modelId="{1E48B45A-7CFC-4495-9230-C2BCE796A14F}" type="pres">
      <dgm:prSet presAssocID="{101EE4FE-8881-41F0-A604-95A6C8B883E0}" presName="sibTrans" presStyleCnt="0"/>
      <dgm:spPr/>
    </dgm:pt>
    <dgm:pt modelId="{5FC88980-C845-441D-9C89-5F0CD2B571B4}" type="pres">
      <dgm:prSet presAssocID="{D68F9866-85DA-4A35-AE43-37A004D7CB15}" presName="node" presStyleLbl="node1" presStyleIdx="5" presStyleCnt="7">
        <dgm:presLayoutVars>
          <dgm:bulletEnabled val="1"/>
        </dgm:presLayoutVars>
      </dgm:prSet>
      <dgm:spPr/>
      <dgm:t>
        <a:bodyPr/>
        <a:lstStyle/>
        <a:p>
          <a:endParaRPr lang="ru-RU"/>
        </a:p>
      </dgm:t>
    </dgm:pt>
    <dgm:pt modelId="{26D80FD9-7CAB-4256-AC4E-B58A6A44DF95}" type="pres">
      <dgm:prSet presAssocID="{2F83FEB8-F407-47E5-84DE-E5F4DFCB8B9D}" presName="sibTrans" presStyleCnt="0"/>
      <dgm:spPr/>
    </dgm:pt>
    <dgm:pt modelId="{10CD5A2F-79B4-405E-BE6C-AB1DFA60A82C}" type="pres">
      <dgm:prSet presAssocID="{64122146-6FAB-476D-8C96-3B18A6BE27DD}" presName="node" presStyleLbl="node1" presStyleIdx="6" presStyleCnt="7" custScaleX="324381" custScaleY="174671" custLinFactNeighborX="0" custLinFactNeighborY="-8846">
        <dgm:presLayoutVars>
          <dgm:bulletEnabled val="1"/>
        </dgm:presLayoutVars>
      </dgm:prSet>
      <dgm:spPr/>
      <dgm:t>
        <a:bodyPr/>
        <a:lstStyle/>
        <a:p>
          <a:endParaRPr lang="ru-RU"/>
        </a:p>
      </dgm:t>
    </dgm:pt>
  </dgm:ptLst>
  <dgm:cxnLst>
    <dgm:cxn modelId="{A5AC1E85-11DF-4E8D-821F-910439DFA82F}" type="presOf" srcId="{769D8825-82B4-41C8-836C-5A3CC06B62C3}" destId="{71AAAAF5-2B99-410C-9BD6-1CD56FA39405}" srcOrd="0" destOrd="0" presId="urn:microsoft.com/office/officeart/2005/8/layout/default"/>
    <dgm:cxn modelId="{BABB6A8C-B360-4A6E-A9B1-EC79B3BA7060}" type="presOf" srcId="{4853F494-12C6-4A14-BEEC-0526DAB0080F}" destId="{0FB19946-9653-46D3-8FD0-132632470E8F}" srcOrd="0" destOrd="0" presId="urn:microsoft.com/office/officeart/2005/8/layout/default"/>
    <dgm:cxn modelId="{AE4CC3ED-F479-4713-A8B6-3ADCAC088FAA}" type="presOf" srcId="{D68F9866-85DA-4A35-AE43-37A004D7CB15}" destId="{5FC88980-C845-441D-9C89-5F0CD2B571B4}" srcOrd="0" destOrd="0" presId="urn:microsoft.com/office/officeart/2005/8/layout/default"/>
    <dgm:cxn modelId="{F3039021-C437-4DC0-A917-A3B81BCABC35}" type="presOf" srcId="{4159F3A9-1315-4ECD-BE8A-2A39D6ED5CCD}" destId="{47DA8021-DF45-48F3-820F-6A9DF8B50BEA}" srcOrd="0" destOrd="0" presId="urn:microsoft.com/office/officeart/2005/8/layout/default"/>
    <dgm:cxn modelId="{ED018614-7A20-4736-8012-6270B795B377}" srcId="{0C667087-D6F6-4607-86B6-CE82F49855D5}" destId="{769D8825-82B4-41C8-836C-5A3CC06B62C3}" srcOrd="2" destOrd="0" parTransId="{0887D1E7-129C-4095-A3C3-52065F9CE9BC}" sibTransId="{1768EF33-AD19-42B4-BA13-29FB3192994D}"/>
    <dgm:cxn modelId="{72E8C706-FA83-4F9A-BEC4-B258419BCECE}" type="presOf" srcId="{64122146-6FAB-476D-8C96-3B18A6BE27DD}" destId="{10CD5A2F-79B4-405E-BE6C-AB1DFA60A82C}" srcOrd="0" destOrd="0" presId="urn:microsoft.com/office/officeart/2005/8/layout/default"/>
    <dgm:cxn modelId="{C0D411B3-3476-4AA3-8389-AC53C98F7A98}" srcId="{0C667087-D6F6-4607-86B6-CE82F49855D5}" destId="{4853F494-12C6-4A14-BEEC-0526DAB0080F}" srcOrd="3" destOrd="0" parTransId="{6EDF5F86-266D-49EE-8B45-9A7AA85EE778}" sibTransId="{7128FADA-6467-4DF9-AD5A-1CF4773EB141}"/>
    <dgm:cxn modelId="{1C9B9BEC-636E-4176-968C-4B9B9A4EE33C}" srcId="{0C667087-D6F6-4607-86B6-CE82F49855D5}" destId="{4159F3A9-1315-4ECD-BE8A-2A39D6ED5CCD}" srcOrd="4" destOrd="0" parTransId="{FECCE868-739A-450C-9D73-C0FE44DB3255}" sibTransId="{101EE4FE-8881-41F0-A604-95A6C8B883E0}"/>
    <dgm:cxn modelId="{D808F004-0818-4CA1-A1B6-1A62620D2713}" type="presOf" srcId="{0C667087-D6F6-4607-86B6-CE82F49855D5}" destId="{1144084C-08BA-4EA4-BEB0-26E01EF9CB09}" srcOrd="0" destOrd="0" presId="urn:microsoft.com/office/officeart/2005/8/layout/default"/>
    <dgm:cxn modelId="{721A3271-BDFA-42F7-AEFF-73882CA1C160}" srcId="{0C667087-D6F6-4607-86B6-CE82F49855D5}" destId="{FC9787B1-66B7-4A70-9288-885BB2FA5016}" srcOrd="1" destOrd="0" parTransId="{455AFA3B-D478-4B6A-9B1D-48E4A5FABF79}" sibTransId="{E35F5441-B5F9-4FF9-9AB0-0BB6628ABBE3}"/>
    <dgm:cxn modelId="{932A35F0-E935-4CED-BB22-D3404A56B58D}" srcId="{0C667087-D6F6-4607-86B6-CE82F49855D5}" destId="{64122146-6FAB-476D-8C96-3B18A6BE27DD}" srcOrd="6" destOrd="0" parTransId="{09CDB500-B9E0-40C6-9D1C-206E15D23561}" sibTransId="{6716FB7D-2A2C-411F-8DFD-7449300B1365}"/>
    <dgm:cxn modelId="{3DF0F4B1-8F5D-485E-901D-986B8407BB60}" srcId="{0C667087-D6F6-4607-86B6-CE82F49855D5}" destId="{D68F9866-85DA-4A35-AE43-37A004D7CB15}" srcOrd="5" destOrd="0" parTransId="{C07D0B8D-9507-4002-91C1-E36063E1C52C}" sibTransId="{2F83FEB8-F407-47E5-84DE-E5F4DFCB8B9D}"/>
    <dgm:cxn modelId="{52B77BF7-2B29-4140-B5E7-85BF43C15BFD}" srcId="{0C667087-D6F6-4607-86B6-CE82F49855D5}" destId="{1FB53BB6-BCC0-445B-ADD5-320E3975F97A}" srcOrd="0" destOrd="0" parTransId="{C1A451CB-4115-4900-BAAB-02C43CD27A2C}" sibTransId="{9A34CC3A-CB5C-4169-804B-B34030947A89}"/>
    <dgm:cxn modelId="{8D9A21B7-D852-46E1-9C0D-EDE2FCBDB03A}" type="presOf" srcId="{1FB53BB6-BCC0-445B-ADD5-320E3975F97A}" destId="{555E9428-4C6E-4D45-A1E8-B1522D0BCD51}" srcOrd="0" destOrd="0" presId="urn:microsoft.com/office/officeart/2005/8/layout/default"/>
    <dgm:cxn modelId="{E7117F35-8037-4400-8E08-D8964CA309B2}" type="presOf" srcId="{FC9787B1-66B7-4A70-9288-885BB2FA5016}" destId="{C90C1299-46CE-420D-A576-4695D9FEBEB9}" srcOrd="0" destOrd="0" presId="urn:microsoft.com/office/officeart/2005/8/layout/default"/>
    <dgm:cxn modelId="{DAB58367-E9BD-4717-95A1-2644475A7CA3}" type="presParOf" srcId="{1144084C-08BA-4EA4-BEB0-26E01EF9CB09}" destId="{555E9428-4C6E-4D45-A1E8-B1522D0BCD51}" srcOrd="0" destOrd="0" presId="urn:microsoft.com/office/officeart/2005/8/layout/default"/>
    <dgm:cxn modelId="{57DF2F09-63C3-4FCD-9D7A-6E9D610AB074}" type="presParOf" srcId="{1144084C-08BA-4EA4-BEB0-26E01EF9CB09}" destId="{8C882F22-6A2A-444F-8867-BE579D26B428}" srcOrd="1" destOrd="0" presId="urn:microsoft.com/office/officeart/2005/8/layout/default"/>
    <dgm:cxn modelId="{D94808D6-24F6-4C06-BAC9-A1BF4BDB7B22}" type="presParOf" srcId="{1144084C-08BA-4EA4-BEB0-26E01EF9CB09}" destId="{C90C1299-46CE-420D-A576-4695D9FEBEB9}" srcOrd="2" destOrd="0" presId="urn:microsoft.com/office/officeart/2005/8/layout/default"/>
    <dgm:cxn modelId="{FB3CAE67-CBDB-4D47-B86C-A7F14315FA62}" type="presParOf" srcId="{1144084C-08BA-4EA4-BEB0-26E01EF9CB09}" destId="{8037EE23-2999-4B7A-BFCD-FB5E593D13B3}" srcOrd="3" destOrd="0" presId="urn:microsoft.com/office/officeart/2005/8/layout/default"/>
    <dgm:cxn modelId="{95A1FD5B-24C4-4F64-8EB9-3BCA034F9873}" type="presParOf" srcId="{1144084C-08BA-4EA4-BEB0-26E01EF9CB09}" destId="{71AAAAF5-2B99-410C-9BD6-1CD56FA39405}" srcOrd="4" destOrd="0" presId="urn:microsoft.com/office/officeart/2005/8/layout/default"/>
    <dgm:cxn modelId="{9916D2D3-2780-4AB3-BFA2-B318FB03F676}" type="presParOf" srcId="{1144084C-08BA-4EA4-BEB0-26E01EF9CB09}" destId="{EF1154F8-2F89-4B0E-9C25-F63AC6D5005A}" srcOrd="5" destOrd="0" presId="urn:microsoft.com/office/officeart/2005/8/layout/default"/>
    <dgm:cxn modelId="{E91AEE5C-FB3A-4E0A-8E60-45A520EBE764}" type="presParOf" srcId="{1144084C-08BA-4EA4-BEB0-26E01EF9CB09}" destId="{0FB19946-9653-46D3-8FD0-132632470E8F}" srcOrd="6" destOrd="0" presId="urn:microsoft.com/office/officeart/2005/8/layout/default"/>
    <dgm:cxn modelId="{F7EEDE6B-6739-47B3-B5CE-72AF8778D72B}" type="presParOf" srcId="{1144084C-08BA-4EA4-BEB0-26E01EF9CB09}" destId="{C92E8E3D-DE45-4469-B4C0-1DB1D1025FE0}" srcOrd="7" destOrd="0" presId="urn:microsoft.com/office/officeart/2005/8/layout/default"/>
    <dgm:cxn modelId="{EFDD7F12-6947-48E2-988B-AA656BF46AA5}" type="presParOf" srcId="{1144084C-08BA-4EA4-BEB0-26E01EF9CB09}" destId="{47DA8021-DF45-48F3-820F-6A9DF8B50BEA}" srcOrd="8" destOrd="0" presId="urn:microsoft.com/office/officeart/2005/8/layout/default"/>
    <dgm:cxn modelId="{6B53E48B-575A-466F-B7C2-6F3EA426628F}" type="presParOf" srcId="{1144084C-08BA-4EA4-BEB0-26E01EF9CB09}" destId="{1E48B45A-7CFC-4495-9230-C2BCE796A14F}" srcOrd="9" destOrd="0" presId="urn:microsoft.com/office/officeart/2005/8/layout/default"/>
    <dgm:cxn modelId="{6F1F4DAC-947A-40D2-B4DD-EA85055A9783}" type="presParOf" srcId="{1144084C-08BA-4EA4-BEB0-26E01EF9CB09}" destId="{5FC88980-C845-441D-9C89-5F0CD2B571B4}" srcOrd="10" destOrd="0" presId="urn:microsoft.com/office/officeart/2005/8/layout/default"/>
    <dgm:cxn modelId="{2FD73CBC-CFDC-48BA-87B8-290A87D640B4}" type="presParOf" srcId="{1144084C-08BA-4EA4-BEB0-26E01EF9CB09}" destId="{26D80FD9-7CAB-4256-AC4E-B58A6A44DF95}" srcOrd="11" destOrd="0" presId="urn:microsoft.com/office/officeart/2005/8/layout/default"/>
    <dgm:cxn modelId="{FD29298C-169F-4248-9049-5A868BD1B1C1}" type="presParOf" srcId="{1144084C-08BA-4EA4-BEB0-26E01EF9CB09}" destId="{10CD5A2F-79B4-405E-BE6C-AB1DFA60A82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58EFA-873C-4401-B1AB-E07A7009AB93}" type="doc">
      <dgm:prSet loTypeId="urn:microsoft.com/office/officeart/2005/8/layout/default#1" loCatId="list" qsTypeId="urn:microsoft.com/office/officeart/2005/8/quickstyle/3d4" qsCatId="3D" csTypeId="urn:microsoft.com/office/officeart/2005/8/colors/accent1_2" csCatId="accent1" phldr="1"/>
      <dgm:spPr/>
      <dgm:t>
        <a:bodyPr/>
        <a:lstStyle/>
        <a:p>
          <a:endParaRPr lang="ru-RU"/>
        </a:p>
      </dgm:t>
    </dgm:pt>
    <dgm:pt modelId="{B06D9D08-1981-49E1-8349-00CD6F3FDB8E}">
      <dgm:prSet/>
      <dgm:spPr/>
      <dgm:t>
        <a:bodyPr/>
        <a:lstStyle/>
        <a:p>
          <a:pPr rtl="0"/>
          <a:r>
            <a:rPr lang="en-US" dirty="0" smtClean="0"/>
            <a:t>to get </a:t>
          </a:r>
          <a:r>
            <a:rPr lang="uk-UA" dirty="0" err="1" smtClean="0"/>
            <a:t>more</a:t>
          </a:r>
          <a:r>
            <a:rPr lang="uk-UA" dirty="0" smtClean="0"/>
            <a:t> </a:t>
          </a:r>
          <a:r>
            <a:rPr lang="uk-UA" dirty="0" err="1" smtClean="0"/>
            <a:t>trusted</a:t>
          </a:r>
          <a:r>
            <a:rPr lang="en-US" dirty="0" smtClean="0"/>
            <a:t> by </a:t>
          </a:r>
          <a:r>
            <a:rPr lang="uk-UA" dirty="0" err="1" smtClean="0"/>
            <a:t>British</a:t>
          </a:r>
          <a:r>
            <a:rPr lang="uk-UA" dirty="0" smtClean="0"/>
            <a:t> </a:t>
          </a:r>
          <a:r>
            <a:rPr lang="uk-UA" dirty="0" err="1" smtClean="0"/>
            <a:t>brand</a:t>
          </a:r>
          <a:r>
            <a:rPr lang="uk-UA" dirty="0" smtClean="0"/>
            <a:t> </a:t>
          </a:r>
          <a:endParaRPr lang="ru-RU" dirty="0"/>
        </a:p>
      </dgm:t>
    </dgm:pt>
    <dgm:pt modelId="{F6587040-DD91-4B43-BECB-95AE77CFF837}" type="parTrans" cxnId="{D07E4A4A-E746-4AA5-864C-D45C52F7BDED}">
      <dgm:prSet/>
      <dgm:spPr/>
      <dgm:t>
        <a:bodyPr/>
        <a:lstStyle/>
        <a:p>
          <a:endParaRPr lang="ru-RU"/>
        </a:p>
      </dgm:t>
    </dgm:pt>
    <dgm:pt modelId="{932A9779-0303-42A4-B821-7486ADF7079E}" type="sibTrans" cxnId="{D07E4A4A-E746-4AA5-864C-D45C52F7BDED}">
      <dgm:prSet/>
      <dgm:spPr/>
      <dgm:t>
        <a:bodyPr/>
        <a:lstStyle/>
        <a:p>
          <a:endParaRPr lang="ru-RU"/>
        </a:p>
      </dgm:t>
    </dgm:pt>
    <dgm:pt modelId="{E60B9CD8-2B85-43AB-A27B-71C725C106C1}">
      <dgm:prSet/>
      <dgm:spPr/>
      <dgm:t>
        <a:bodyPr/>
        <a:lstStyle/>
        <a:p>
          <a:pPr rtl="0"/>
          <a:r>
            <a:rPr lang="uk-UA" dirty="0" err="1" smtClean="0"/>
            <a:t>read</a:t>
          </a:r>
          <a:r>
            <a:rPr lang="uk-UA" dirty="0" smtClean="0"/>
            <a:t> </a:t>
          </a:r>
          <a:r>
            <a:rPr lang="uk-UA" dirty="0" err="1" smtClean="0"/>
            <a:t>English</a:t>
          </a:r>
          <a:r>
            <a:rPr lang="uk-UA" dirty="0" smtClean="0"/>
            <a:t> </a:t>
          </a:r>
          <a:r>
            <a:rPr lang="uk-UA" dirty="0" err="1" smtClean="0"/>
            <a:t>literature</a:t>
          </a:r>
          <a:r>
            <a:rPr lang="uk-UA" dirty="0" smtClean="0"/>
            <a:t> </a:t>
          </a:r>
          <a:endParaRPr lang="ru-RU" dirty="0"/>
        </a:p>
      </dgm:t>
    </dgm:pt>
    <dgm:pt modelId="{3C3242A4-FD2E-429E-8969-0BB3897CBBBD}" type="parTrans" cxnId="{1DF85D46-B518-4081-8514-9E447D7C38E9}">
      <dgm:prSet/>
      <dgm:spPr/>
      <dgm:t>
        <a:bodyPr/>
        <a:lstStyle/>
        <a:p>
          <a:endParaRPr lang="ru-RU"/>
        </a:p>
      </dgm:t>
    </dgm:pt>
    <dgm:pt modelId="{B89F36D4-93F5-423A-A34F-AC8C0823952B}" type="sibTrans" cxnId="{1DF85D46-B518-4081-8514-9E447D7C38E9}">
      <dgm:prSet/>
      <dgm:spPr/>
      <dgm:t>
        <a:bodyPr/>
        <a:lstStyle/>
        <a:p>
          <a:endParaRPr lang="ru-RU"/>
        </a:p>
      </dgm:t>
    </dgm:pt>
    <dgm:pt modelId="{C8AD270C-E4A1-46F5-B9C9-9E857F266A52}">
      <dgm:prSet/>
      <dgm:spPr/>
      <dgm:t>
        <a:bodyPr/>
        <a:lstStyle/>
        <a:p>
          <a:pPr rtl="0"/>
          <a:r>
            <a:rPr lang="uk-UA" dirty="0" err="1" smtClean="0"/>
            <a:t>believe</a:t>
          </a:r>
          <a:r>
            <a:rPr lang="uk-UA" dirty="0" smtClean="0"/>
            <a:t> </a:t>
          </a:r>
          <a:r>
            <a:rPr lang="uk-UA" dirty="0" err="1" smtClean="0"/>
            <a:t>that</a:t>
          </a:r>
          <a:r>
            <a:rPr lang="uk-UA" dirty="0" smtClean="0"/>
            <a:t> </a:t>
          </a:r>
          <a:r>
            <a:rPr lang="uk-UA" dirty="0" err="1" smtClean="0"/>
            <a:t>it</a:t>
          </a:r>
          <a:r>
            <a:rPr lang="uk-UA" dirty="0" smtClean="0"/>
            <a:t> </a:t>
          </a:r>
          <a:r>
            <a:rPr lang="uk-UA" dirty="0" err="1" smtClean="0"/>
            <a:t>is</a:t>
          </a:r>
          <a:r>
            <a:rPr lang="uk-UA" dirty="0" smtClean="0"/>
            <a:t> </a:t>
          </a:r>
          <a:r>
            <a:rPr lang="uk-UA" dirty="0" err="1" smtClean="0"/>
            <a:t>an</a:t>
          </a:r>
          <a:r>
            <a:rPr lang="uk-UA" dirty="0" smtClean="0"/>
            <a:t> </a:t>
          </a:r>
          <a:r>
            <a:rPr lang="uk-UA" dirty="0" err="1" smtClean="0"/>
            <a:t>English</a:t>
          </a:r>
          <a:r>
            <a:rPr lang="uk-UA" dirty="0" smtClean="0"/>
            <a:t> </a:t>
          </a:r>
          <a:r>
            <a:rPr lang="uk-UA" dirty="0" err="1" smtClean="0"/>
            <a:t>musical</a:t>
          </a:r>
          <a:r>
            <a:rPr lang="uk-UA" dirty="0" smtClean="0"/>
            <a:t> </a:t>
          </a:r>
          <a:r>
            <a:rPr lang="uk-UA" dirty="0" err="1" smtClean="0"/>
            <a:t>art</a:t>
          </a:r>
          <a:r>
            <a:rPr lang="uk-UA" dirty="0" smtClean="0"/>
            <a:t> </a:t>
          </a:r>
          <a:r>
            <a:rPr lang="uk-UA" dirty="0" err="1" smtClean="0"/>
            <a:t>is</a:t>
          </a:r>
          <a:r>
            <a:rPr lang="uk-UA" dirty="0" smtClean="0"/>
            <a:t> </a:t>
          </a:r>
          <a:r>
            <a:rPr lang="uk-UA" dirty="0" err="1" smtClean="0"/>
            <a:t>worth</a:t>
          </a:r>
          <a:r>
            <a:rPr lang="uk-UA" dirty="0" smtClean="0"/>
            <a:t> </a:t>
          </a:r>
          <a:r>
            <a:rPr lang="uk-UA" dirty="0" err="1" smtClean="0"/>
            <a:t>the</a:t>
          </a:r>
          <a:r>
            <a:rPr lang="uk-UA" dirty="0" smtClean="0"/>
            <a:t> </a:t>
          </a:r>
          <a:r>
            <a:rPr lang="uk-UA" dirty="0" err="1" smtClean="0"/>
            <a:t>greatest</a:t>
          </a:r>
          <a:r>
            <a:rPr lang="uk-UA" dirty="0" smtClean="0"/>
            <a:t> </a:t>
          </a:r>
          <a:r>
            <a:rPr lang="uk-UA" dirty="0" err="1" smtClean="0"/>
            <a:t>attention</a:t>
          </a:r>
          <a:endParaRPr lang="ru-RU" dirty="0"/>
        </a:p>
      </dgm:t>
    </dgm:pt>
    <dgm:pt modelId="{28F48A16-3C4C-4EB9-9BCF-7EE6EB8656FA}" type="parTrans" cxnId="{BCCAFC34-D981-4BFB-8C4F-CD5FA0E6B241}">
      <dgm:prSet/>
      <dgm:spPr/>
      <dgm:t>
        <a:bodyPr/>
        <a:lstStyle/>
        <a:p>
          <a:endParaRPr lang="ru-RU"/>
        </a:p>
      </dgm:t>
    </dgm:pt>
    <dgm:pt modelId="{0F31D697-0A28-41BE-A72C-4D05562A3FE3}" type="sibTrans" cxnId="{BCCAFC34-D981-4BFB-8C4F-CD5FA0E6B241}">
      <dgm:prSet/>
      <dgm:spPr/>
      <dgm:t>
        <a:bodyPr/>
        <a:lstStyle/>
        <a:p>
          <a:endParaRPr lang="ru-RU"/>
        </a:p>
      </dgm:t>
    </dgm:pt>
    <dgm:pt modelId="{174736A2-94D2-4136-828F-23141A931465}" type="pres">
      <dgm:prSet presAssocID="{73158EFA-873C-4401-B1AB-E07A7009AB93}" presName="diagram" presStyleCnt="0">
        <dgm:presLayoutVars>
          <dgm:dir/>
          <dgm:resizeHandles val="exact"/>
        </dgm:presLayoutVars>
      </dgm:prSet>
      <dgm:spPr/>
      <dgm:t>
        <a:bodyPr/>
        <a:lstStyle/>
        <a:p>
          <a:endParaRPr lang="ru-RU"/>
        </a:p>
      </dgm:t>
    </dgm:pt>
    <dgm:pt modelId="{E5B6ED11-3679-4E92-B768-1787DEDE812C}" type="pres">
      <dgm:prSet presAssocID="{B06D9D08-1981-49E1-8349-00CD6F3FDB8E}" presName="node" presStyleLbl="node1" presStyleIdx="0" presStyleCnt="3">
        <dgm:presLayoutVars>
          <dgm:bulletEnabled val="1"/>
        </dgm:presLayoutVars>
      </dgm:prSet>
      <dgm:spPr/>
      <dgm:t>
        <a:bodyPr/>
        <a:lstStyle/>
        <a:p>
          <a:endParaRPr lang="ru-RU"/>
        </a:p>
      </dgm:t>
    </dgm:pt>
    <dgm:pt modelId="{E269CF06-4DF3-402A-B68B-32E3CD3205CD}" type="pres">
      <dgm:prSet presAssocID="{932A9779-0303-42A4-B821-7486ADF7079E}" presName="sibTrans" presStyleCnt="0"/>
      <dgm:spPr/>
    </dgm:pt>
    <dgm:pt modelId="{3BF71A47-DE1D-4705-BE2D-F7B4445AA175}" type="pres">
      <dgm:prSet presAssocID="{E60B9CD8-2B85-43AB-A27B-71C725C106C1}" presName="node" presStyleLbl="node1" presStyleIdx="1" presStyleCnt="3">
        <dgm:presLayoutVars>
          <dgm:bulletEnabled val="1"/>
        </dgm:presLayoutVars>
      </dgm:prSet>
      <dgm:spPr/>
      <dgm:t>
        <a:bodyPr/>
        <a:lstStyle/>
        <a:p>
          <a:endParaRPr lang="ru-RU"/>
        </a:p>
      </dgm:t>
    </dgm:pt>
    <dgm:pt modelId="{8544E216-5387-4498-BF5F-76842C62D17B}" type="pres">
      <dgm:prSet presAssocID="{B89F36D4-93F5-423A-A34F-AC8C0823952B}" presName="sibTrans" presStyleCnt="0"/>
      <dgm:spPr/>
    </dgm:pt>
    <dgm:pt modelId="{A984DFC3-1A85-4D1D-B913-02ABE5147362}" type="pres">
      <dgm:prSet presAssocID="{C8AD270C-E4A1-46F5-B9C9-9E857F266A52}" presName="node" presStyleLbl="node1" presStyleIdx="2" presStyleCnt="3" custScaleX="107719" custScaleY="98180" custLinFactNeighborX="0" custLinFactNeighborY="2932">
        <dgm:presLayoutVars>
          <dgm:bulletEnabled val="1"/>
        </dgm:presLayoutVars>
      </dgm:prSet>
      <dgm:spPr/>
      <dgm:t>
        <a:bodyPr/>
        <a:lstStyle/>
        <a:p>
          <a:endParaRPr lang="ru-RU"/>
        </a:p>
      </dgm:t>
    </dgm:pt>
  </dgm:ptLst>
  <dgm:cxnLst>
    <dgm:cxn modelId="{BCCAFC34-D981-4BFB-8C4F-CD5FA0E6B241}" srcId="{73158EFA-873C-4401-B1AB-E07A7009AB93}" destId="{C8AD270C-E4A1-46F5-B9C9-9E857F266A52}" srcOrd="2" destOrd="0" parTransId="{28F48A16-3C4C-4EB9-9BCF-7EE6EB8656FA}" sibTransId="{0F31D697-0A28-41BE-A72C-4D05562A3FE3}"/>
    <dgm:cxn modelId="{1DF85D46-B518-4081-8514-9E447D7C38E9}" srcId="{73158EFA-873C-4401-B1AB-E07A7009AB93}" destId="{E60B9CD8-2B85-43AB-A27B-71C725C106C1}" srcOrd="1" destOrd="0" parTransId="{3C3242A4-FD2E-429E-8969-0BB3897CBBBD}" sibTransId="{B89F36D4-93F5-423A-A34F-AC8C0823952B}"/>
    <dgm:cxn modelId="{566DDF80-4CAC-4ACA-91E2-313EF5B25F5D}" type="presOf" srcId="{B06D9D08-1981-49E1-8349-00CD6F3FDB8E}" destId="{E5B6ED11-3679-4E92-B768-1787DEDE812C}" srcOrd="0" destOrd="0" presId="urn:microsoft.com/office/officeart/2005/8/layout/default#1"/>
    <dgm:cxn modelId="{F5F2BA9A-675B-4CF1-A587-EEF6D95B8E0B}" type="presOf" srcId="{E60B9CD8-2B85-43AB-A27B-71C725C106C1}" destId="{3BF71A47-DE1D-4705-BE2D-F7B4445AA175}" srcOrd="0" destOrd="0" presId="urn:microsoft.com/office/officeart/2005/8/layout/default#1"/>
    <dgm:cxn modelId="{D07E4A4A-E746-4AA5-864C-D45C52F7BDED}" srcId="{73158EFA-873C-4401-B1AB-E07A7009AB93}" destId="{B06D9D08-1981-49E1-8349-00CD6F3FDB8E}" srcOrd="0" destOrd="0" parTransId="{F6587040-DD91-4B43-BECB-95AE77CFF837}" sibTransId="{932A9779-0303-42A4-B821-7486ADF7079E}"/>
    <dgm:cxn modelId="{D14DB1C8-2A8A-4515-9775-42972E1BE67D}" type="presOf" srcId="{73158EFA-873C-4401-B1AB-E07A7009AB93}" destId="{174736A2-94D2-4136-828F-23141A931465}" srcOrd="0" destOrd="0" presId="urn:microsoft.com/office/officeart/2005/8/layout/default#1"/>
    <dgm:cxn modelId="{B9AAA4AF-7B0D-4F8B-9BF7-FD0FB038C4FA}" type="presOf" srcId="{C8AD270C-E4A1-46F5-B9C9-9E857F266A52}" destId="{A984DFC3-1A85-4D1D-B913-02ABE5147362}" srcOrd="0" destOrd="0" presId="urn:microsoft.com/office/officeart/2005/8/layout/default#1"/>
    <dgm:cxn modelId="{9D79CC18-6A9D-4B07-945E-AF14C626EF62}" type="presParOf" srcId="{174736A2-94D2-4136-828F-23141A931465}" destId="{E5B6ED11-3679-4E92-B768-1787DEDE812C}" srcOrd="0" destOrd="0" presId="urn:microsoft.com/office/officeart/2005/8/layout/default#1"/>
    <dgm:cxn modelId="{459C8AF9-DCC5-434C-B0CF-E60FDD111DC5}" type="presParOf" srcId="{174736A2-94D2-4136-828F-23141A931465}" destId="{E269CF06-4DF3-402A-B68B-32E3CD3205CD}" srcOrd="1" destOrd="0" presId="urn:microsoft.com/office/officeart/2005/8/layout/default#1"/>
    <dgm:cxn modelId="{DB418DAA-342B-4629-A3F5-F626B2210A36}" type="presParOf" srcId="{174736A2-94D2-4136-828F-23141A931465}" destId="{3BF71A47-DE1D-4705-BE2D-F7B4445AA175}" srcOrd="2" destOrd="0" presId="urn:microsoft.com/office/officeart/2005/8/layout/default#1"/>
    <dgm:cxn modelId="{7C13F107-A430-4AE2-BD94-CC9CF0C08267}" type="presParOf" srcId="{174736A2-94D2-4136-828F-23141A931465}" destId="{8544E216-5387-4498-BF5F-76842C62D17B}" srcOrd="3" destOrd="0" presId="urn:microsoft.com/office/officeart/2005/8/layout/default#1"/>
    <dgm:cxn modelId="{1744CF46-1EC5-491A-A926-7803E817C20E}" type="presParOf" srcId="{174736A2-94D2-4136-828F-23141A931465}" destId="{A984DFC3-1A85-4D1D-B913-02ABE5147362}"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3E28B-CBC8-4342-BC3F-B215F64284C7}">
      <dsp:nvSpPr>
        <dsp:cNvPr id="0" name=""/>
        <dsp:cNvSpPr/>
      </dsp:nvSpPr>
      <dsp:spPr>
        <a:xfrm>
          <a:off x="0" y="144027"/>
          <a:ext cx="6912768" cy="5475600"/>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b="1" i="1" kern="1200" dirty="0" smtClean="0"/>
            <a:t>The result of the research</a:t>
          </a:r>
          <a:r>
            <a:rPr lang="en-US" sz="3900" kern="1200" dirty="0" smtClean="0"/>
            <a:t> is an attempt to classify general principles of English behavior and highlight those sides of British national identity which are usually confused or are considered as typical while they are not more than stereotypes of Europeans.</a:t>
          </a:r>
          <a:endParaRPr lang="ru-RU" sz="3900" kern="1200" dirty="0"/>
        </a:p>
      </dsp:txBody>
      <dsp:txXfrm>
        <a:off x="267297" y="411324"/>
        <a:ext cx="6378174" cy="4941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9428-4C6E-4D45-A1E8-B1522D0BCD51}">
      <dsp:nvSpPr>
        <dsp:cNvPr id="0" name=""/>
        <dsp:cNvSpPr/>
      </dsp:nvSpPr>
      <dsp:spPr>
        <a:xfrm>
          <a:off x="409038" y="3356"/>
          <a:ext cx="2658428" cy="1465767"/>
        </a:xfrm>
        <a:prstGeom prst="rect">
          <a:avLst/>
        </a:prstGeom>
        <a:gradFill rotWithShape="0">
          <a:gsLst>
            <a:gs pos="0">
              <a:schemeClr val="accent5">
                <a:hueOff val="0"/>
                <a:satOff val="0"/>
                <a:lumOff val="0"/>
                <a:alphaOff val="0"/>
              </a:schemeClr>
            </a:gs>
            <a:gs pos="100000">
              <a:schemeClr val="accent5">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summarize information about the relevance of learning English </a:t>
          </a:r>
          <a:endParaRPr lang="ru-RU" sz="2400" kern="1200" dirty="0"/>
        </a:p>
      </dsp:txBody>
      <dsp:txXfrm>
        <a:off x="409038" y="3356"/>
        <a:ext cx="2658428" cy="1465767"/>
      </dsp:txXfrm>
    </dsp:sp>
    <dsp:sp modelId="{C90C1299-46CE-420D-A576-4695D9FEBEB9}">
      <dsp:nvSpPr>
        <dsp:cNvPr id="0" name=""/>
        <dsp:cNvSpPr/>
      </dsp:nvSpPr>
      <dsp:spPr>
        <a:xfrm>
          <a:off x="3310374" y="7517"/>
          <a:ext cx="2429075" cy="1457445"/>
        </a:xfrm>
        <a:prstGeom prst="rect">
          <a:avLst/>
        </a:prstGeom>
        <a:gradFill rotWithShape="0">
          <a:gsLst>
            <a:gs pos="0">
              <a:schemeClr val="accent5">
                <a:hueOff val="-139977"/>
                <a:satOff val="7608"/>
                <a:lumOff val="-1405"/>
                <a:alphaOff val="0"/>
              </a:schemeClr>
            </a:gs>
            <a:gs pos="100000">
              <a:schemeClr val="accent5">
                <a:hueOff val="-139977"/>
                <a:satOff val="7608"/>
                <a:lumOff val="-1405"/>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analyze the basic stereotypes in the perception of English </a:t>
          </a:r>
          <a:endParaRPr lang="ru-RU" sz="2400" kern="1200" dirty="0"/>
        </a:p>
      </dsp:txBody>
      <dsp:txXfrm>
        <a:off x="3310374" y="7517"/>
        <a:ext cx="2429075" cy="1457445"/>
      </dsp:txXfrm>
    </dsp:sp>
    <dsp:sp modelId="{71AAAAF5-2B99-410C-9BD6-1CD56FA39405}">
      <dsp:nvSpPr>
        <dsp:cNvPr id="0" name=""/>
        <dsp:cNvSpPr/>
      </dsp:nvSpPr>
      <dsp:spPr>
        <a:xfrm>
          <a:off x="5985977" y="0"/>
          <a:ext cx="2429075" cy="1457445"/>
        </a:xfrm>
        <a:prstGeom prst="rect">
          <a:avLst/>
        </a:prstGeom>
        <a:gradFill rotWithShape="0">
          <a:gsLst>
            <a:gs pos="0">
              <a:schemeClr val="accent5">
                <a:hueOff val="-279955"/>
                <a:satOff val="15216"/>
                <a:lumOff val="-2811"/>
                <a:alphaOff val="0"/>
              </a:schemeClr>
            </a:gs>
            <a:gs pos="100000">
              <a:schemeClr val="accent5">
                <a:hueOff val="-279955"/>
                <a:satOff val="15216"/>
                <a:lumOff val="-2811"/>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identify the causes of false statements about the English nation </a:t>
          </a:r>
          <a:endParaRPr lang="ru-RU" sz="2400" kern="1200" dirty="0"/>
        </a:p>
      </dsp:txBody>
      <dsp:txXfrm>
        <a:off x="5985977" y="0"/>
        <a:ext cx="2429075" cy="1457445"/>
      </dsp:txXfrm>
    </dsp:sp>
    <dsp:sp modelId="{0FB19946-9653-46D3-8FD0-132632470E8F}">
      <dsp:nvSpPr>
        <dsp:cNvPr id="0" name=""/>
        <dsp:cNvSpPr/>
      </dsp:nvSpPr>
      <dsp:spPr>
        <a:xfrm>
          <a:off x="196264" y="1712030"/>
          <a:ext cx="2429075" cy="1457445"/>
        </a:xfrm>
        <a:prstGeom prst="rect">
          <a:avLst/>
        </a:prstGeom>
        <a:gradFill rotWithShape="0">
          <a:gsLst>
            <a:gs pos="0">
              <a:schemeClr val="accent5">
                <a:hueOff val="-419932"/>
                <a:satOff val="22824"/>
                <a:lumOff val="-4216"/>
                <a:alphaOff val="0"/>
              </a:schemeClr>
            </a:gs>
            <a:gs pos="100000">
              <a:schemeClr val="accent5">
                <a:hueOff val="-419932"/>
                <a:satOff val="22824"/>
                <a:lumOff val="-4216"/>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point out the reasons of the behavior of the British in situations of their daily life</a:t>
          </a:r>
          <a:endParaRPr lang="ru-RU" sz="2000" kern="1200" dirty="0"/>
        </a:p>
      </dsp:txBody>
      <dsp:txXfrm>
        <a:off x="196264" y="1712030"/>
        <a:ext cx="2429075" cy="1457445"/>
      </dsp:txXfrm>
    </dsp:sp>
    <dsp:sp modelId="{47DA8021-DF45-48F3-820F-6A9DF8B50BEA}">
      <dsp:nvSpPr>
        <dsp:cNvPr id="0" name=""/>
        <dsp:cNvSpPr/>
      </dsp:nvSpPr>
      <dsp:spPr>
        <a:xfrm>
          <a:off x="2868246" y="1712030"/>
          <a:ext cx="3083978" cy="1457445"/>
        </a:xfrm>
        <a:prstGeom prst="rect">
          <a:avLst/>
        </a:prstGeom>
        <a:gradFill rotWithShape="0">
          <a:gsLst>
            <a:gs pos="0">
              <a:schemeClr val="accent5">
                <a:hueOff val="-559909"/>
                <a:satOff val="30431"/>
                <a:lumOff val="-5621"/>
                <a:alphaOff val="0"/>
              </a:schemeClr>
            </a:gs>
            <a:gs pos="100000">
              <a:schemeClr val="accent5">
                <a:hueOff val="-559909"/>
                <a:satOff val="30431"/>
                <a:lumOff val="-5621"/>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single out used expressions of Englishmen regarding certain situations and areas of life</a:t>
          </a:r>
          <a:endParaRPr lang="ru-RU" sz="2200" kern="1200" dirty="0"/>
        </a:p>
      </dsp:txBody>
      <dsp:txXfrm>
        <a:off x="2868246" y="1712030"/>
        <a:ext cx="3083978" cy="1457445"/>
      </dsp:txXfrm>
    </dsp:sp>
    <dsp:sp modelId="{5FC88980-C845-441D-9C89-5F0CD2B571B4}">
      <dsp:nvSpPr>
        <dsp:cNvPr id="0" name=""/>
        <dsp:cNvSpPr/>
      </dsp:nvSpPr>
      <dsp:spPr>
        <a:xfrm>
          <a:off x="6195132" y="1712030"/>
          <a:ext cx="2429075" cy="1457445"/>
        </a:xfrm>
        <a:prstGeom prst="rect">
          <a:avLst/>
        </a:prstGeom>
        <a:gradFill rotWithShape="0">
          <a:gsLst>
            <a:gs pos="0">
              <a:schemeClr val="accent5">
                <a:hueOff val="-699887"/>
                <a:satOff val="38039"/>
                <a:lumOff val="-7027"/>
                <a:alphaOff val="0"/>
              </a:schemeClr>
            </a:gs>
            <a:gs pos="100000">
              <a:schemeClr val="accent5">
                <a:hueOff val="-699887"/>
                <a:satOff val="38039"/>
                <a:lumOff val="-7027"/>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classify the major features of the English character</a:t>
          </a:r>
          <a:endParaRPr lang="ru-RU" sz="2400" kern="1200" dirty="0"/>
        </a:p>
      </dsp:txBody>
      <dsp:txXfrm>
        <a:off x="6195132" y="1712030"/>
        <a:ext cx="2429075" cy="1457445"/>
      </dsp:txXfrm>
    </dsp:sp>
    <dsp:sp modelId="{10CD5A2F-79B4-405E-BE6C-AB1DFA60A82C}">
      <dsp:nvSpPr>
        <dsp:cNvPr id="0" name=""/>
        <dsp:cNvSpPr/>
      </dsp:nvSpPr>
      <dsp:spPr>
        <a:xfrm>
          <a:off x="470506" y="3283458"/>
          <a:ext cx="7879458" cy="2545734"/>
        </a:xfrm>
        <a:prstGeom prst="rect">
          <a:avLst/>
        </a:prstGeom>
        <a:gradFill rotWithShape="0">
          <a:gsLst>
            <a:gs pos="0">
              <a:schemeClr val="accent5">
                <a:hueOff val="-839864"/>
                <a:satOff val="45647"/>
                <a:lumOff val="-8432"/>
                <a:alphaOff val="0"/>
              </a:schemeClr>
            </a:gs>
            <a:gs pos="100000">
              <a:schemeClr val="accent5">
                <a:hueOff val="-839864"/>
                <a:satOff val="45647"/>
                <a:lumOff val="-8432"/>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promote awareness of EFL users about necessity and importance of deep understanding of the specific features of the English personality for better sensation of the nuances of lexemes in English and mastery in using it.</a:t>
          </a:r>
          <a:endParaRPr lang="ru-RU" sz="3100" kern="1200" dirty="0"/>
        </a:p>
      </dsp:txBody>
      <dsp:txXfrm>
        <a:off x="470506" y="3283458"/>
        <a:ext cx="7879458" cy="2545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ED11-3679-4E92-B768-1787DEDE812C}">
      <dsp:nvSpPr>
        <dsp:cNvPr id="0" name=""/>
        <dsp:cNvSpPr/>
      </dsp:nvSpPr>
      <dsp:spPr>
        <a:xfrm>
          <a:off x="685" y="102579"/>
          <a:ext cx="2673929" cy="160435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to get </a:t>
          </a:r>
          <a:r>
            <a:rPr lang="uk-UA" sz="2600" kern="1200" dirty="0" err="1" smtClean="0"/>
            <a:t>more</a:t>
          </a:r>
          <a:r>
            <a:rPr lang="uk-UA" sz="2600" kern="1200" dirty="0" smtClean="0"/>
            <a:t> </a:t>
          </a:r>
          <a:r>
            <a:rPr lang="uk-UA" sz="2600" kern="1200" dirty="0" err="1" smtClean="0"/>
            <a:t>trusted</a:t>
          </a:r>
          <a:r>
            <a:rPr lang="en-US" sz="2600" kern="1200" dirty="0" smtClean="0"/>
            <a:t> by </a:t>
          </a:r>
          <a:r>
            <a:rPr lang="uk-UA" sz="2600" kern="1200" dirty="0" err="1" smtClean="0"/>
            <a:t>British</a:t>
          </a:r>
          <a:r>
            <a:rPr lang="uk-UA" sz="2600" kern="1200" dirty="0" smtClean="0"/>
            <a:t> </a:t>
          </a:r>
          <a:r>
            <a:rPr lang="uk-UA" sz="2600" kern="1200" dirty="0" err="1" smtClean="0"/>
            <a:t>brand</a:t>
          </a:r>
          <a:r>
            <a:rPr lang="uk-UA" sz="2600" kern="1200" dirty="0" smtClean="0"/>
            <a:t> </a:t>
          </a:r>
          <a:endParaRPr lang="ru-RU" sz="2600" kern="1200" dirty="0"/>
        </a:p>
      </dsp:txBody>
      <dsp:txXfrm>
        <a:off x="685" y="102579"/>
        <a:ext cx="2673929" cy="1604357"/>
      </dsp:txXfrm>
    </dsp:sp>
    <dsp:sp modelId="{3BF71A47-DE1D-4705-BE2D-F7B4445AA175}">
      <dsp:nvSpPr>
        <dsp:cNvPr id="0" name=""/>
        <dsp:cNvSpPr/>
      </dsp:nvSpPr>
      <dsp:spPr>
        <a:xfrm>
          <a:off x="2942008" y="102579"/>
          <a:ext cx="2673929" cy="160435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k-UA" sz="2600" kern="1200" dirty="0" err="1" smtClean="0"/>
            <a:t>read</a:t>
          </a:r>
          <a:r>
            <a:rPr lang="uk-UA" sz="2600" kern="1200" dirty="0" smtClean="0"/>
            <a:t> </a:t>
          </a:r>
          <a:r>
            <a:rPr lang="uk-UA" sz="2600" kern="1200" dirty="0" err="1" smtClean="0"/>
            <a:t>English</a:t>
          </a:r>
          <a:r>
            <a:rPr lang="uk-UA" sz="2600" kern="1200" dirty="0" smtClean="0"/>
            <a:t> </a:t>
          </a:r>
          <a:r>
            <a:rPr lang="uk-UA" sz="2600" kern="1200" dirty="0" err="1" smtClean="0"/>
            <a:t>literature</a:t>
          </a:r>
          <a:r>
            <a:rPr lang="uk-UA" sz="2600" kern="1200" dirty="0" smtClean="0"/>
            <a:t> </a:t>
          </a:r>
          <a:endParaRPr lang="ru-RU" sz="2600" kern="1200" dirty="0"/>
        </a:p>
      </dsp:txBody>
      <dsp:txXfrm>
        <a:off x="2942008" y="102579"/>
        <a:ext cx="2673929" cy="1604357"/>
      </dsp:txXfrm>
    </dsp:sp>
    <dsp:sp modelId="{A984DFC3-1A85-4D1D-B913-02ABE5147362}">
      <dsp:nvSpPr>
        <dsp:cNvPr id="0" name=""/>
        <dsp:cNvSpPr/>
      </dsp:nvSpPr>
      <dsp:spPr>
        <a:xfrm>
          <a:off x="1368146" y="2021369"/>
          <a:ext cx="2880330" cy="157515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k-UA" sz="2600" kern="1200" dirty="0" err="1" smtClean="0"/>
            <a:t>believe</a:t>
          </a:r>
          <a:r>
            <a:rPr lang="uk-UA" sz="2600" kern="1200" dirty="0" smtClean="0"/>
            <a:t> </a:t>
          </a:r>
          <a:r>
            <a:rPr lang="uk-UA" sz="2600" kern="1200" dirty="0" err="1" smtClean="0"/>
            <a:t>that</a:t>
          </a:r>
          <a:r>
            <a:rPr lang="uk-UA" sz="2600" kern="1200" dirty="0" smtClean="0"/>
            <a:t> </a:t>
          </a:r>
          <a:r>
            <a:rPr lang="uk-UA" sz="2600" kern="1200" dirty="0" err="1" smtClean="0"/>
            <a:t>it</a:t>
          </a:r>
          <a:r>
            <a:rPr lang="uk-UA" sz="2600" kern="1200" dirty="0" smtClean="0"/>
            <a:t> </a:t>
          </a:r>
          <a:r>
            <a:rPr lang="uk-UA" sz="2600" kern="1200" dirty="0" err="1" smtClean="0"/>
            <a:t>is</a:t>
          </a:r>
          <a:r>
            <a:rPr lang="uk-UA" sz="2600" kern="1200" dirty="0" smtClean="0"/>
            <a:t> </a:t>
          </a:r>
          <a:r>
            <a:rPr lang="uk-UA" sz="2600" kern="1200" dirty="0" err="1" smtClean="0"/>
            <a:t>an</a:t>
          </a:r>
          <a:r>
            <a:rPr lang="uk-UA" sz="2600" kern="1200" dirty="0" smtClean="0"/>
            <a:t> </a:t>
          </a:r>
          <a:r>
            <a:rPr lang="uk-UA" sz="2600" kern="1200" dirty="0" err="1" smtClean="0"/>
            <a:t>English</a:t>
          </a:r>
          <a:r>
            <a:rPr lang="uk-UA" sz="2600" kern="1200" dirty="0" smtClean="0"/>
            <a:t> </a:t>
          </a:r>
          <a:r>
            <a:rPr lang="uk-UA" sz="2600" kern="1200" dirty="0" err="1" smtClean="0"/>
            <a:t>musical</a:t>
          </a:r>
          <a:r>
            <a:rPr lang="uk-UA" sz="2600" kern="1200" dirty="0" smtClean="0"/>
            <a:t> </a:t>
          </a:r>
          <a:r>
            <a:rPr lang="uk-UA" sz="2600" kern="1200" dirty="0" err="1" smtClean="0"/>
            <a:t>art</a:t>
          </a:r>
          <a:r>
            <a:rPr lang="uk-UA" sz="2600" kern="1200" dirty="0" smtClean="0"/>
            <a:t> </a:t>
          </a:r>
          <a:r>
            <a:rPr lang="uk-UA" sz="2600" kern="1200" dirty="0" err="1" smtClean="0"/>
            <a:t>is</a:t>
          </a:r>
          <a:r>
            <a:rPr lang="uk-UA" sz="2600" kern="1200" dirty="0" smtClean="0"/>
            <a:t> </a:t>
          </a:r>
          <a:r>
            <a:rPr lang="uk-UA" sz="2600" kern="1200" dirty="0" err="1" smtClean="0"/>
            <a:t>worth</a:t>
          </a:r>
          <a:r>
            <a:rPr lang="uk-UA" sz="2600" kern="1200" dirty="0" smtClean="0"/>
            <a:t> </a:t>
          </a:r>
          <a:r>
            <a:rPr lang="uk-UA" sz="2600" kern="1200" dirty="0" err="1" smtClean="0"/>
            <a:t>the</a:t>
          </a:r>
          <a:r>
            <a:rPr lang="uk-UA" sz="2600" kern="1200" dirty="0" smtClean="0"/>
            <a:t> </a:t>
          </a:r>
          <a:r>
            <a:rPr lang="uk-UA" sz="2600" kern="1200" dirty="0" err="1" smtClean="0"/>
            <a:t>greatest</a:t>
          </a:r>
          <a:r>
            <a:rPr lang="uk-UA" sz="2600" kern="1200" dirty="0" smtClean="0"/>
            <a:t> </a:t>
          </a:r>
          <a:r>
            <a:rPr lang="uk-UA" sz="2600" kern="1200" dirty="0" err="1" smtClean="0"/>
            <a:t>attention</a:t>
          </a:r>
          <a:endParaRPr lang="ru-RU" sz="2600" kern="1200" dirty="0"/>
        </a:p>
      </dsp:txBody>
      <dsp:txXfrm>
        <a:off x="1368146" y="2021369"/>
        <a:ext cx="2880330" cy="1575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53926-3BAC-49FB-9B70-C9D7244C189E}" type="datetimeFigureOut">
              <a:rPr lang="uk-UA" smtClean="0"/>
              <a:pPr/>
              <a:t>20.12.2013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A4C8D-9D4A-426F-B577-452B3F7FD062}" type="slidenum">
              <a:rPr lang="uk-UA" smtClean="0"/>
              <a:pPr/>
              <a:t>‹#›</a:t>
            </a:fld>
            <a:endParaRPr lang="uk-UA"/>
          </a:p>
        </p:txBody>
      </p:sp>
    </p:spTree>
    <p:extLst>
      <p:ext uri="{BB962C8B-B14F-4D97-AF65-F5344CB8AC3E}">
        <p14:creationId xmlns:p14="http://schemas.microsoft.com/office/powerpoint/2010/main" val="120063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C7A4C8D-9D4A-426F-B577-452B3F7FD062}" type="slidenum">
              <a:rPr lang="uk-UA" smtClean="0"/>
              <a:pPr/>
              <a:t>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20.12.2013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428736"/>
            <a:ext cx="7543800" cy="1214446"/>
          </a:xfrm>
        </p:spPr>
        <p:txBody>
          <a:bodyPr>
            <a:noAutofit/>
          </a:bodyPr>
          <a:lstStyle/>
          <a:p>
            <a:pPr algn="ctr"/>
            <a:r>
              <a:rPr lang="en-US" sz="4800" dirty="0" smtClean="0"/>
              <a:t>STEREOTYPICAL PERCEPTION OF</a:t>
            </a:r>
            <a:r>
              <a:rPr lang="uk-UA" sz="4800" dirty="0" smtClean="0"/>
              <a:t> </a:t>
            </a:r>
            <a:r>
              <a:rPr lang="en-US" sz="4800" dirty="0" smtClean="0"/>
              <a:t>THE BRITISH </a:t>
            </a:r>
            <a:br>
              <a:rPr lang="en-US" sz="4800" dirty="0" smtClean="0"/>
            </a:br>
            <a:r>
              <a:rPr lang="en-US" sz="4800" dirty="0" smtClean="0"/>
              <a:t>BY EUROPEANS</a:t>
            </a:r>
            <a:endParaRPr lang="ru-RU" sz="4800" dirty="0"/>
          </a:p>
        </p:txBody>
      </p:sp>
      <p:sp>
        <p:nvSpPr>
          <p:cNvPr id="3" name="Подзаголовок 2"/>
          <p:cNvSpPr>
            <a:spLocks noGrp="1"/>
          </p:cNvSpPr>
          <p:nvPr>
            <p:ph type="subTitle" idx="1"/>
          </p:nvPr>
        </p:nvSpPr>
        <p:spPr>
          <a:xfrm>
            <a:off x="785786" y="3929066"/>
            <a:ext cx="7416824" cy="1566664"/>
          </a:xfrm>
        </p:spPr>
        <p:txBody>
          <a:bodyPr>
            <a:normAutofit lnSpcReduction="10000"/>
          </a:bodyPr>
          <a:lstStyle/>
          <a:p>
            <a:pPr algn="ctr"/>
            <a:r>
              <a:rPr lang="en-US" sz="3600" b="1" dirty="0" smtClean="0"/>
              <a:t>by</a:t>
            </a:r>
            <a:r>
              <a:rPr lang="en-US" b="1" dirty="0" smtClean="0"/>
              <a:t> </a:t>
            </a:r>
            <a:r>
              <a:rPr lang="en-US" sz="3600" b="1" u="sng" dirty="0" err="1" smtClean="0"/>
              <a:t>Polina</a:t>
            </a:r>
            <a:r>
              <a:rPr lang="en-US" sz="3600" b="1" u="sng" dirty="0" smtClean="0"/>
              <a:t> </a:t>
            </a:r>
            <a:r>
              <a:rPr lang="en-US" sz="3600" b="1" u="sng" dirty="0" err="1" smtClean="0"/>
              <a:t>Kyrychenko</a:t>
            </a:r>
            <a:endParaRPr lang="en-US" sz="3600" b="1" u="sng" dirty="0" smtClean="0"/>
          </a:p>
          <a:p>
            <a:pPr algn="ctr"/>
            <a:r>
              <a:rPr lang="en-US" b="1" dirty="0" smtClean="0"/>
              <a:t>11 Grade</a:t>
            </a:r>
            <a:br>
              <a:rPr lang="en-US" b="1" dirty="0" smtClean="0"/>
            </a:br>
            <a:r>
              <a:rPr lang="en-US" b="1" dirty="0" err="1"/>
              <a:t>Bila</a:t>
            </a:r>
            <a:r>
              <a:rPr lang="en-US" b="1" dirty="0"/>
              <a:t> </a:t>
            </a:r>
            <a:r>
              <a:rPr lang="en-US" b="1" dirty="0" err="1" smtClean="0"/>
              <a:t>Tserkva</a:t>
            </a:r>
            <a:r>
              <a:rPr lang="en-US" b="1" dirty="0" smtClean="0"/>
              <a:t> Lyceum </a:t>
            </a:r>
            <a:r>
              <a:rPr lang="en-US" b="1" dirty="0"/>
              <a:t>of   Economics and Law </a:t>
            </a:r>
            <a:endParaRPr lang="ru-RU" b="1" dirty="0">
              <a:ea typeface="Times New Roman"/>
            </a:endParaRPr>
          </a:p>
          <a:p>
            <a:endParaRPr lang="en-US" dirty="0" smtClean="0"/>
          </a:p>
          <a:p>
            <a:endParaRPr lang="en-US" dirty="0" smtClean="0"/>
          </a:p>
          <a:p>
            <a:endParaRPr lang="ru-RU" dirty="0"/>
          </a:p>
        </p:txBody>
      </p:sp>
    </p:spTree>
    <p:extLst>
      <p:ext uri="{BB962C8B-B14F-4D97-AF65-F5344CB8AC3E}">
        <p14:creationId xmlns:p14="http://schemas.microsoft.com/office/powerpoint/2010/main" val="91734970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61334" y="1685208"/>
            <a:ext cx="3747889" cy="4315897"/>
          </a:xfrm>
          <a:prstGeom prst="flowChartAlternateProcess">
            <a:avLst/>
          </a:prstGeom>
          <a:effectLst>
            <a:innerShdw blurRad="63500" dist="50800" dir="27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i="1" dirty="0" smtClean="0">
                <a:ln w="50800"/>
                <a:solidFill>
                  <a:schemeClr val="bg1">
                    <a:shade val="50000"/>
                  </a:schemeClr>
                </a:solidFill>
              </a:rPr>
              <a:t>«</a:t>
            </a:r>
            <a:r>
              <a:rPr lang="en-US" sz="2800" b="1" i="1" dirty="0" smtClean="0">
                <a:ln w="50800"/>
                <a:solidFill>
                  <a:schemeClr val="bg1">
                    <a:shade val="50000"/>
                  </a:schemeClr>
                </a:solidFill>
              </a:rPr>
              <a:t>National </a:t>
            </a:r>
            <a:r>
              <a:rPr lang="en-US" sz="2800" b="1" i="1" dirty="0">
                <a:ln w="50800"/>
                <a:solidFill>
                  <a:schemeClr val="bg1">
                    <a:shade val="50000"/>
                  </a:schemeClr>
                </a:solidFill>
              </a:rPr>
              <a:t>identity </a:t>
            </a:r>
            <a:r>
              <a:rPr lang="en-US" sz="2800" b="1" i="1" dirty="0" smtClean="0">
                <a:ln w="50800"/>
                <a:solidFill>
                  <a:schemeClr val="bg1">
                    <a:shade val="50000"/>
                  </a:schemeClr>
                </a:solidFill>
              </a:rPr>
              <a:t>is </a:t>
            </a:r>
            <a:r>
              <a:rPr lang="en-US" sz="2800" b="1" i="1" dirty="0">
                <a:ln w="50800"/>
                <a:solidFill>
                  <a:schemeClr val="bg1">
                    <a:shade val="50000"/>
                  </a:schemeClr>
                </a:solidFill>
              </a:rPr>
              <a:t>something that has ongoing character, extends into the future and into the past, it contains something not to be eradicated like in an alive creature</a:t>
            </a:r>
            <a:r>
              <a:rPr lang="en-US" sz="2800" b="1" i="1" dirty="0" smtClean="0">
                <a:ln w="50800"/>
                <a:solidFill>
                  <a:schemeClr val="bg1">
                    <a:shade val="50000"/>
                  </a:schemeClr>
                </a:solidFill>
              </a:rPr>
              <a:t>»</a:t>
            </a:r>
            <a:endParaRPr lang="ru-RU" sz="2800" b="1" i="1" dirty="0">
              <a:ln w="50800"/>
              <a:solidFill>
                <a:schemeClr val="bg1">
                  <a:shade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740" y="404664"/>
            <a:ext cx="3890945" cy="5616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993754" y="620688"/>
            <a:ext cx="3528392" cy="707886"/>
          </a:xfrm>
          <a:prstGeom prst="rect">
            <a:avLst/>
          </a:prstGeom>
          <a:gradFill>
            <a:gsLst>
              <a:gs pos="0">
                <a:srgbClr val="9E9E9E"/>
              </a:gs>
              <a:gs pos="0">
                <a:schemeClr val="dk1">
                  <a:tint val="37000"/>
                  <a:hueMod val="100000"/>
                  <a:satMod val="200000"/>
                  <a:lumMod val="88000"/>
                </a:schemeClr>
              </a:gs>
              <a:gs pos="100000">
                <a:schemeClr val="dk1">
                  <a:tint val="53000"/>
                  <a:shade val="100000"/>
                  <a:hueMod val="100000"/>
                  <a:satMod val="350000"/>
                  <a:lumMod val="79000"/>
                </a:schemeClr>
              </a:gs>
            </a:gsLst>
            <a:lin ang="13800000" scaled="0"/>
          </a:gradFill>
          <a:effectLst>
            <a:outerShdw blurRad="50800" dist="12700" dir="5280000" rotWithShape="0">
              <a:srgbClr val="000000">
                <a:alpha val="40000"/>
              </a:srgbClr>
            </a:outerShdw>
            <a:reflection endPos="0" dir="5400000" sy="-100000" algn="bl" rotWithShape="0"/>
          </a:effectLst>
          <a:scene3d>
            <a:camera prst="orthographicFront"/>
            <a:lightRig rig="threePt" dir="t"/>
          </a:scene3d>
          <a:sp3d extrusionH="330200" prstMaterial="metal"/>
        </p:spPr>
        <p:style>
          <a:lnRef idx="1">
            <a:schemeClr val="dk1"/>
          </a:lnRef>
          <a:fillRef idx="2">
            <a:schemeClr val="dk1"/>
          </a:fillRef>
          <a:effectRef idx="1">
            <a:schemeClr val="dk1"/>
          </a:effectRef>
          <a:fontRef idx="minor">
            <a:schemeClr val="dk1"/>
          </a:fontRef>
        </p:style>
        <p:txBody>
          <a:bodyPr wrap="square">
            <a:spAutoFit/>
          </a:bodyPr>
          <a:lstStyle/>
          <a:p>
            <a:r>
              <a:rPr lang="pl-PL" sz="4000" i="1" dirty="0">
                <a:effectLst>
                  <a:outerShdw blurRad="38100" dist="38100" dir="2700000" algn="tl">
                    <a:srgbClr val="000000">
                      <a:alpha val="43137"/>
                    </a:srgbClr>
                  </a:outerShdw>
                </a:effectLst>
              </a:rPr>
              <a:t>George Orwell</a:t>
            </a:r>
            <a:endParaRPr lang="ru-RU"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303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орядок\+\клипарти\various_set_12_by_revalls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51" y="2924944"/>
            <a:ext cx="3201759" cy="3201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3681293791"/>
              </p:ext>
            </p:extLst>
          </p:nvPr>
        </p:nvGraphicFramePr>
        <p:xfrm>
          <a:off x="1873238" y="2315473"/>
          <a:ext cx="5616624" cy="3652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Выноска со стрелкой вниз 4"/>
          <p:cNvSpPr/>
          <p:nvPr/>
        </p:nvSpPr>
        <p:spPr>
          <a:xfrm>
            <a:off x="1981250" y="476672"/>
            <a:ext cx="5400600" cy="1838801"/>
          </a:xfrm>
          <a:prstGeom prst="downArrowCallou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a:r>
              <a:rPr lang="en-US" sz="2400" dirty="0">
                <a:effectLst>
                  <a:outerShdw blurRad="38100" dist="38100" dir="2700000" algn="tl">
                    <a:srgbClr val="000000">
                      <a:alpha val="43137"/>
                    </a:srgbClr>
                  </a:outerShdw>
                </a:effectLst>
              </a:rPr>
              <a:t>Such aspects aim the young people in understanding the importance of language skills</a:t>
            </a:r>
            <a:r>
              <a:rPr lang="ru-RU"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and </a:t>
            </a:r>
            <a:r>
              <a:rPr lang="uk-UA" sz="2400" dirty="0" err="1" smtClean="0">
                <a:effectLst>
                  <a:outerShdw blurRad="38100" dist="38100" dir="2700000" algn="tl">
                    <a:srgbClr val="000000">
                      <a:alpha val="43137"/>
                    </a:srgbClr>
                  </a:outerShdw>
                </a:effectLst>
              </a:rPr>
              <a:t>motivate</a:t>
            </a:r>
            <a:r>
              <a:rPr lang="uk-UA" sz="2400" dirty="0" smtClean="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teenagers</a:t>
            </a:r>
            <a:r>
              <a:rPr lang="ru-RU" sz="2400" dirty="0">
                <a:effectLst>
                  <a:outerShdw blurRad="38100" dist="38100" dir="2700000" algn="tl">
                    <a:srgbClr val="000000">
                      <a:alpha val="43137"/>
                    </a:srgbClr>
                  </a:outerShdw>
                </a:effectLst>
              </a:rPr>
              <a:t>:</a:t>
            </a:r>
          </a:p>
        </p:txBody>
      </p:sp>
      <p:pic>
        <p:nvPicPr>
          <p:cNvPr id="7" name="Picture 2" descr="D:\порядок\+\клипарти\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4123209"/>
            <a:ext cx="2476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38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ьная выноска 2"/>
          <p:cNvSpPr/>
          <p:nvPr/>
        </p:nvSpPr>
        <p:spPr>
          <a:xfrm>
            <a:off x="2339752" y="1"/>
            <a:ext cx="6480720" cy="4024967"/>
          </a:xfrm>
          <a:prstGeom prst="wedgeEllipseCallou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600" dirty="0">
                <a:effectLst>
                  <a:outerShdw blurRad="38100" dist="38100" dir="2700000" algn="tl">
                    <a:srgbClr val="000000">
                      <a:alpha val="43137"/>
                    </a:srgbClr>
                  </a:outerShdw>
                </a:effectLst>
              </a:rPr>
              <a:t>What do I know about English? </a:t>
            </a:r>
            <a:endParaRPr lang="ru-RU" sz="3600" dirty="0">
              <a:effectLst>
                <a:outerShdw blurRad="38100" dist="38100" dir="2700000" algn="tl">
                  <a:srgbClr val="000000">
                    <a:alpha val="43137"/>
                  </a:srgbClr>
                </a:outerShdw>
              </a:effectLst>
            </a:endParaRPr>
          </a:p>
          <a:p>
            <a:pPr algn="ctr"/>
            <a:r>
              <a:rPr lang="en-US" sz="3600" dirty="0" smtClean="0">
                <a:effectLst>
                  <a:outerShdw blurRad="38100" dist="38100" dir="2700000" algn="tl">
                    <a:srgbClr val="000000">
                      <a:alpha val="43137"/>
                    </a:srgbClr>
                  </a:outerShdw>
                </a:effectLst>
              </a:rPr>
              <a:t>What </a:t>
            </a:r>
            <a:r>
              <a:rPr lang="en-US" sz="3600" dirty="0">
                <a:effectLst>
                  <a:outerShdw blurRad="38100" dist="38100" dir="2700000" algn="tl">
                    <a:srgbClr val="000000">
                      <a:alpha val="43137"/>
                    </a:srgbClr>
                  </a:outerShdw>
                </a:effectLst>
              </a:rPr>
              <a:t>I know </a:t>
            </a:r>
            <a:r>
              <a:rPr lang="en-US" sz="3600" dirty="0" smtClean="0">
                <a:effectLst>
                  <a:outerShdw blurRad="38100" dist="38100" dir="2700000" algn="tl">
                    <a:srgbClr val="000000">
                      <a:alpha val="43137"/>
                    </a:srgbClr>
                  </a:outerShdw>
                </a:effectLst>
              </a:rPr>
              <a:t>about</a:t>
            </a:r>
            <a:r>
              <a:rPr lang="ru-RU" sz="36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the </a:t>
            </a:r>
            <a:r>
              <a:rPr lang="en-US" sz="3600" dirty="0">
                <a:effectLst>
                  <a:outerShdw blurRad="38100" dist="38100" dir="2700000" algn="tl">
                    <a:srgbClr val="000000">
                      <a:alpha val="43137"/>
                    </a:srgbClr>
                  </a:outerShdw>
                </a:effectLst>
              </a:rPr>
              <a:t>people to whom this language belongs?</a:t>
            </a:r>
            <a:endParaRPr lang="ru-RU" sz="3600" dirty="0">
              <a:effectLst>
                <a:outerShdw blurRad="38100" dist="38100" dir="2700000" algn="tl">
                  <a:srgbClr val="000000">
                    <a:alpha val="43137"/>
                  </a:srgbClr>
                </a:outerShdw>
              </a:effectLst>
            </a:endParaRPr>
          </a:p>
        </p:txBody>
      </p:sp>
      <p:pic>
        <p:nvPicPr>
          <p:cNvPr id="4" name="Picture 3" descr="D:\порядок\+\tumblr_meei37jxVT1qcgwn4o1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38339"/>
            <a:ext cx="3672408" cy="2732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27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вниз 2"/>
          <p:cNvSpPr/>
          <p:nvPr/>
        </p:nvSpPr>
        <p:spPr>
          <a:xfrm>
            <a:off x="1403648" y="322298"/>
            <a:ext cx="5904656" cy="3558123"/>
          </a:xfrm>
          <a:prstGeom prst="downArrow">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dirty="0"/>
              <a:t>T</a:t>
            </a:r>
            <a:r>
              <a:rPr lang="en-US" sz="2800" dirty="0" smtClean="0"/>
              <a:t>he </a:t>
            </a:r>
            <a:r>
              <a:rPr lang="en-US" sz="2800" dirty="0"/>
              <a:t>language of each nation is an integral part of the general mentality of representatives in a </a:t>
            </a:r>
            <a:r>
              <a:rPr lang="en-US" sz="2800" dirty="0" smtClean="0"/>
              <a:t>state.</a:t>
            </a:r>
            <a:endParaRPr lang="ru-RU" sz="2800" dirty="0"/>
          </a:p>
        </p:txBody>
      </p:sp>
      <p:sp>
        <p:nvSpPr>
          <p:cNvPr id="4" name="Блок-схема: альтернативный процесс 3"/>
          <p:cNvSpPr/>
          <p:nvPr/>
        </p:nvSpPr>
        <p:spPr>
          <a:xfrm>
            <a:off x="2069976" y="4005064"/>
            <a:ext cx="4572000" cy="2485787"/>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r>
              <a:rPr lang="en-US" sz="2800" dirty="0"/>
              <a:t>T</a:t>
            </a:r>
            <a:r>
              <a:rPr lang="en-US" sz="2800" dirty="0" smtClean="0"/>
              <a:t>herefore </a:t>
            </a:r>
            <a:r>
              <a:rPr lang="en-US" sz="2800" dirty="0"/>
              <a:t>understanding the nation will lead to deeper understanding of the language and will be formed at the subconscious level</a:t>
            </a:r>
            <a:r>
              <a:rPr lang="en-US" dirty="0"/>
              <a:t>.</a:t>
            </a:r>
            <a:endParaRPr lang="ru-RU" dirty="0"/>
          </a:p>
        </p:txBody>
      </p:sp>
    </p:spTree>
    <p:extLst>
      <p:ext uri="{BB962C8B-B14F-4D97-AF65-F5344CB8AC3E}">
        <p14:creationId xmlns:p14="http://schemas.microsoft.com/office/powerpoint/2010/main" val="1950690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043608" y="1541959"/>
            <a:ext cx="6984776" cy="350734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000" dirty="0" smtClean="0">
                <a:effectLst>
                  <a:outerShdw blurRad="38100" dist="38100" dir="2700000" algn="tl">
                    <a:srgbClr val="000000">
                      <a:alpha val="43137"/>
                    </a:srgbClr>
                  </a:outerShdw>
                </a:effectLst>
              </a:rPr>
              <a:t>We </a:t>
            </a:r>
            <a:r>
              <a:rPr lang="en-US" sz="4000" dirty="0">
                <a:effectLst>
                  <a:outerShdw blurRad="38100" dist="38100" dir="2700000" algn="tl">
                    <a:srgbClr val="000000">
                      <a:alpha val="43137"/>
                    </a:srgbClr>
                  </a:outerShdw>
                </a:effectLst>
              </a:rPr>
              <a:t>discovered a set of complex forms of unusual and illogical behavior, strange persuasion and manic eccentric </a:t>
            </a:r>
            <a:r>
              <a:rPr lang="en-US" sz="4000" dirty="0" smtClean="0">
                <a:effectLst>
                  <a:outerShdw blurRad="38100" dist="38100" dir="2700000" algn="tl">
                    <a:srgbClr val="000000">
                      <a:alpha val="43137"/>
                    </a:srgbClr>
                  </a:outerShdw>
                </a:effectLst>
              </a:rPr>
              <a:t>habits.</a:t>
            </a:r>
            <a:endParaRPr lang="ru-RU"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3561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692696"/>
            <a:ext cx="7951216" cy="58477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r"/>
            <a:r>
              <a:rPr lang="en-US" sz="3200" dirty="0"/>
              <a:t>F</a:t>
            </a:r>
            <a:r>
              <a:rPr lang="en-US" sz="3200" dirty="0" smtClean="0"/>
              <a:t>oreigners </a:t>
            </a:r>
            <a:r>
              <a:rPr lang="en-US" sz="3200" dirty="0"/>
              <a:t>often accuse the British in </a:t>
            </a:r>
            <a:r>
              <a:rPr lang="en-US" sz="3200" dirty="0" smtClean="0"/>
              <a:t>coldness.</a:t>
            </a:r>
            <a:endParaRPr lang="ru-RU" sz="3200" dirty="0"/>
          </a:p>
        </p:txBody>
      </p:sp>
      <p:pic>
        <p:nvPicPr>
          <p:cNvPr id="4" name="Picture 6" descr="D:\порядок\барахло з картинок\tumblr_mixuualEgi1s1frseo2_2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86298"/>
            <a:ext cx="2993787" cy="4032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7" descr="D:\порядок\барахло з картинок\tumblr_m60z79SGiM1qfofhw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6298"/>
            <a:ext cx="4335966" cy="4032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95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альтернативный процесс 2"/>
          <p:cNvSpPr/>
          <p:nvPr/>
        </p:nvSpPr>
        <p:spPr>
          <a:xfrm>
            <a:off x="755576" y="1196752"/>
            <a:ext cx="7560840" cy="418838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000" dirty="0">
                <a:effectLst>
                  <a:outerShdw blurRad="38100" dist="38100" dir="2700000" algn="tl">
                    <a:srgbClr val="000000">
                      <a:alpha val="43137"/>
                    </a:srgbClr>
                  </a:outerShdw>
                </a:effectLst>
              </a:rPr>
              <a:t>I</a:t>
            </a:r>
            <a:r>
              <a:rPr lang="en-US" sz="4000" dirty="0" smtClean="0">
                <a:effectLst>
                  <a:outerShdw blurRad="38100" dist="38100" dir="2700000" algn="tl">
                    <a:srgbClr val="000000">
                      <a:alpha val="43137"/>
                    </a:srgbClr>
                  </a:outerShdw>
                </a:effectLst>
              </a:rPr>
              <a:t>t </a:t>
            </a:r>
            <a:r>
              <a:rPr lang="en-US" sz="4000" dirty="0">
                <a:effectLst>
                  <a:outerShdw blurRad="38100" dist="38100" dir="2700000" algn="tl">
                    <a:srgbClr val="000000">
                      <a:alpha val="43137"/>
                    </a:srgbClr>
                  </a:outerShdw>
                </a:effectLst>
              </a:rPr>
              <a:t>was found that even if a person is fluent in English, they will never feel confident when talking to the </a:t>
            </a:r>
            <a:r>
              <a:rPr lang="en-US" sz="4000" dirty="0" err="1">
                <a:effectLst>
                  <a:outerShdw blurRad="38100" dist="38100" dir="2700000" algn="tl">
                    <a:srgbClr val="000000">
                      <a:alpha val="43137"/>
                    </a:srgbClr>
                  </a:outerShdw>
                </a:effectLst>
              </a:rPr>
              <a:t>British.and</a:t>
            </a:r>
            <a:r>
              <a:rPr lang="en-US" sz="4000" dirty="0">
                <a:effectLst>
                  <a:outerShdw blurRad="38100" dist="38100" dir="2700000" algn="tl">
                    <a:srgbClr val="000000">
                      <a:alpha val="43137"/>
                    </a:srgbClr>
                  </a:outerShdw>
                </a:effectLst>
              </a:rPr>
              <a:t> her behavioral "grammar" will be full of blunders.</a:t>
            </a:r>
            <a:endParaRPr lang="ru-RU"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8838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альтернативный процесс 6"/>
          <p:cNvSpPr/>
          <p:nvPr/>
        </p:nvSpPr>
        <p:spPr>
          <a:xfrm>
            <a:off x="-30436" y="307510"/>
            <a:ext cx="2771800" cy="132802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b="1" dirty="0">
                <a:ln w="10541" cmpd="sng">
                  <a:solidFill>
                    <a:schemeClr val="accent1">
                      <a:shade val="88000"/>
                      <a:satMod val="110000"/>
                    </a:schemeClr>
                  </a:solidFill>
                  <a:prstDash val="solid"/>
                </a:ln>
                <a:solidFill>
                  <a:schemeClr val="bg1">
                    <a:lumMod val="95000"/>
                    <a:lumOff val="5000"/>
                  </a:schemeClr>
                </a:solidFill>
              </a:rPr>
              <a:t>Reflexes</a:t>
            </a:r>
            <a:endParaRPr lang="ru-RU" b="1" dirty="0">
              <a:ln w="10541" cmpd="sng">
                <a:solidFill>
                  <a:schemeClr val="accent1">
                    <a:shade val="88000"/>
                    <a:satMod val="110000"/>
                  </a:schemeClr>
                </a:solidFill>
                <a:prstDash val="solid"/>
              </a:ln>
              <a:solidFill>
                <a:schemeClr val="bg1">
                  <a:lumMod val="95000"/>
                  <a:lumOff val="5000"/>
                </a:schemeClr>
              </a:solidFill>
            </a:endParaRPr>
          </a:p>
          <a:p>
            <a:pPr lvl="0" algn="ctr"/>
            <a:r>
              <a:rPr lang="en-US" dirty="0"/>
              <a:t>British innate impulses. Cultural analogues of Law of Attraction.</a:t>
            </a:r>
            <a:endParaRPr lang="ru-RU" dirty="0"/>
          </a:p>
        </p:txBody>
      </p:sp>
      <p:sp>
        <p:nvSpPr>
          <p:cNvPr id="8" name="Прямоугольник 7"/>
          <p:cNvSpPr/>
          <p:nvPr/>
        </p:nvSpPr>
        <p:spPr>
          <a:xfrm>
            <a:off x="-10394" y="1635533"/>
            <a:ext cx="3554957"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sz="1600" b="1" dirty="0">
                <a:ln w="10541" cmpd="sng">
                  <a:solidFill>
                    <a:schemeClr val="accent1">
                      <a:shade val="88000"/>
                      <a:satMod val="110000"/>
                    </a:schemeClr>
                  </a:solidFill>
                  <a:prstDash val="solid"/>
                </a:ln>
                <a:solidFill>
                  <a:schemeClr val="bg1"/>
                </a:solidFill>
              </a:rPr>
              <a:t>Humor</a:t>
            </a:r>
            <a:endParaRPr lang="ru-RU" sz="1600" b="1" dirty="0">
              <a:ln w="10541" cmpd="sng">
                <a:solidFill>
                  <a:schemeClr val="accent1">
                    <a:shade val="88000"/>
                    <a:satMod val="110000"/>
                  </a:schemeClr>
                </a:solidFill>
                <a:prstDash val="solid"/>
              </a:ln>
              <a:solidFill>
                <a:schemeClr val="bg1"/>
              </a:solidFill>
            </a:endParaRPr>
          </a:p>
          <a:p>
            <a:pPr lvl="0" algn="ctr"/>
            <a:r>
              <a:rPr lang="en-US" sz="1600" dirty="0"/>
              <a:t>Humor is the most effective, planted in Englishman genetic antidote to their social inconvenience. English humor is a reflex, spontaneous reaction, especially when the British feel discomfort or inconvenience: if you do not know what to say, tell jokes. </a:t>
            </a:r>
            <a:endParaRPr lang="ru-RU" sz="1600" dirty="0"/>
          </a:p>
        </p:txBody>
      </p:sp>
      <p:sp>
        <p:nvSpPr>
          <p:cNvPr id="9" name="Прямоугольник 8"/>
          <p:cNvSpPr/>
          <p:nvPr/>
        </p:nvSpPr>
        <p:spPr>
          <a:xfrm>
            <a:off x="-23143" y="3697636"/>
            <a:ext cx="3580456"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sz="1600" b="1" dirty="0">
                <a:ln w="10541" cmpd="sng">
                  <a:solidFill>
                    <a:schemeClr val="bg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Hypocrisy</a:t>
            </a:r>
            <a:endParaRPr lang="ru-RU" sz="1600" b="1" dirty="0">
              <a:ln w="10541" cmpd="sng">
                <a:solidFill>
                  <a:schemeClr val="bg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en-US" sz="1600" dirty="0"/>
              <a:t>One of the stereotypes, secrets we wanted and tried to comprehend. We can say that their forms of </a:t>
            </a:r>
            <a:r>
              <a:rPr lang="en-US" sz="1600" dirty="0" smtClean="0"/>
              <a:t>politeness /modesty/justice </a:t>
            </a:r>
            <a:r>
              <a:rPr lang="en-US" sz="1600" dirty="0"/>
              <a:t>imbued hypocritical, but true is the fact that almost always their hypocrisy is a form of politeness</a:t>
            </a:r>
            <a:r>
              <a:rPr lang="en-US" sz="1600" dirty="0" smtClean="0"/>
              <a:t>.</a:t>
            </a:r>
            <a:endParaRPr lang="ru-RU" sz="1600" dirty="0"/>
          </a:p>
        </p:txBody>
      </p:sp>
      <p:sp>
        <p:nvSpPr>
          <p:cNvPr id="10" name="Прямоугольник 9"/>
          <p:cNvSpPr/>
          <p:nvPr/>
        </p:nvSpPr>
        <p:spPr>
          <a:xfrm>
            <a:off x="-30436" y="5513518"/>
            <a:ext cx="3554957"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sz="1600" b="1" dirty="0">
                <a:ln w="10541" cmpd="sng">
                  <a:solidFill>
                    <a:schemeClr val="accent1">
                      <a:shade val="88000"/>
                      <a:satMod val="110000"/>
                    </a:schemeClr>
                  </a:solidFill>
                  <a:prstDash val="solid"/>
                </a:ln>
                <a:solidFill>
                  <a:schemeClr val="bg1"/>
                </a:solidFill>
              </a:rPr>
              <a:t>Moderation</a:t>
            </a:r>
            <a:endParaRPr lang="ru-RU" sz="1600" b="1" dirty="0">
              <a:ln w="10541" cmpd="sng">
                <a:solidFill>
                  <a:schemeClr val="accent1">
                    <a:shade val="88000"/>
                    <a:satMod val="110000"/>
                  </a:schemeClr>
                </a:solidFill>
                <a:prstDash val="solid"/>
              </a:ln>
              <a:solidFill>
                <a:schemeClr val="bg1"/>
              </a:solidFill>
            </a:endParaRPr>
          </a:p>
          <a:p>
            <a:pPr lvl="0" algn="ctr"/>
            <a:r>
              <a:rPr lang="en-US" sz="1600" dirty="0"/>
              <a:t>The desire to avoid extremes, excess and intensity of any kind. Fear of change. Fear of fuss. Blame incontinence and the need to restrain their desires. </a:t>
            </a:r>
            <a:endParaRPr lang="ru-RU" sz="1600" dirty="0"/>
          </a:p>
        </p:txBody>
      </p:sp>
      <p:sp>
        <p:nvSpPr>
          <p:cNvPr id="11" name="Скругленный прямоугольник 10"/>
          <p:cNvSpPr/>
          <p:nvPr/>
        </p:nvSpPr>
        <p:spPr>
          <a:xfrm>
            <a:off x="3545211" y="1484650"/>
            <a:ext cx="2201536" cy="1940957"/>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Worldview</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en-US" dirty="0"/>
              <a:t>Persuasion of the English. Their </a:t>
            </a:r>
            <a:r>
              <a:rPr lang="en-US" dirty="0" smtClean="0"/>
              <a:t>way </a:t>
            </a:r>
            <a:r>
              <a:rPr lang="en-US" dirty="0"/>
              <a:t>of thinking about the nature of things.</a:t>
            </a:r>
            <a:endParaRPr lang="ru-RU" dirty="0"/>
          </a:p>
        </p:txBody>
      </p:sp>
      <p:sp>
        <p:nvSpPr>
          <p:cNvPr id="12" name="Прямоугольник 11"/>
          <p:cNvSpPr/>
          <p:nvPr/>
        </p:nvSpPr>
        <p:spPr>
          <a:xfrm>
            <a:off x="3557313" y="3428999"/>
            <a:ext cx="2164974"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Empiricism </a:t>
            </a:r>
            <a:r>
              <a:rPr lang="en-US" sz="1600" dirty="0"/>
              <a:t>is peculiar British earthiness, prose, their pragmatism, cynical and arrogant practicality, their die-hard realism</a:t>
            </a:r>
            <a:endParaRPr lang="ru-RU" sz="1600" dirty="0"/>
          </a:p>
        </p:txBody>
      </p:sp>
      <p:sp>
        <p:nvSpPr>
          <p:cNvPr id="13" name="Прямоугольник 12"/>
          <p:cNvSpPr/>
          <p:nvPr/>
        </p:nvSpPr>
        <p:spPr>
          <a:xfrm>
            <a:off x="3492337" y="5267297"/>
            <a:ext cx="2229949"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n-US" sz="1600" b="1" dirty="0"/>
              <a:t> </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Pessimism </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en-US" sz="1600" dirty="0"/>
              <a:t>For a typical English whining qualitative difference. Pessimism is their special kind of fatalism. </a:t>
            </a:r>
            <a:endParaRPr lang="ru-RU" sz="1600" dirty="0"/>
          </a:p>
        </p:txBody>
      </p:sp>
      <p:sp>
        <p:nvSpPr>
          <p:cNvPr id="14" name="Прямоугольник 13"/>
          <p:cNvSpPr/>
          <p:nvPr/>
        </p:nvSpPr>
        <p:spPr>
          <a:xfrm>
            <a:off x="5722286" y="5780782"/>
            <a:ext cx="3421715"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Fairness, "fair game"</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en-US" sz="1600" dirty="0"/>
              <a:t>The principle of fair play is the basis of almost all aspects of the unwritten behavioral etiquette. </a:t>
            </a:r>
            <a:endParaRPr lang="ru-RU" sz="1600" dirty="0"/>
          </a:p>
        </p:txBody>
      </p:sp>
      <p:sp>
        <p:nvSpPr>
          <p:cNvPr id="17" name="Прямоугольник 16"/>
          <p:cNvSpPr/>
          <p:nvPr/>
        </p:nvSpPr>
        <p:spPr>
          <a:xfrm>
            <a:off x="3421713" y="2298495"/>
            <a:ext cx="2300574" cy="2261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ru-RU" sz="500" kern="1200" dirty="0"/>
          </a:p>
        </p:txBody>
      </p:sp>
      <p:sp>
        <p:nvSpPr>
          <p:cNvPr id="18" name="Прямоугольник 17"/>
          <p:cNvSpPr/>
          <p:nvPr/>
        </p:nvSpPr>
        <p:spPr>
          <a:xfrm>
            <a:off x="5709289" y="2890390"/>
            <a:ext cx="3465829"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Modesty</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en-US" sz="1600" dirty="0"/>
              <a:t>They say the opposite of what people are trying to make clear, or use intentional understatement.</a:t>
            </a:r>
            <a:endParaRPr lang="ru-RU" sz="1600" dirty="0"/>
          </a:p>
        </p:txBody>
      </p:sp>
      <p:sp>
        <p:nvSpPr>
          <p:cNvPr id="20" name="Прямоугольник 19"/>
          <p:cNvSpPr/>
          <p:nvPr/>
        </p:nvSpPr>
        <p:spPr>
          <a:xfrm>
            <a:off x="5722287" y="3964900"/>
            <a:ext cx="346583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uk-UA"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Politeness</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uk-UA" sz="1600" dirty="0" err="1"/>
              <a:t>Politeness</a:t>
            </a:r>
            <a:r>
              <a:rPr lang="uk-UA" sz="1600" dirty="0"/>
              <a:t> </a:t>
            </a:r>
            <a:r>
              <a:rPr lang="uk-UA" sz="1600" dirty="0" err="1"/>
              <a:t>as</a:t>
            </a:r>
            <a:r>
              <a:rPr lang="uk-UA" sz="1600" dirty="0"/>
              <a:t> </a:t>
            </a:r>
            <a:r>
              <a:rPr lang="uk-UA" sz="1600" dirty="0" err="1"/>
              <a:t>defined</a:t>
            </a:r>
            <a:r>
              <a:rPr lang="uk-UA" sz="1600" dirty="0"/>
              <a:t> </a:t>
            </a:r>
            <a:r>
              <a:rPr lang="uk-UA" sz="1600" dirty="0" err="1"/>
              <a:t>involves</a:t>
            </a:r>
            <a:r>
              <a:rPr lang="uk-UA" sz="1600" dirty="0"/>
              <a:t> </a:t>
            </a:r>
            <a:r>
              <a:rPr lang="uk-UA" sz="1600" dirty="0" err="1"/>
              <a:t>some</a:t>
            </a:r>
            <a:r>
              <a:rPr lang="uk-UA" sz="1600" dirty="0"/>
              <a:t> </a:t>
            </a:r>
            <a:r>
              <a:rPr lang="uk-UA" sz="1600" dirty="0" err="1"/>
              <a:t>artificiality</a:t>
            </a:r>
            <a:r>
              <a:rPr lang="uk-UA" sz="1600" dirty="0"/>
              <a:t> </a:t>
            </a:r>
            <a:r>
              <a:rPr lang="uk-UA" sz="1600" dirty="0" err="1"/>
              <a:t>and</a:t>
            </a:r>
            <a:r>
              <a:rPr lang="uk-UA" sz="1600" dirty="0"/>
              <a:t> </a:t>
            </a:r>
            <a:r>
              <a:rPr lang="uk-UA" sz="1600" dirty="0" err="1"/>
              <a:t>hypocrisy</a:t>
            </a:r>
            <a:r>
              <a:rPr lang="uk-UA" sz="1600" dirty="0"/>
              <a:t>, </a:t>
            </a:r>
            <a:r>
              <a:rPr lang="uk-UA" sz="1600" dirty="0" err="1"/>
              <a:t>but</a:t>
            </a:r>
            <a:r>
              <a:rPr lang="uk-UA" sz="1600" dirty="0"/>
              <a:t> </a:t>
            </a:r>
            <a:r>
              <a:rPr lang="uk-UA" sz="1600" dirty="0" err="1"/>
              <a:t>English</a:t>
            </a:r>
            <a:r>
              <a:rPr lang="uk-UA" sz="1600" dirty="0"/>
              <a:t> </a:t>
            </a:r>
            <a:r>
              <a:rPr lang="uk-UA" sz="1600" dirty="0" err="1"/>
              <a:t>politeness</a:t>
            </a:r>
            <a:r>
              <a:rPr lang="uk-UA" sz="1600" dirty="0"/>
              <a:t> </a:t>
            </a:r>
            <a:r>
              <a:rPr lang="en-US" sz="1600" dirty="0"/>
              <a:t>is </a:t>
            </a:r>
            <a:r>
              <a:rPr lang="uk-UA" sz="1600" dirty="0" err="1"/>
              <a:t>almost</a:t>
            </a:r>
            <a:r>
              <a:rPr lang="uk-UA" sz="1600" dirty="0"/>
              <a:t> </a:t>
            </a:r>
            <a:r>
              <a:rPr lang="uk-UA" sz="1600" dirty="0" err="1"/>
              <a:t>always</a:t>
            </a:r>
            <a:r>
              <a:rPr lang="uk-UA" sz="1600" dirty="0"/>
              <a:t> a </a:t>
            </a:r>
            <a:r>
              <a:rPr lang="uk-UA" sz="1600" dirty="0" err="1"/>
              <a:t>pureformality</a:t>
            </a:r>
            <a:r>
              <a:rPr lang="uk-UA" sz="1600" dirty="0"/>
              <a:t>, </a:t>
            </a:r>
            <a:r>
              <a:rPr lang="uk-UA" sz="1600" dirty="0" err="1"/>
              <a:t>compliance</a:t>
            </a:r>
            <a:r>
              <a:rPr lang="uk-UA" sz="1600" dirty="0"/>
              <a:t> </a:t>
            </a:r>
            <a:r>
              <a:rPr lang="uk-UA" sz="1600" dirty="0" err="1"/>
              <a:t>with</a:t>
            </a:r>
            <a:r>
              <a:rPr lang="uk-UA" sz="1600" dirty="0"/>
              <a:t> </a:t>
            </a:r>
            <a:r>
              <a:rPr lang="uk-UA" sz="1600" dirty="0" err="1"/>
              <a:t>the</a:t>
            </a:r>
            <a:r>
              <a:rPr lang="uk-UA" sz="1600" dirty="0"/>
              <a:t> </a:t>
            </a:r>
            <a:r>
              <a:rPr lang="uk-UA" sz="1600" dirty="0" err="1"/>
              <a:t>rules</a:t>
            </a:r>
            <a:r>
              <a:rPr lang="uk-UA" sz="1600" dirty="0"/>
              <a:t>, </a:t>
            </a:r>
            <a:r>
              <a:rPr lang="uk-UA" sz="1600" dirty="0" err="1"/>
              <a:t>rather</a:t>
            </a:r>
            <a:r>
              <a:rPr lang="uk-UA" sz="1600" dirty="0"/>
              <a:t> </a:t>
            </a:r>
            <a:r>
              <a:rPr lang="uk-UA" sz="1600" dirty="0" err="1"/>
              <a:t>than</a:t>
            </a:r>
            <a:r>
              <a:rPr lang="uk-UA" sz="1600" dirty="0"/>
              <a:t> </a:t>
            </a:r>
            <a:r>
              <a:rPr lang="uk-UA" sz="1600" dirty="0" err="1"/>
              <a:t>an</a:t>
            </a:r>
            <a:r>
              <a:rPr lang="uk-UA" sz="1600" dirty="0"/>
              <a:t> </a:t>
            </a:r>
            <a:r>
              <a:rPr lang="uk-UA" sz="1600" dirty="0" err="1"/>
              <a:t>expression</a:t>
            </a:r>
            <a:r>
              <a:rPr lang="uk-UA" sz="1600" dirty="0"/>
              <a:t> </a:t>
            </a:r>
            <a:r>
              <a:rPr lang="uk-UA" sz="1600" dirty="0" err="1"/>
              <a:t>of</a:t>
            </a:r>
            <a:r>
              <a:rPr lang="uk-UA" sz="1600" dirty="0"/>
              <a:t> </a:t>
            </a:r>
            <a:r>
              <a:rPr lang="uk-UA" sz="1600" dirty="0" err="1"/>
              <a:t>genuine</a:t>
            </a:r>
            <a:r>
              <a:rPr lang="uk-UA" sz="1600" dirty="0"/>
              <a:t> </a:t>
            </a:r>
            <a:r>
              <a:rPr lang="uk-UA" sz="1600" dirty="0" err="1"/>
              <a:t>participation</a:t>
            </a:r>
            <a:r>
              <a:rPr lang="uk-UA" sz="1600" dirty="0"/>
              <a:t>. </a:t>
            </a:r>
            <a:endParaRPr lang="ru-RU" sz="1600" dirty="0"/>
          </a:p>
        </p:txBody>
      </p:sp>
      <p:sp>
        <p:nvSpPr>
          <p:cNvPr id="21" name="Скругленный прямоугольник 20"/>
          <p:cNvSpPr/>
          <p:nvPr/>
        </p:nvSpPr>
        <p:spPr>
          <a:xfrm>
            <a:off x="6084168" y="1164779"/>
            <a:ext cx="2988096" cy="177069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Moral values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lgn="ctr"/>
            <a:r>
              <a:rPr lang="en-US" sz="1600" dirty="0"/>
              <a:t>The ideals of the British. Their basic guidelines, moral standards under which they try to build their lives, even though they do not always do it.</a:t>
            </a:r>
            <a:endParaRPr lang="ru-RU" sz="1600" dirty="0"/>
          </a:p>
        </p:txBody>
      </p:sp>
      <p:sp>
        <p:nvSpPr>
          <p:cNvPr id="5" name="Прямоугольник 4"/>
          <p:cNvSpPr/>
          <p:nvPr/>
        </p:nvSpPr>
        <p:spPr>
          <a:xfrm>
            <a:off x="2741364" y="1"/>
            <a:ext cx="3809231" cy="13388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defTabSz="622300">
              <a:lnSpc>
                <a:spcPct val="90000"/>
              </a:lnSpc>
              <a:spcBef>
                <a:spcPct val="0"/>
              </a:spcBef>
              <a:spcAft>
                <a:spcPct val="35000"/>
              </a:spcAft>
            </a:pPr>
            <a:r>
              <a:rPr lang="uk-UA" b="1" dirty="0" err="1"/>
              <a:t>Core</a:t>
            </a:r>
            <a:r>
              <a:rPr lang="uk-UA" b="1" dirty="0"/>
              <a:t>:</a:t>
            </a:r>
            <a:r>
              <a:rPr lang="en-US" b="1" dirty="0"/>
              <a:t> s</a:t>
            </a:r>
            <a:r>
              <a:rPr lang="uk-UA" b="1" dirty="0" err="1"/>
              <a:t>ocial</a:t>
            </a:r>
            <a:r>
              <a:rPr lang="uk-UA" b="1" dirty="0"/>
              <a:t> </a:t>
            </a:r>
            <a:r>
              <a:rPr lang="uk-UA" b="1" dirty="0" err="1"/>
              <a:t>awkwardness</a:t>
            </a:r>
            <a:r>
              <a:rPr lang="en-US" b="1" dirty="0"/>
              <a:t/>
            </a:r>
            <a:br>
              <a:rPr lang="en-US" b="1" dirty="0"/>
            </a:br>
            <a:r>
              <a:rPr lang="uk-UA" dirty="0"/>
              <a:t>"</a:t>
            </a:r>
            <a:r>
              <a:rPr lang="uk-UA" dirty="0" err="1"/>
              <a:t>Core</a:t>
            </a:r>
            <a:r>
              <a:rPr lang="uk-UA" dirty="0"/>
              <a:t>" </a:t>
            </a:r>
            <a:r>
              <a:rPr lang="uk-UA" dirty="0" err="1"/>
              <a:t>of</a:t>
            </a:r>
            <a:r>
              <a:rPr lang="uk-UA" dirty="0"/>
              <a:t> </a:t>
            </a:r>
            <a:r>
              <a:rPr lang="uk-UA" dirty="0" err="1"/>
              <a:t>English</a:t>
            </a:r>
            <a:r>
              <a:rPr lang="uk-UA" dirty="0"/>
              <a:t> </a:t>
            </a:r>
            <a:r>
              <a:rPr lang="uk-UA" dirty="0" err="1"/>
              <a:t>uniqueness</a:t>
            </a:r>
            <a:r>
              <a:rPr lang="uk-UA" dirty="0"/>
              <a:t>. </a:t>
            </a:r>
            <a:r>
              <a:rPr lang="uk-UA" dirty="0" err="1"/>
              <a:t>Social</a:t>
            </a:r>
            <a:r>
              <a:rPr lang="uk-UA" dirty="0"/>
              <a:t> </a:t>
            </a:r>
            <a:r>
              <a:rPr lang="uk-UA" dirty="0" err="1"/>
              <a:t>awkwardness</a:t>
            </a:r>
            <a:r>
              <a:rPr lang="uk-UA" dirty="0"/>
              <a:t> </a:t>
            </a:r>
            <a:r>
              <a:rPr lang="uk-UA" dirty="0" err="1"/>
              <a:t>is</a:t>
            </a:r>
            <a:r>
              <a:rPr lang="uk-UA" dirty="0"/>
              <a:t> </a:t>
            </a:r>
            <a:r>
              <a:rPr lang="uk-UA" dirty="0" err="1"/>
              <a:t>short</a:t>
            </a:r>
            <a:r>
              <a:rPr lang="uk-UA" dirty="0"/>
              <a:t> </a:t>
            </a:r>
            <a:r>
              <a:rPr lang="uk-UA" dirty="0" err="1"/>
              <a:t>hand</a:t>
            </a:r>
            <a:r>
              <a:rPr lang="uk-UA" dirty="0"/>
              <a:t> </a:t>
            </a:r>
            <a:r>
              <a:rPr lang="uk-UA" dirty="0" err="1"/>
              <a:t>notation</a:t>
            </a:r>
            <a:r>
              <a:rPr lang="uk-UA" dirty="0"/>
              <a:t> </a:t>
            </a:r>
            <a:r>
              <a:rPr lang="uk-UA" dirty="0" err="1"/>
              <a:t>of</a:t>
            </a:r>
            <a:r>
              <a:rPr lang="uk-UA" dirty="0"/>
              <a:t> </a:t>
            </a:r>
            <a:r>
              <a:rPr lang="uk-UA" dirty="0" err="1"/>
              <a:t>all</a:t>
            </a:r>
            <a:r>
              <a:rPr lang="uk-UA" dirty="0"/>
              <a:t> </a:t>
            </a:r>
            <a:r>
              <a:rPr lang="uk-UA" dirty="0" err="1"/>
              <a:t>our</a:t>
            </a:r>
            <a:r>
              <a:rPr lang="uk-UA" dirty="0"/>
              <a:t> </a:t>
            </a:r>
            <a:r>
              <a:rPr lang="uk-UA" dirty="0" err="1"/>
              <a:t>social</a:t>
            </a:r>
            <a:r>
              <a:rPr lang="uk-UA" dirty="0"/>
              <a:t> </a:t>
            </a:r>
            <a:r>
              <a:rPr lang="uk-UA" dirty="0" err="1"/>
              <a:t>systems</a:t>
            </a:r>
            <a:r>
              <a:rPr lang="uk-UA" dirty="0"/>
              <a:t> </a:t>
            </a:r>
            <a:r>
              <a:rPr lang="uk-UA" dirty="0" err="1"/>
              <a:t>and</a:t>
            </a:r>
            <a:r>
              <a:rPr lang="uk-UA" dirty="0"/>
              <a:t> </a:t>
            </a:r>
            <a:r>
              <a:rPr lang="uk-UA" dirty="0" err="1"/>
              <a:t>chronic</a:t>
            </a:r>
            <a:r>
              <a:rPr lang="uk-UA" dirty="0"/>
              <a:t> </a:t>
            </a:r>
            <a:r>
              <a:rPr lang="uk-UA" dirty="0" err="1"/>
              <a:t>defects</a:t>
            </a:r>
            <a:r>
              <a:rPr lang="uk-UA" dirty="0"/>
              <a:t>.</a:t>
            </a:r>
            <a:endParaRPr lang="ru-RU" dirty="0"/>
          </a:p>
        </p:txBody>
      </p:sp>
    </p:spTree>
    <p:extLst>
      <p:ext uri="{BB962C8B-B14F-4D97-AF65-F5344CB8AC3E}">
        <p14:creationId xmlns:p14="http://schemas.microsoft.com/office/powerpoint/2010/main" val="1058803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2500"/>
                            </p:stCondLst>
                            <p:childTnLst>
                              <p:par>
                                <p:cTn id="33" presetID="16" presetClass="entr" presetSubtype="2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8" grpId="0" animBg="1"/>
      <p:bldP spid="20" grpId="0" animBg="1"/>
      <p:bldP spid="2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8373" y="1700808"/>
            <a:ext cx="7272808" cy="35394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457200" indent="-457200">
              <a:buFont typeface="Wingdings" pitchFamily="2" charset="2"/>
              <a:buChar char="ü"/>
            </a:pPr>
            <a:r>
              <a:rPr lang="en-US" sz="3200" dirty="0" smtClean="0"/>
              <a:t>In </a:t>
            </a:r>
            <a:r>
              <a:rPr lang="en-US" sz="3200" dirty="0"/>
              <a:t>this research were discovered the main principles of stereotypical perception of the British. Therefore, were analyzed the relevance of English learning and its application in the field of activity of the person who studies or tries to improve own language skills.</a:t>
            </a:r>
            <a:endParaRPr lang="ru-RU" sz="3200" dirty="0"/>
          </a:p>
        </p:txBody>
      </p:sp>
      <p:sp>
        <p:nvSpPr>
          <p:cNvPr id="4" name="Прямоугольник 3"/>
          <p:cNvSpPr/>
          <p:nvPr/>
        </p:nvSpPr>
        <p:spPr>
          <a:xfrm>
            <a:off x="2924572" y="548680"/>
            <a:ext cx="2929766" cy="76944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4400" b="1" dirty="0"/>
              <a:t>Conclusion</a:t>
            </a:r>
            <a:endParaRPr lang="ru-RU" sz="4400" dirty="0"/>
          </a:p>
        </p:txBody>
      </p:sp>
    </p:spTree>
    <p:extLst>
      <p:ext uri="{BB962C8B-B14F-4D97-AF65-F5344CB8AC3E}">
        <p14:creationId xmlns:p14="http://schemas.microsoft.com/office/powerpoint/2010/main" val="4267226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270695"/>
            <a:ext cx="7272808" cy="35394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457200" indent="-457200" algn="ctr">
              <a:buFont typeface="Wingdings" pitchFamily="2" charset="2"/>
              <a:buChar char="ü"/>
            </a:pPr>
            <a:r>
              <a:rPr lang="en-US" sz="3200" dirty="0"/>
              <a:t>We have shown that in order to master the English language, it is not enough to have a wide vocabulary, but the ability to operate with it in different situations is significant, and it is possible only by understanding the nation whose language we learn. </a:t>
            </a:r>
            <a:endParaRPr lang="ru-RU" sz="3200" dirty="0"/>
          </a:p>
        </p:txBody>
      </p:sp>
    </p:spTree>
    <p:extLst>
      <p:ext uri="{BB962C8B-B14F-4D97-AF65-F5344CB8AC3E}">
        <p14:creationId xmlns:p14="http://schemas.microsoft.com/office/powerpoint/2010/main" val="2295025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7892" y="260648"/>
            <a:ext cx="517940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b="1" i="1" dirty="0"/>
              <a:t>The topicality of the </a:t>
            </a:r>
            <a:r>
              <a:rPr lang="en-US" sz="3600" b="1" i="1" dirty="0" smtClean="0"/>
              <a:t>research</a:t>
            </a:r>
            <a:endParaRPr lang="ru-RU" sz="3600" dirty="0"/>
          </a:p>
        </p:txBody>
      </p:sp>
      <p:sp>
        <p:nvSpPr>
          <p:cNvPr id="4" name="Прямоугольник 3"/>
          <p:cNvSpPr/>
          <p:nvPr/>
        </p:nvSpPr>
        <p:spPr>
          <a:xfrm>
            <a:off x="1475656" y="1700808"/>
            <a:ext cx="5688632" cy="95410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buFont typeface="Wingdings" pitchFamily="2" charset="2"/>
              <a:buChar char="Ø"/>
            </a:pPr>
            <a:r>
              <a:rPr lang="en-US" sz="2800" dirty="0"/>
              <a:t>focuses on the </a:t>
            </a:r>
            <a:r>
              <a:rPr lang="uk-UA" sz="2800" dirty="0" err="1"/>
              <a:t>trend</a:t>
            </a:r>
            <a:r>
              <a:rPr lang="en-US" sz="2800" dirty="0"/>
              <a:t>s </a:t>
            </a:r>
            <a:r>
              <a:rPr lang="uk-UA" sz="2800" dirty="0" err="1"/>
              <a:t>of</a:t>
            </a:r>
            <a:r>
              <a:rPr lang="uk-UA" sz="2800" dirty="0"/>
              <a:t> </a:t>
            </a:r>
            <a:r>
              <a:rPr lang="uk-UA" sz="2800" dirty="0" err="1"/>
              <a:t>mass</a:t>
            </a:r>
            <a:r>
              <a:rPr lang="uk-UA" sz="2800" dirty="0"/>
              <a:t> </a:t>
            </a:r>
            <a:r>
              <a:rPr lang="uk-UA" sz="2800" dirty="0" err="1"/>
              <a:t>learning</a:t>
            </a:r>
            <a:r>
              <a:rPr lang="uk-UA" sz="2800" dirty="0"/>
              <a:t> </a:t>
            </a:r>
            <a:r>
              <a:rPr lang="en-US" sz="2800" dirty="0"/>
              <a:t>of </a:t>
            </a:r>
            <a:r>
              <a:rPr lang="uk-UA" sz="2800" dirty="0" err="1"/>
              <a:t>English</a:t>
            </a:r>
            <a:endParaRPr lang="ru-RU" sz="2800" dirty="0"/>
          </a:p>
        </p:txBody>
      </p:sp>
      <p:sp>
        <p:nvSpPr>
          <p:cNvPr id="5" name="Прямоугольник 4"/>
          <p:cNvSpPr/>
          <p:nvPr/>
        </p:nvSpPr>
        <p:spPr>
          <a:xfrm>
            <a:off x="1511660" y="3068960"/>
            <a:ext cx="5076424" cy="95410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buFont typeface="Wingdings" pitchFamily="2" charset="2"/>
              <a:buChar char="Ø"/>
            </a:pPr>
            <a:r>
              <a:rPr lang="uk-UA" sz="2800" dirty="0" err="1" smtClean="0"/>
              <a:t>identify</a:t>
            </a:r>
            <a:r>
              <a:rPr lang="en-US" sz="2800" dirty="0" err="1"/>
              <a:t>ing</a:t>
            </a:r>
            <a:r>
              <a:rPr lang="en-US" sz="2800" dirty="0"/>
              <a:t> of </a:t>
            </a:r>
            <a:r>
              <a:rPr lang="uk-UA" sz="2800" dirty="0" err="1"/>
              <a:t>stereotypes</a:t>
            </a:r>
            <a:r>
              <a:rPr lang="uk-UA" sz="2800" dirty="0"/>
              <a:t> </a:t>
            </a:r>
            <a:r>
              <a:rPr lang="uk-UA" sz="2800" dirty="0" err="1"/>
              <a:t>about</a:t>
            </a:r>
            <a:r>
              <a:rPr lang="uk-UA" sz="2800" dirty="0"/>
              <a:t> </a:t>
            </a:r>
            <a:r>
              <a:rPr lang="en-US" sz="2800" dirty="0" smtClean="0"/>
              <a:t>English </a:t>
            </a:r>
            <a:r>
              <a:rPr lang="uk-UA" sz="2800" dirty="0" err="1" smtClean="0"/>
              <a:t>society</a:t>
            </a:r>
            <a:endParaRPr lang="ru-RU" sz="2800" dirty="0"/>
          </a:p>
        </p:txBody>
      </p:sp>
      <p:sp>
        <p:nvSpPr>
          <p:cNvPr id="6" name="Прямоугольник 5"/>
          <p:cNvSpPr/>
          <p:nvPr/>
        </p:nvSpPr>
        <p:spPr>
          <a:xfrm>
            <a:off x="1560746" y="4293096"/>
            <a:ext cx="5027338" cy="52322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marL="285750" indent="-285750">
              <a:buFont typeface="Wingdings" pitchFamily="2" charset="2"/>
              <a:buChar char="Ø"/>
            </a:pPr>
            <a:r>
              <a:rPr lang="uk-UA" sz="2800" dirty="0" err="1"/>
              <a:t>unwritten</a:t>
            </a:r>
            <a:r>
              <a:rPr lang="uk-UA" sz="2800" dirty="0"/>
              <a:t> </a:t>
            </a:r>
            <a:r>
              <a:rPr lang="uk-UA" sz="2800" dirty="0" err="1"/>
              <a:t>rules</a:t>
            </a:r>
            <a:r>
              <a:rPr lang="uk-UA" sz="2800" dirty="0"/>
              <a:t> </a:t>
            </a:r>
            <a:r>
              <a:rPr lang="uk-UA" sz="2800" dirty="0" err="1"/>
              <a:t>of</a:t>
            </a:r>
            <a:r>
              <a:rPr lang="uk-UA" sz="2800" dirty="0"/>
              <a:t> </a:t>
            </a:r>
            <a:r>
              <a:rPr lang="uk-UA" sz="2800" dirty="0" err="1"/>
              <a:t>behavior</a:t>
            </a:r>
            <a:r>
              <a:rPr lang="en-US" sz="2800" dirty="0"/>
              <a:t> in it</a:t>
            </a:r>
            <a:endParaRPr lang="ru-RU" sz="2800" dirty="0"/>
          </a:p>
        </p:txBody>
      </p:sp>
      <p:sp>
        <p:nvSpPr>
          <p:cNvPr id="7" name="Прямоугольник 6"/>
          <p:cNvSpPr/>
          <p:nvPr/>
        </p:nvSpPr>
        <p:spPr>
          <a:xfrm>
            <a:off x="1560746" y="5085184"/>
            <a:ext cx="5886400" cy="95410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buFont typeface="Wingdings" pitchFamily="2" charset="2"/>
              <a:buChar char="Ø"/>
            </a:pPr>
            <a:r>
              <a:rPr lang="uk-UA" sz="2800" dirty="0" err="1" smtClean="0"/>
              <a:t>how</a:t>
            </a:r>
            <a:r>
              <a:rPr lang="uk-UA" sz="2800" dirty="0" smtClean="0"/>
              <a:t> </a:t>
            </a:r>
            <a:r>
              <a:rPr lang="uk-UA" sz="2800" dirty="0" err="1"/>
              <a:t>these</a:t>
            </a:r>
            <a:r>
              <a:rPr lang="uk-UA" sz="2800" dirty="0"/>
              <a:t> </a:t>
            </a:r>
            <a:r>
              <a:rPr lang="uk-UA" sz="2800" dirty="0" err="1"/>
              <a:t>rules</a:t>
            </a:r>
            <a:r>
              <a:rPr lang="uk-UA" sz="2800" dirty="0"/>
              <a:t> </a:t>
            </a:r>
            <a:r>
              <a:rPr lang="uk-UA" sz="2800" dirty="0" err="1"/>
              <a:t>reflect</a:t>
            </a:r>
            <a:r>
              <a:rPr lang="uk-UA" sz="2800" dirty="0"/>
              <a:t> </a:t>
            </a:r>
            <a:r>
              <a:rPr lang="uk-UA" sz="2800" dirty="0" err="1"/>
              <a:t>national</a:t>
            </a:r>
            <a:r>
              <a:rPr lang="uk-UA" sz="2800" dirty="0"/>
              <a:t> </a:t>
            </a:r>
            <a:r>
              <a:rPr lang="uk-UA" sz="2800" dirty="0" err="1"/>
              <a:t>character</a:t>
            </a:r>
            <a:r>
              <a:rPr lang="uk-UA" sz="2800" dirty="0"/>
              <a:t> </a:t>
            </a:r>
            <a:r>
              <a:rPr lang="en-US" sz="2800" dirty="0"/>
              <a:t>of the British</a:t>
            </a:r>
            <a:endParaRPr lang="ru-RU" sz="2800" dirty="0"/>
          </a:p>
        </p:txBody>
      </p:sp>
    </p:spTree>
    <p:extLst>
      <p:ext uri="{BB962C8B-B14F-4D97-AF65-F5344CB8AC3E}">
        <p14:creationId xmlns:p14="http://schemas.microsoft.com/office/powerpoint/2010/main" val="3311661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29147"/>
            <a:ext cx="8280920" cy="452431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457200" indent="-457200" algn="ctr">
              <a:buFont typeface="Arial" pitchFamily="34" charset="0"/>
              <a:buChar char="•"/>
            </a:pPr>
            <a:r>
              <a:rPr lang="en-US" sz="3200" dirty="0">
                <a:effectLst>
                  <a:outerShdw blurRad="38100" dist="38100" dir="2700000" algn="tl">
                    <a:srgbClr val="000000">
                      <a:alpha val="43137"/>
                    </a:srgbClr>
                  </a:outerShdw>
                </a:effectLst>
              </a:rPr>
              <a:t>Consequently, we set and achieved the aim of our work and, after classifying the main characteristic features of the British which are based on primary sources, there was made the algorithm of the investigated behavior of society and also modeled the essential basic skills which can be gained by every person interested in language awareness and skillful use of the knowledge.</a:t>
            </a:r>
            <a:endParaRPr lang="ru-RU"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6421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619672" y="1968202"/>
            <a:ext cx="6408712" cy="1940957"/>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pl-PL" sz="5400" dirty="0"/>
              <a:t>Thanks for your </a:t>
            </a:r>
            <a:r>
              <a:rPr lang="pl-PL" sz="5400" dirty="0" smtClean="0"/>
              <a:t>attention</a:t>
            </a:r>
            <a:r>
              <a:rPr lang="ru-RU" sz="5400" dirty="0"/>
              <a:t>.</a:t>
            </a:r>
          </a:p>
        </p:txBody>
      </p:sp>
    </p:spTree>
    <p:extLst>
      <p:ext uri="{BB962C8B-B14F-4D97-AF65-F5344CB8AC3E}">
        <p14:creationId xmlns:p14="http://schemas.microsoft.com/office/powerpoint/2010/main" val="1451925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1403648" y="3789040"/>
            <a:ext cx="5976664" cy="1944216"/>
          </a:xfrm>
          <a:prstGeom prst="flowChartAlternateProcess">
            <a:avLst/>
          </a:prstGeom>
          <a:ln/>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uk-UA" sz="2800" dirty="0" err="1" smtClean="0">
                <a:solidFill>
                  <a:schemeClr val="tx1"/>
                </a:solidFill>
              </a:rPr>
              <a:t>distinguish</a:t>
            </a:r>
            <a:r>
              <a:rPr lang="uk-UA" sz="2800" dirty="0" smtClean="0">
                <a:solidFill>
                  <a:schemeClr val="tx1"/>
                </a:solidFill>
              </a:rPr>
              <a:t> </a:t>
            </a:r>
            <a:r>
              <a:rPr lang="uk-UA" sz="2800" dirty="0" err="1" smtClean="0">
                <a:solidFill>
                  <a:schemeClr val="tx1"/>
                </a:solidFill>
              </a:rPr>
              <a:t>important</a:t>
            </a:r>
            <a:r>
              <a:rPr lang="uk-UA" sz="2800" dirty="0" smtClean="0">
                <a:solidFill>
                  <a:schemeClr val="tx1"/>
                </a:solidFill>
              </a:rPr>
              <a:t> </a:t>
            </a:r>
            <a:r>
              <a:rPr lang="uk-UA" sz="2800" dirty="0" err="1">
                <a:solidFill>
                  <a:schemeClr val="tx1"/>
                </a:solidFill>
              </a:rPr>
              <a:t>skills</a:t>
            </a:r>
            <a:r>
              <a:rPr lang="uk-UA" sz="2800" dirty="0">
                <a:solidFill>
                  <a:schemeClr val="tx1"/>
                </a:solidFill>
              </a:rPr>
              <a:t> </a:t>
            </a:r>
            <a:r>
              <a:rPr lang="uk-UA" sz="2800" dirty="0" err="1">
                <a:solidFill>
                  <a:schemeClr val="tx1"/>
                </a:solidFill>
              </a:rPr>
              <a:t>which</a:t>
            </a:r>
            <a:r>
              <a:rPr lang="uk-UA" sz="2800" dirty="0">
                <a:solidFill>
                  <a:schemeClr val="tx1"/>
                </a:solidFill>
              </a:rPr>
              <a:t> </a:t>
            </a:r>
            <a:r>
              <a:rPr lang="uk-UA" sz="2800" dirty="0" err="1">
                <a:solidFill>
                  <a:schemeClr val="tx1"/>
                </a:solidFill>
              </a:rPr>
              <a:t>every</a:t>
            </a:r>
            <a:r>
              <a:rPr lang="uk-UA" sz="2800" dirty="0">
                <a:solidFill>
                  <a:schemeClr val="tx1"/>
                </a:solidFill>
              </a:rPr>
              <a:t> </a:t>
            </a:r>
            <a:r>
              <a:rPr lang="uk-UA" sz="2800" dirty="0" err="1">
                <a:solidFill>
                  <a:schemeClr val="tx1"/>
                </a:solidFill>
              </a:rPr>
              <a:t>person</a:t>
            </a:r>
            <a:r>
              <a:rPr lang="uk-UA" sz="2800" dirty="0">
                <a:solidFill>
                  <a:schemeClr val="tx1"/>
                </a:solidFill>
              </a:rPr>
              <a:t> </a:t>
            </a:r>
            <a:r>
              <a:rPr lang="uk-UA" sz="2800" dirty="0" err="1">
                <a:solidFill>
                  <a:schemeClr val="tx1"/>
                </a:solidFill>
              </a:rPr>
              <a:t>interested</a:t>
            </a:r>
            <a:r>
              <a:rPr lang="uk-UA" sz="2800" dirty="0">
                <a:solidFill>
                  <a:schemeClr val="tx1"/>
                </a:solidFill>
              </a:rPr>
              <a:t> </a:t>
            </a:r>
            <a:r>
              <a:rPr lang="uk-UA" sz="2800" dirty="0" err="1">
                <a:solidFill>
                  <a:schemeClr val="tx1"/>
                </a:solidFill>
              </a:rPr>
              <a:t>in</a:t>
            </a:r>
            <a:r>
              <a:rPr lang="uk-UA" sz="2800" dirty="0">
                <a:solidFill>
                  <a:schemeClr val="tx1"/>
                </a:solidFill>
              </a:rPr>
              <a:t> </a:t>
            </a:r>
            <a:r>
              <a:rPr lang="uk-UA" sz="2800" dirty="0" err="1" smtClean="0">
                <a:solidFill>
                  <a:schemeClr val="tx1"/>
                </a:solidFill>
              </a:rPr>
              <a:t>English</a:t>
            </a:r>
            <a:r>
              <a:rPr lang="uk-UA" sz="2800" dirty="0" smtClean="0">
                <a:solidFill>
                  <a:schemeClr val="tx1"/>
                </a:solidFill>
              </a:rPr>
              <a:t> </a:t>
            </a:r>
            <a:r>
              <a:rPr lang="uk-UA" sz="2800" dirty="0" err="1" smtClean="0">
                <a:solidFill>
                  <a:schemeClr val="tx1"/>
                </a:solidFill>
              </a:rPr>
              <a:t>would</a:t>
            </a:r>
            <a:r>
              <a:rPr lang="uk-UA" sz="2800" dirty="0" smtClean="0">
                <a:solidFill>
                  <a:schemeClr val="tx1"/>
                </a:solidFill>
              </a:rPr>
              <a:t> </a:t>
            </a:r>
            <a:r>
              <a:rPr lang="uk-UA" sz="2800" dirty="0" err="1">
                <a:solidFill>
                  <a:schemeClr val="tx1"/>
                </a:solidFill>
              </a:rPr>
              <a:t>find</a:t>
            </a:r>
            <a:r>
              <a:rPr lang="uk-UA" sz="2800" dirty="0">
                <a:solidFill>
                  <a:schemeClr val="tx1"/>
                </a:solidFill>
              </a:rPr>
              <a:t> </a:t>
            </a:r>
            <a:r>
              <a:rPr lang="uk-UA" sz="2800" dirty="0" err="1" smtClean="0">
                <a:solidFill>
                  <a:schemeClr val="tx1"/>
                </a:solidFill>
              </a:rPr>
              <a:t>essential</a:t>
            </a:r>
            <a:endParaRPr lang="ru-RU" sz="2800" dirty="0"/>
          </a:p>
        </p:txBody>
      </p:sp>
      <p:sp>
        <p:nvSpPr>
          <p:cNvPr id="2" name="Стрелка вниз 1"/>
          <p:cNvSpPr/>
          <p:nvPr/>
        </p:nvSpPr>
        <p:spPr>
          <a:xfrm>
            <a:off x="718400" y="389337"/>
            <a:ext cx="7094624" cy="1022449"/>
          </a:xfrm>
          <a:prstGeom prst="downArrow">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uk-UA" sz="4400" dirty="0" err="1">
                <a:effectLst>
                  <a:outerShdw blurRad="38100" dist="38100" dir="2700000" algn="tl">
                    <a:srgbClr val="000000">
                      <a:alpha val="43137"/>
                    </a:srgbClr>
                  </a:outerShdw>
                </a:effectLst>
              </a:rPr>
              <a:t>We</a:t>
            </a:r>
            <a:r>
              <a:rPr lang="uk-UA" sz="4400" dirty="0">
                <a:effectLst>
                  <a:outerShdw blurRad="38100" dist="38100" dir="2700000" algn="tl">
                    <a:srgbClr val="000000">
                      <a:alpha val="43137"/>
                    </a:srgbClr>
                  </a:outerShdw>
                </a:effectLst>
              </a:rPr>
              <a:t> </a:t>
            </a:r>
            <a:r>
              <a:rPr lang="uk-UA" sz="4400" dirty="0" err="1">
                <a:effectLst>
                  <a:outerShdw blurRad="38100" dist="38100" dir="2700000" algn="tl">
                    <a:srgbClr val="000000">
                      <a:alpha val="43137"/>
                    </a:srgbClr>
                  </a:outerShdw>
                </a:effectLst>
              </a:rPr>
              <a:t>set</a:t>
            </a:r>
            <a:r>
              <a:rPr lang="uk-UA" sz="4400" dirty="0">
                <a:effectLst>
                  <a:outerShdw blurRad="38100" dist="38100" dir="2700000" algn="tl">
                    <a:srgbClr val="000000">
                      <a:alpha val="43137"/>
                    </a:srgbClr>
                  </a:outerShdw>
                </a:effectLst>
              </a:rPr>
              <a:t> </a:t>
            </a:r>
            <a:r>
              <a:rPr lang="uk-UA" sz="4400" b="1" i="1" dirty="0" err="1">
                <a:effectLst>
                  <a:outerShdw blurRad="38100" dist="38100" dir="2700000" algn="tl">
                    <a:srgbClr val="000000">
                      <a:alpha val="43137"/>
                    </a:srgbClr>
                  </a:outerShdw>
                </a:effectLst>
              </a:rPr>
              <a:t>the</a:t>
            </a:r>
            <a:r>
              <a:rPr lang="uk-UA" sz="4400" b="1" i="1" dirty="0">
                <a:effectLst>
                  <a:outerShdw blurRad="38100" dist="38100" dir="2700000" algn="tl">
                    <a:srgbClr val="000000">
                      <a:alpha val="43137"/>
                    </a:srgbClr>
                  </a:outerShdw>
                </a:effectLst>
              </a:rPr>
              <a:t> </a:t>
            </a:r>
            <a:r>
              <a:rPr lang="uk-UA" sz="4400" b="1" i="1" dirty="0" err="1" smtClean="0">
                <a:effectLst>
                  <a:outerShdw blurRad="38100" dist="38100" dir="2700000" algn="tl">
                    <a:srgbClr val="000000">
                      <a:alpha val="43137"/>
                    </a:srgbClr>
                  </a:outerShdw>
                </a:effectLst>
              </a:rPr>
              <a:t>aim</a:t>
            </a:r>
            <a:endParaRPr lang="ru-RU" sz="4400" dirty="0">
              <a:effectLst>
                <a:outerShdw blurRad="38100" dist="38100" dir="2700000" algn="tl">
                  <a:srgbClr val="000000">
                    <a:alpha val="43137"/>
                  </a:srgbClr>
                </a:outerShdw>
              </a:effectLst>
            </a:endParaRPr>
          </a:p>
        </p:txBody>
      </p:sp>
      <p:sp>
        <p:nvSpPr>
          <p:cNvPr id="3" name="Блок-схема: альтернативный процесс 2"/>
          <p:cNvSpPr/>
          <p:nvPr/>
        </p:nvSpPr>
        <p:spPr>
          <a:xfrm>
            <a:off x="1979712" y="1628800"/>
            <a:ext cx="4572000" cy="1736646"/>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r>
              <a:rPr lang="uk-UA" sz="3200" dirty="0" err="1"/>
              <a:t>to</a:t>
            </a:r>
            <a:r>
              <a:rPr lang="uk-UA" sz="3200" dirty="0"/>
              <a:t> </a:t>
            </a:r>
            <a:r>
              <a:rPr lang="uk-UA" sz="3200" dirty="0" err="1"/>
              <a:t>build</a:t>
            </a:r>
            <a:r>
              <a:rPr lang="uk-UA" sz="3200" dirty="0"/>
              <a:t> </a:t>
            </a:r>
            <a:r>
              <a:rPr lang="uk-UA" sz="3200" dirty="0" err="1"/>
              <a:t>an</a:t>
            </a:r>
            <a:r>
              <a:rPr lang="uk-UA" sz="3200" dirty="0"/>
              <a:t> </a:t>
            </a:r>
            <a:r>
              <a:rPr lang="uk-UA" sz="3200" dirty="0" err="1"/>
              <a:t>algorithm</a:t>
            </a:r>
            <a:r>
              <a:rPr lang="uk-UA" sz="3200" dirty="0"/>
              <a:t> </a:t>
            </a:r>
            <a:r>
              <a:rPr lang="uk-UA" sz="3200" dirty="0" err="1"/>
              <a:t>of</a:t>
            </a:r>
            <a:r>
              <a:rPr lang="uk-UA" sz="3200" dirty="0"/>
              <a:t> </a:t>
            </a:r>
            <a:r>
              <a:rPr lang="uk-UA" sz="3200" dirty="0" err="1"/>
              <a:t>behaviour</a:t>
            </a:r>
            <a:r>
              <a:rPr lang="uk-UA" sz="3200" dirty="0"/>
              <a:t> </a:t>
            </a:r>
            <a:r>
              <a:rPr lang="uk-UA" sz="3200" dirty="0" err="1"/>
              <a:t>of</a:t>
            </a:r>
            <a:r>
              <a:rPr lang="uk-UA" sz="3200" dirty="0"/>
              <a:t> </a:t>
            </a:r>
            <a:r>
              <a:rPr lang="uk-UA" sz="3200" dirty="0" err="1"/>
              <a:t>the</a:t>
            </a:r>
            <a:r>
              <a:rPr lang="uk-UA" sz="3200" dirty="0"/>
              <a:t> </a:t>
            </a:r>
            <a:r>
              <a:rPr lang="uk-UA" sz="3200" dirty="0" err="1"/>
              <a:t>Englishmen</a:t>
            </a:r>
            <a:r>
              <a:rPr lang="uk-UA" sz="3200" dirty="0"/>
              <a:t> </a:t>
            </a:r>
            <a:endParaRPr lang="ru-RU" sz="3200" dirty="0"/>
          </a:p>
        </p:txBody>
      </p:sp>
    </p:spTree>
    <p:extLst>
      <p:ext uri="{BB962C8B-B14F-4D97-AF65-F5344CB8AC3E}">
        <p14:creationId xmlns:p14="http://schemas.microsoft.com/office/powerpoint/2010/main" val="3165267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barn(inVertical)">
                                      <p:cBhvr>
                                        <p:cTn id="15" dur="500"/>
                                        <p:tgtEl>
                                          <p:spTgt spid="4">
                                            <p:bg/>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323528" y="641673"/>
            <a:ext cx="8352928" cy="5112568"/>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r>
              <a:rPr lang="en-US" sz="3600" b="1" i="1" dirty="0"/>
              <a:t>Subject of the research </a:t>
            </a:r>
            <a:r>
              <a:rPr lang="en-US" sz="3600" dirty="0"/>
              <a:t>is perception of the British by Europeans</a:t>
            </a:r>
            <a:r>
              <a:rPr lang="en-US" sz="3600" dirty="0" smtClean="0"/>
              <a:t>.</a:t>
            </a:r>
            <a:r>
              <a:rPr lang="ru-RU" sz="3600" dirty="0" smtClean="0"/>
              <a:t/>
            </a:r>
            <a:br>
              <a:rPr lang="ru-RU" sz="3600" dirty="0" smtClean="0"/>
            </a:br>
            <a:endParaRPr lang="ru-RU" sz="3600" dirty="0"/>
          </a:p>
          <a:p>
            <a:r>
              <a:rPr lang="en-US" sz="3600" b="1" i="1" dirty="0"/>
              <a:t>Theoretical and practical methods were used for this work</a:t>
            </a:r>
            <a:endParaRPr lang="ru-RU" sz="3600" dirty="0"/>
          </a:p>
        </p:txBody>
      </p:sp>
    </p:spTree>
    <p:extLst>
      <p:ext uri="{BB962C8B-B14F-4D97-AF65-F5344CB8AC3E}">
        <p14:creationId xmlns:p14="http://schemas.microsoft.com/office/powerpoint/2010/main" val="3576695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539552" y="908720"/>
            <a:ext cx="8352928" cy="4464496"/>
          </a:xfrm>
          <a:prstGeom prst="flowChartTerminator">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2800" b="1" i="1" dirty="0">
                <a:solidFill>
                  <a:schemeClr val="tx1"/>
                </a:solidFill>
              </a:rPr>
              <a:t>The novelty of this work</a:t>
            </a:r>
            <a:r>
              <a:rPr lang="en-US" sz="2800" dirty="0">
                <a:solidFill>
                  <a:schemeClr val="tx1"/>
                </a:solidFill>
              </a:rPr>
              <a:t> is based on the identifying of the most significant stereotypes of the personalities who are interested in their English knowledge improving, and also researching of the major problems in the perception of the British nation representatives by foreigners.</a:t>
            </a:r>
            <a:endParaRPr lang="ru-RU" sz="2800" dirty="0">
              <a:solidFill>
                <a:schemeClr val="tx1"/>
              </a:solidFill>
            </a:endParaRPr>
          </a:p>
          <a:p>
            <a:endParaRPr lang="ru-RU" sz="2800" dirty="0">
              <a:solidFill>
                <a:schemeClr val="tx1"/>
              </a:solidFill>
            </a:endParaRPr>
          </a:p>
        </p:txBody>
      </p:sp>
    </p:spTree>
    <p:extLst>
      <p:ext uri="{BB962C8B-B14F-4D97-AF65-F5344CB8AC3E}">
        <p14:creationId xmlns:p14="http://schemas.microsoft.com/office/powerpoint/2010/main" val="978373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971600" y="1280220"/>
            <a:ext cx="7200800" cy="3779758"/>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uk-UA" sz="3600" b="1" i="1" dirty="0" err="1"/>
              <a:t>Relevance</a:t>
            </a:r>
            <a:r>
              <a:rPr lang="uk-UA" sz="3600" b="1" i="1" dirty="0"/>
              <a:t> </a:t>
            </a:r>
            <a:r>
              <a:rPr lang="uk-UA" sz="3600" b="1" i="1" dirty="0" err="1"/>
              <a:t>of</a:t>
            </a:r>
            <a:r>
              <a:rPr lang="uk-UA" sz="3600" b="1" i="1" dirty="0"/>
              <a:t> </a:t>
            </a:r>
            <a:r>
              <a:rPr lang="uk-UA" sz="3600" b="1" i="1" dirty="0" err="1"/>
              <a:t>the</a:t>
            </a:r>
            <a:r>
              <a:rPr lang="uk-UA" sz="3600" b="1" i="1" dirty="0"/>
              <a:t> </a:t>
            </a:r>
            <a:r>
              <a:rPr lang="uk-UA" sz="3600" b="1" i="1" dirty="0" err="1"/>
              <a:t>chosen</a:t>
            </a:r>
            <a:r>
              <a:rPr lang="uk-UA" sz="3600" b="1" i="1" dirty="0"/>
              <a:t> </a:t>
            </a:r>
            <a:r>
              <a:rPr lang="uk-UA" sz="3600" b="1" i="1" dirty="0" err="1"/>
              <a:t>research</a:t>
            </a:r>
            <a:r>
              <a:rPr lang="uk-UA" sz="3600" b="1" i="1" dirty="0"/>
              <a:t> </a:t>
            </a:r>
            <a:r>
              <a:rPr lang="uk-UA" sz="3600" b="1" i="1" dirty="0" err="1"/>
              <a:t>topic</a:t>
            </a:r>
            <a:r>
              <a:rPr lang="uk-UA" sz="3600" b="1" i="1" dirty="0"/>
              <a:t> </a:t>
            </a:r>
            <a:r>
              <a:rPr lang="uk-UA" sz="3600" dirty="0" err="1"/>
              <a:t>is</a:t>
            </a:r>
            <a:r>
              <a:rPr lang="uk-UA" sz="3600" dirty="0"/>
              <a:t> </a:t>
            </a:r>
            <a:r>
              <a:rPr lang="uk-UA" sz="3600" dirty="0" err="1"/>
              <a:t>determined</a:t>
            </a:r>
            <a:r>
              <a:rPr lang="uk-UA" sz="3600" dirty="0"/>
              <a:t> </a:t>
            </a:r>
            <a:r>
              <a:rPr lang="uk-UA" sz="3600" dirty="0" err="1"/>
              <a:t>by</a:t>
            </a:r>
            <a:r>
              <a:rPr lang="uk-UA" sz="3600" dirty="0"/>
              <a:t> </a:t>
            </a:r>
            <a:r>
              <a:rPr lang="uk-UA" sz="3600" dirty="0" err="1"/>
              <a:t>the</a:t>
            </a:r>
            <a:r>
              <a:rPr lang="uk-UA" sz="3600" dirty="0"/>
              <a:t> </a:t>
            </a:r>
            <a:r>
              <a:rPr lang="uk-UA" sz="3600" dirty="0" err="1"/>
              <a:t>development</a:t>
            </a:r>
            <a:r>
              <a:rPr lang="uk-UA" sz="3600" dirty="0"/>
              <a:t> </a:t>
            </a:r>
            <a:r>
              <a:rPr lang="uk-UA" sz="3600" dirty="0" err="1"/>
              <a:t>of</a:t>
            </a:r>
            <a:r>
              <a:rPr lang="uk-UA" sz="3600" dirty="0"/>
              <a:t> </a:t>
            </a:r>
            <a:r>
              <a:rPr lang="uk-UA" sz="3600" dirty="0" err="1"/>
              <a:t>globalization</a:t>
            </a:r>
            <a:r>
              <a:rPr lang="uk-UA" sz="3600" dirty="0"/>
              <a:t> </a:t>
            </a:r>
            <a:r>
              <a:rPr lang="uk-UA" sz="3600" dirty="0" err="1"/>
              <a:t>and</a:t>
            </a:r>
            <a:r>
              <a:rPr lang="uk-UA" sz="3600" dirty="0"/>
              <a:t> </a:t>
            </a:r>
            <a:r>
              <a:rPr lang="uk-UA" sz="3600" dirty="0" err="1"/>
              <a:t>partial</a:t>
            </a:r>
            <a:r>
              <a:rPr lang="uk-UA" sz="3600" dirty="0"/>
              <a:t> </a:t>
            </a:r>
            <a:r>
              <a:rPr lang="uk-UA" sz="3600" dirty="0" err="1"/>
              <a:t>loss</a:t>
            </a:r>
            <a:r>
              <a:rPr lang="uk-UA" sz="3600" dirty="0"/>
              <a:t> </a:t>
            </a:r>
            <a:r>
              <a:rPr lang="uk-UA" sz="3600" dirty="0" err="1"/>
              <a:t>of</a:t>
            </a:r>
            <a:r>
              <a:rPr lang="uk-UA" sz="3600" dirty="0"/>
              <a:t> </a:t>
            </a:r>
            <a:r>
              <a:rPr lang="uk-UA" sz="3600" dirty="0" err="1"/>
              <a:t>national</a:t>
            </a:r>
            <a:r>
              <a:rPr lang="uk-UA" sz="3600" dirty="0"/>
              <a:t> </a:t>
            </a:r>
            <a:r>
              <a:rPr lang="en-US" sz="3600" dirty="0"/>
              <a:t>features of </a:t>
            </a:r>
            <a:r>
              <a:rPr lang="uk-UA" sz="3600" dirty="0" err="1"/>
              <a:t>nations</a:t>
            </a:r>
            <a:r>
              <a:rPr lang="uk-UA" sz="3600" dirty="0"/>
              <a:t> </a:t>
            </a:r>
            <a:r>
              <a:rPr lang="uk-UA" sz="3600" dirty="0" err="1"/>
              <a:t>that</a:t>
            </a:r>
            <a:r>
              <a:rPr lang="uk-UA" sz="3600" dirty="0"/>
              <a:t> </a:t>
            </a:r>
            <a:r>
              <a:rPr lang="uk-UA" sz="3600" dirty="0" err="1"/>
              <a:t>are</a:t>
            </a:r>
            <a:r>
              <a:rPr lang="en-US" sz="3600" dirty="0"/>
              <a:t> the </a:t>
            </a:r>
            <a:r>
              <a:rPr lang="uk-UA" sz="3600" dirty="0" err="1"/>
              <a:t>part</a:t>
            </a:r>
            <a:r>
              <a:rPr lang="uk-UA" sz="3600" dirty="0"/>
              <a:t> </a:t>
            </a:r>
            <a:r>
              <a:rPr lang="uk-UA" sz="3600" dirty="0" err="1"/>
              <a:t>of</a:t>
            </a:r>
            <a:r>
              <a:rPr lang="uk-UA" sz="3600" dirty="0"/>
              <a:t> </a:t>
            </a:r>
            <a:r>
              <a:rPr lang="uk-UA" sz="3600" dirty="0" err="1"/>
              <a:t>the</a:t>
            </a:r>
            <a:r>
              <a:rPr lang="uk-UA" sz="3600" dirty="0"/>
              <a:t> </a:t>
            </a:r>
            <a:r>
              <a:rPr lang="uk-UA" sz="3600" dirty="0" err="1"/>
              <a:t>European</a:t>
            </a:r>
            <a:r>
              <a:rPr lang="uk-UA" sz="3600" dirty="0"/>
              <a:t> </a:t>
            </a:r>
            <a:r>
              <a:rPr lang="uk-UA" sz="3600" dirty="0" err="1"/>
              <a:t>Community</a:t>
            </a:r>
            <a:r>
              <a:rPr lang="uk-UA" sz="2000" dirty="0"/>
              <a:t>. </a:t>
            </a:r>
            <a:endParaRPr lang="ru-RU" sz="2000" dirty="0"/>
          </a:p>
        </p:txBody>
      </p:sp>
    </p:spTree>
    <p:extLst>
      <p:ext uri="{BB962C8B-B14F-4D97-AF65-F5344CB8AC3E}">
        <p14:creationId xmlns:p14="http://schemas.microsoft.com/office/powerpoint/2010/main" val="427817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127430174"/>
              </p:ext>
            </p:extLst>
          </p:nvPr>
        </p:nvGraphicFramePr>
        <p:xfrm>
          <a:off x="1187624" y="332656"/>
          <a:ext cx="691276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941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866126" y="836712"/>
            <a:ext cx="7250561" cy="4536504"/>
            <a:chOff x="-121770" y="2716198"/>
            <a:chExt cx="6912768" cy="2494440"/>
          </a:xfrm>
        </p:grpSpPr>
        <p:sp>
          <p:nvSpPr>
            <p:cNvPr id="5" name="Скругленный прямоугольник 4"/>
            <p:cNvSpPr/>
            <p:nvPr/>
          </p:nvSpPr>
          <p:spPr>
            <a:xfrm>
              <a:off x="-121770" y="2716198"/>
              <a:ext cx="6912768" cy="2494440"/>
            </a:xfrm>
            <a:prstGeom prst="roundRect">
              <a:avLst/>
            </a:prstGeom>
          </p:spPr>
          <p:style>
            <a:lnRef idx="1">
              <a:schemeClr val="accent4"/>
            </a:lnRef>
            <a:fillRef idx="3">
              <a:schemeClr val="accent4"/>
            </a:fillRef>
            <a:effectRef idx="2">
              <a:schemeClr val="accent4"/>
            </a:effectRef>
            <a:fontRef idx="minor">
              <a:schemeClr val="lt1"/>
            </a:fontRef>
          </p:style>
        </p:sp>
        <p:sp>
          <p:nvSpPr>
            <p:cNvPr id="6" name="Скругленный прямоугольник 4"/>
            <p:cNvSpPr/>
            <p:nvPr/>
          </p:nvSpPr>
          <p:spPr>
            <a:xfrm>
              <a:off x="121768" y="2874575"/>
              <a:ext cx="6669230" cy="2250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uk-UA" sz="3600" b="1" i="1" kern="1200" dirty="0" err="1" smtClean="0"/>
                <a:t>The</a:t>
              </a:r>
              <a:r>
                <a:rPr lang="uk-UA" sz="3600" b="1" i="1" kern="1200" dirty="0" smtClean="0"/>
                <a:t> </a:t>
              </a:r>
              <a:r>
                <a:rPr lang="uk-UA" sz="3600" b="1" i="1" kern="1200" dirty="0" err="1" smtClean="0"/>
                <a:t>research</a:t>
              </a:r>
              <a:r>
                <a:rPr lang="uk-UA" sz="3600" b="1" i="1" kern="1200" dirty="0" smtClean="0"/>
                <a:t> </a:t>
              </a:r>
              <a:r>
                <a:rPr lang="uk-UA" sz="3600" b="1" i="1" kern="1200" dirty="0" err="1" smtClean="0"/>
                <a:t>materials</a:t>
              </a:r>
              <a:r>
                <a:rPr lang="uk-UA" sz="3600" b="1" i="1" kern="1200" dirty="0" smtClean="0"/>
                <a:t> </a:t>
              </a:r>
              <a:r>
                <a:rPr lang="uk-UA" sz="3600" b="1" i="1" kern="1200" dirty="0" err="1" smtClean="0"/>
                <a:t>could</a:t>
              </a:r>
              <a:r>
                <a:rPr lang="uk-UA" sz="3600" b="1" i="1" kern="1200" dirty="0" smtClean="0"/>
                <a:t> </a:t>
              </a:r>
              <a:r>
                <a:rPr lang="uk-UA" sz="3600" b="1" i="1" kern="1200" dirty="0" err="1" smtClean="0"/>
                <a:t>be</a:t>
              </a:r>
              <a:r>
                <a:rPr lang="uk-UA" sz="3600" b="1" i="1" kern="1200" dirty="0" smtClean="0"/>
                <a:t> </a:t>
              </a:r>
              <a:r>
                <a:rPr lang="uk-UA" sz="3600" b="1" i="1" kern="1200" dirty="0" err="1" smtClean="0"/>
                <a:t>used</a:t>
              </a:r>
              <a:r>
                <a:rPr lang="uk-UA" sz="3600" b="1" i="1" kern="1200" dirty="0" smtClean="0"/>
                <a:t> </a:t>
              </a:r>
              <a:r>
                <a:rPr lang="uk-UA" sz="3600" kern="1200" dirty="0" err="1" smtClean="0"/>
                <a:t>to</a:t>
              </a:r>
              <a:r>
                <a:rPr lang="uk-UA" sz="3600" kern="1200" dirty="0" smtClean="0"/>
                <a:t> </a:t>
              </a:r>
              <a:r>
                <a:rPr lang="uk-UA" sz="3600" kern="1200" dirty="0" err="1" smtClean="0"/>
                <a:t>enhance</a:t>
              </a:r>
              <a:r>
                <a:rPr lang="uk-UA" sz="3600" kern="1200" dirty="0" smtClean="0"/>
                <a:t> </a:t>
              </a:r>
              <a:r>
                <a:rPr lang="uk-UA" sz="3600" kern="1200" dirty="0" err="1" smtClean="0"/>
                <a:t>the</a:t>
              </a:r>
              <a:r>
                <a:rPr lang="uk-UA" sz="3600" kern="1200" dirty="0" smtClean="0"/>
                <a:t> </a:t>
              </a:r>
              <a:r>
                <a:rPr lang="uk-UA" sz="3600" kern="1200" dirty="0" err="1" smtClean="0"/>
                <a:t>interest</a:t>
              </a:r>
              <a:r>
                <a:rPr lang="uk-UA" sz="3600" kern="1200" dirty="0" smtClean="0"/>
                <a:t> </a:t>
              </a:r>
              <a:r>
                <a:rPr lang="uk-UA" sz="3600" kern="1200" dirty="0" err="1" smtClean="0"/>
                <a:t>of</a:t>
              </a:r>
              <a:r>
                <a:rPr lang="uk-UA" sz="3600" kern="1200" dirty="0" smtClean="0"/>
                <a:t> </a:t>
              </a:r>
              <a:r>
                <a:rPr lang="en-US" sz="3600" kern="1200" dirty="0" smtClean="0"/>
                <a:t>the U</a:t>
              </a:r>
              <a:r>
                <a:rPr lang="uk-UA" sz="3600" kern="1200" dirty="0" err="1" smtClean="0"/>
                <a:t>krainian</a:t>
              </a:r>
              <a:r>
                <a:rPr lang="uk-UA" sz="3600" kern="1200" dirty="0" smtClean="0"/>
                <a:t> </a:t>
              </a:r>
              <a:r>
                <a:rPr lang="uk-UA" sz="3600" kern="1200" dirty="0" err="1" smtClean="0"/>
                <a:t>society</a:t>
              </a:r>
              <a:r>
                <a:rPr lang="uk-UA" sz="3600" kern="1200" dirty="0" smtClean="0"/>
                <a:t> </a:t>
              </a:r>
              <a:r>
                <a:rPr lang="uk-UA" sz="3600" kern="1200" dirty="0" err="1" smtClean="0"/>
                <a:t>in</a:t>
              </a:r>
              <a:r>
                <a:rPr lang="uk-UA" sz="3600" kern="1200" dirty="0" smtClean="0"/>
                <a:t> </a:t>
              </a:r>
              <a:r>
                <a:rPr lang="uk-UA" sz="3600" kern="1200" dirty="0" err="1" smtClean="0"/>
                <a:t>preserving</a:t>
              </a:r>
              <a:r>
                <a:rPr lang="uk-UA" sz="3600" kern="1200" dirty="0" smtClean="0"/>
                <a:t> </a:t>
              </a:r>
              <a:r>
                <a:rPr lang="uk-UA" sz="3600" kern="1200" dirty="0" err="1" smtClean="0"/>
                <a:t>their</a:t>
              </a:r>
              <a:r>
                <a:rPr lang="uk-UA" sz="3600" kern="1200" dirty="0" smtClean="0"/>
                <a:t> </a:t>
              </a:r>
              <a:r>
                <a:rPr lang="uk-UA" sz="3600" kern="1200" dirty="0" err="1" smtClean="0"/>
                <a:t>national</a:t>
              </a:r>
              <a:r>
                <a:rPr lang="uk-UA" sz="3600" kern="1200" dirty="0" smtClean="0"/>
                <a:t> </a:t>
              </a:r>
              <a:r>
                <a:rPr lang="uk-UA" sz="3600" kern="1200" dirty="0" err="1" smtClean="0"/>
                <a:t>identity</a:t>
              </a:r>
              <a:r>
                <a:rPr lang="uk-UA" sz="3600" kern="1200" dirty="0" smtClean="0"/>
                <a:t> </a:t>
              </a:r>
              <a:r>
                <a:rPr lang="uk-UA" sz="3600" kern="1200" dirty="0" err="1" smtClean="0"/>
                <a:t>and</a:t>
              </a:r>
              <a:r>
                <a:rPr lang="uk-UA" sz="3600" kern="1200" dirty="0" smtClean="0"/>
                <a:t> </a:t>
              </a:r>
              <a:r>
                <a:rPr lang="uk-UA" sz="3600" kern="1200" dirty="0" err="1" smtClean="0"/>
                <a:t>respect</a:t>
              </a:r>
              <a:r>
                <a:rPr lang="uk-UA" sz="3600" kern="1200" dirty="0" smtClean="0"/>
                <a:t> </a:t>
              </a:r>
              <a:r>
                <a:rPr lang="uk-UA" sz="3600" kern="1200" dirty="0" err="1" smtClean="0"/>
                <a:t>for</a:t>
              </a:r>
              <a:r>
                <a:rPr lang="uk-UA" sz="3600" kern="1200" dirty="0" smtClean="0"/>
                <a:t> </a:t>
              </a:r>
              <a:r>
                <a:rPr lang="uk-UA" sz="3600" kern="1200" dirty="0" err="1" smtClean="0"/>
                <a:t>the</a:t>
              </a:r>
              <a:r>
                <a:rPr lang="uk-UA" sz="3600" kern="1200" dirty="0" smtClean="0"/>
                <a:t> </a:t>
              </a:r>
              <a:r>
                <a:rPr lang="uk-UA" sz="3600" kern="1200" dirty="0" err="1" smtClean="0"/>
                <a:t>traditions</a:t>
              </a:r>
              <a:r>
                <a:rPr lang="uk-UA" sz="3600" kern="1200" dirty="0" smtClean="0"/>
                <a:t> </a:t>
              </a:r>
              <a:r>
                <a:rPr lang="uk-UA" sz="3600" kern="1200" dirty="0" err="1" smtClean="0"/>
                <a:t>and</a:t>
              </a:r>
              <a:r>
                <a:rPr lang="uk-UA" sz="3600" kern="1200" dirty="0" smtClean="0"/>
                <a:t> </a:t>
              </a:r>
              <a:r>
                <a:rPr lang="uk-UA" sz="3600" kern="1200" dirty="0" err="1" smtClean="0"/>
                <a:t>mentality</a:t>
              </a:r>
              <a:r>
                <a:rPr lang="uk-UA" sz="3600" kern="1200" dirty="0" smtClean="0"/>
                <a:t> </a:t>
              </a:r>
              <a:r>
                <a:rPr lang="uk-UA" sz="3600" kern="1200" dirty="0" err="1" smtClean="0"/>
                <a:t>of</a:t>
              </a:r>
              <a:r>
                <a:rPr lang="uk-UA" sz="3600" kern="1200" dirty="0" smtClean="0"/>
                <a:t> </a:t>
              </a:r>
              <a:r>
                <a:rPr lang="uk-UA" sz="3600" kern="1200" dirty="0" err="1" smtClean="0"/>
                <a:t>other</a:t>
              </a:r>
              <a:r>
                <a:rPr lang="uk-UA" sz="3600" kern="1200" dirty="0" smtClean="0"/>
                <a:t> </a:t>
              </a:r>
              <a:r>
                <a:rPr lang="uk-UA" sz="3600" kern="1200" dirty="0" err="1" smtClean="0"/>
                <a:t>nations</a:t>
              </a:r>
              <a:r>
                <a:rPr lang="uk-UA" sz="3600" kern="1200" dirty="0" smtClean="0"/>
                <a:t>, </a:t>
              </a:r>
              <a:r>
                <a:rPr lang="uk-UA" sz="3600" kern="1200" dirty="0" err="1" smtClean="0"/>
                <a:t>including</a:t>
              </a:r>
              <a:r>
                <a:rPr lang="uk-UA" sz="3600" kern="1200" dirty="0" smtClean="0"/>
                <a:t> </a:t>
              </a:r>
              <a:r>
                <a:rPr lang="uk-UA" sz="3600" kern="1200" dirty="0" err="1" smtClean="0"/>
                <a:t>native</a:t>
              </a:r>
              <a:r>
                <a:rPr lang="uk-UA" sz="3600" kern="1200" dirty="0" smtClean="0"/>
                <a:t> </a:t>
              </a:r>
              <a:r>
                <a:rPr lang="en-US" sz="3600" kern="1200" dirty="0" smtClean="0"/>
                <a:t>E</a:t>
              </a:r>
              <a:r>
                <a:rPr lang="uk-UA" sz="3600" kern="1200" dirty="0" err="1" smtClean="0"/>
                <a:t>nglish</a:t>
              </a:r>
              <a:r>
                <a:rPr lang="uk-UA" sz="3600" kern="1200" dirty="0" smtClean="0"/>
                <a:t> </a:t>
              </a:r>
              <a:r>
                <a:rPr lang="uk-UA" sz="3600" kern="1200" dirty="0" err="1" smtClean="0"/>
                <a:t>speakers</a:t>
              </a:r>
              <a:r>
                <a:rPr lang="uk-UA" sz="3600" kern="1200" dirty="0" smtClean="0"/>
                <a:t> </a:t>
              </a:r>
              <a:r>
                <a:rPr lang="uk-UA" sz="3600" kern="1200" dirty="0" err="1" smtClean="0"/>
                <a:t>and</a:t>
              </a:r>
              <a:r>
                <a:rPr lang="uk-UA" sz="3600" kern="1200" dirty="0" smtClean="0"/>
                <a:t> </a:t>
              </a:r>
              <a:r>
                <a:rPr lang="uk-UA" sz="3600" kern="1200" dirty="0" err="1" smtClean="0"/>
                <a:t>deeper</a:t>
              </a:r>
              <a:r>
                <a:rPr lang="uk-UA" sz="3600" kern="1200" dirty="0" smtClean="0"/>
                <a:t> </a:t>
              </a:r>
              <a:r>
                <a:rPr lang="uk-UA" sz="3600" kern="1200" dirty="0" err="1" smtClean="0"/>
                <a:t>understanding</a:t>
              </a:r>
              <a:r>
                <a:rPr lang="uk-UA" sz="3600" kern="1200" dirty="0" smtClean="0"/>
                <a:t> </a:t>
              </a:r>
              <a:r>
                <a:rPr lang="uk-UA" sz="3600" kern="1200" dirty="0" err="1" smtClean="0"/>
                <a:t>of</a:t>
              </a:r>
              <a:r>
                <a:rPr lang="uk-UA" sz="3600" kern="1200" dirty="0" smtClean="0"/>
                <a:t> </a:t>
              </a:r>
              <a:r>
                <a:rPr lang="uk-UA" sz="3600" kern="1200" dirty="0" err="1" smtClean="0"/>
                <a:t>the</a:t>
              </a:r>
              <a:r>
                <a:rPr lang="uk-UA" sz="3600" kern="1200" dirty="0" smtClean="0"/>
                <a:t> </a:t>
              </a:r>
              <a:r>
                <a:rPr lang="uk-UA" sz="3600" kern="1200" dirty="0" err="1" smtClean="0"/>
                <a:t>language</a:t>
              </a:r>
              <a:r>
                <a:rPr lang="uk-UA" sz="3600" kern="1200" dirty="0" smtClean="0"/>
                <a:t> </a:t>
              </a:r>
              <a:r>
                <a:rPr lang="uk-UA" sz="3600" kern="1200" dirty="0" err="1" smtClean="0"/>
                <a:t>processes</a:t>
              </a:r>
              <a:r>
                <a:rPr lang="uk-UA" sz="3600" kern="1200" dirty="0" smtClean="0"/>
                <a:t>.</a:t>
              </a:r>
              <a:endParaRPr lang="ru-RU" sz="3600" kern="1200" dirty="0"/>
            </a:p>
          </p:txBody>
        </p:sp>
      </p:grpSp>
    </p:spTree>
    <p:extLst>
      <p:ext uri="{BB962C8B-B14F-4D97-AF65-F5344CB8AC3E}">
        <p14:creationId xmlns:p14="http://schemas.microsoft.com/office/powerpoint/2010/main" val="2039545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763685569"/>
              </p:ext>
            </p:extLst>
          </p:nvPr>
        </p:nvGraphicFramePr>
        <p:xfrm>
          <a:off x="154051" y="865619"/>
          <a:ext cx="8820472" cy="5961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1513933" y="0"/>
            <a:ext cx="6100709" cy="70788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4000" b="1" dirty="0">
                <a:solidFill>
                  <a:schemeClr val="tx1"/>
                </a:solidFill>
              </a:rPr>
              <a:t>Objectives of our research</a:t>
            </a:r>
            <a:r>
              <a:rPr lang="ru-RU" sz="4000" b="1" dirty="0">
                <a:solidFill>
                  <a:schemeClr val="tx1"/>
                </a:solidFill>
              </a:rPr>
              <a:t>:</a:t>
            </a:r>
            <a:endParaRPr lang="ru-RU" sz="4000" dirty="0">
              <a:solidFill>
                <a:schemeClr val="tx1"/>
              </a:solidFill>
            </a:endParaRPr>
          </a:p>
        </p:txBody>
      </p:sp>
    </p:spTree>
    <p:extLst>
      <p:ext uri="{BB962C8B-B14F-4D97-AF65-F5344CB8AC3E}">
        <p14:creationId xmlns:p14="http://schemas.microsoft.com/office/powerpoint/2010/main" val="297761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5">
                                            <p:graphicEl>
                                              <a:dgm id="{555E9428-4C6E-4D45-A1E8-B1522D0BCD51}"/>
                                            </p:graphicEl>
                                          </p:spTgt>
                                        </p:tgtEl>
                                        <p:attrNameLst>
                                          <p:attrName>style.visibility</p:attrName>
                                        </p:attrNameLst>
                                      </p:cBhvr>
                                      <p:to>
                                        <p:strVal val="visible"/>
                                      </p:to>
                                    </p:set>
                                    <p:animEffect transition="in" filter="circle(out)">
                                      <p:cBhvr>
                                        <p:cTn id="11" dur="2000"/>
                                        <p:tgtEl>
                                          <p:spTgt spid="5">
                                            <p:graphicEl>
                                              <a:dgm id="{555E9428-4C6E-4D45-A1E8-B1522D0BCD51}"/>
                                            </p:graphicEl>
                                          </p:spTgt>
                                        </p:tgtEl>
                                      </p:cBhvr>
                                    </p:animEffect>
                                  </p:childTnLst>
                                </p:cTn>
                              </p:par>
                            </p:childTnLst>
                          </p:cTn>
                        </p:par>
                        <p:par>
                          <p:cTn id="12" fill="hold">
                            <p:stCondLst>
                              <p:cond delay="2500"/>
                            </p:stCondLst>
                            <p:childTnLst>
                              <p:par>
                                <p:cTn id="13" presetID="6" presetClass="entr" presetSubtype="32" fill="hold" grpId="0" nodeType="afterEffect">
                                  <p:stCondLst>
                                    <p:cond delay="0"/>
                                  </p:stCondLst>
                                  <p:childTnLst>
                                    <p:set>
                                      <p:cBhvr>
                                        <p:cTn id="14" dur="1" fill="hold">
                                          <p:stCondLst>
                                            <p:cond delay="0"/>
                                          </p:stCondLst>
                                        </p:cTn>
                                        <p:tgtEl>
                                          <p:spTgt spid="5">
                                            <p:graphicEl>
                                              <a:dgm id="{C90C1299-46CE-420D-A576-4695D9FEBEB9}"/>
                                            </p:graphicEl>
                                          </p:spTgt>
                                        </p:tgtEl>
                                        <p:attrNameLst>
                                          <p:attrName>style.visibility</p:attrName>
                                        </p:attrNameLst>
                                      </p:cBhvr>
                                      <p:to>
                                        <p:strVal val="visible"/>
                                      </p:to>
                                    </p:set>
                                    <p:animEffect transition="in" filter="circle(out)">
                                      <p:cBhvr>
                                        <p:cTn id="15" dur="2000"/>
                                        <p:tgtEl>
                                          <p:spTgt spid="5">
                                            <p:graphicEl>
                                              <a:dgm id="{C90C1299-46CE-420D-A576-4695D9FEBEB9}"/>
                                            </p:graphicEl>
                                          </p:spTgt>
                                        </p:tgtEl>
                                      </p:cBhvr>
                                    </p:animEffect>
                                  </p:childTnLst>
                                </p:cTn>
                              </p:par>
                            </p:childTnLst>
                          </p:cTn>
                        </p:par>
                        <p:par>
                          <p:cTn id="16" fill="hold">
                            <p:stCondLst>
                              <p:cond delay="4500"/>
                            </p:stCondLst>
                            <p:childTnLst>
                              <p:par>
                                <p:cTn id="17" presetID="6" presetClass="entr" presetSubtype="32" fill="hold" grpId="0" nodeType="afterEffect">
                                  <p:stCondLst>
                                    <p:cond delay="0"/>
                                  </p:stCondLst>
                                  <p:childTnLst>
                                    <p:set>
                                      <p:cBhvr>
                                        <p:cTn id="18" dur="1" fill="hold">
                                          <p:stCondLst>
                                            <p:cond delay="0"/>
                                          </p:stCondLst>
                                        </p:cTn>
                                        <p:tgtEl>
                                          <p:spTgt spid="5">
                                            <p:graphicEl>
                                              <a:dgm id="{71AAAAF5-2B99-410C-9BD6-1CD56FA39405}"/>
                                            </p:graphicEl>
                                          </p:spTgt>
                                        </p:tgtEl>
                                        <p:attrNameLst>
                                          <p:attrName>style.visibility</p:attrName>
                                        </p:attrNameLst>
                                      </p:cBhvr>
                                      <p:to>
                                        <p:strVal val="visible"/>
                                      </p:to>
                                    </p:set>
                                    <p:animEffect transition="in" filter="circle(out)">
                                      <p:cBhvr>
                                        <p:cTn id="19" dur="2000"/>
                                        <p:tgtEl>
                                          <p:spTgt spid="5">
                                            <p:graphicEl>
                                              <a:dgm id="{71AAAAF5-2B99-410C-9BD6-1CD56FA39405}"/>
                                            </p:graphicEl>
                                          </p:spTgt>
                                        </p:tgtEl>
                                      </p:cBhvr>
                                    </p:animEffect>
                                  </p:childTnLst>
                                </p:cTn>
                              </p:par>
                            </p:childTnLst>
                          </p:cTn>
                        </p:par>
                        <p:par>
                          <p:cTn id="20" fill="hold">
                            <p:stCondLst>
                              <p:cond delay="6500"/>
                            </p:stCondLst>
                            <p:childTnLst>
                              <p:par>
                                <p:cTn id="21" presetID="6" presetClass="entr" presetSubtype="32" fill="hold" grpId="0" nodeType="afterEffect">
                                  <p:stCondLst>
                                    <p:cond delay="0"/>
                                  </p:stCondLst>
                                  <p:childTnLst>
                                    <p:set>
                                      <p:cBhvr>
                                        <p:cTn id="22" dur="1" fill="hold">
                                          <p:stCondLst>
                                            <p:cond delay="0"/>
                                          </p:stCondLst>
                                        </p:cTn>
                                        <p:tgtEl>
                                          <p:spTgt spid="5">
                                            <p:graphicEl>
                                              <a:dgm id="{0FB19946-9653-46D3-8FD0-132632470E8F}"/>
                                            </p:graphicEl>
                                          </p:spTgt>
                                        </p:tgtEl>
                                        <p:attrNameLst>
                                          <p:attrName>style.visibility</p:attrName>
                                        </p:attrNameLst>
                                      </p:cBhvr>
                                      <p:to>
                                        <p:strVal val="visible"/>
                                      </p:to>
                                    </p:set>
                                    <p:animEffect transition="in" filter="circle(out)">
                                      <p:cBhvr>
                                        <p:cTn id="23" dur="2000"/>
                                        <p:tgtEl>
                                          <p:spTgt spid="5">
                                            <p:graphicEl>
                                              <a:dgm id="{0FB19946-9653-46D3-8FD0-132632470E8F}"/>
                                            </p:graphicEl>
                                          </p:spTgt>
                                        </p:tgtEl>
                                      </p:cBhvr>
                                    </p:animEffect>
                                  </p:childTnLst>
                                </p:cTn>
                              </p:par>
                            </p:childTnLst>
                          </p:cTn>
                        </p:par>
                        <p:par>
                          <p:cTn id="24" fill="hold">
                            <p:stCondLst>
                              <p:cond delay="8500"/>
                            </p:stCondLst>
                            <p:childTnLst>
                              <p:par>
                                <p:cTn id="25" presetID="6" presetClass="entr" presetSubtype="32" fill="hold" grpId="0" nodeType="afterEffect">
                                  <p:stCondLst>
                                    <p:cond delay="0"/>
                                  </p:stCondLst>
                                  <p:childTnLst>
                                    <p:set>
                                      <p:cBhvr>
                                        <p:cTn id="26" dur="1" fill="hold">
                                          <p:stCondLst>
                                            <p:cond delay="0"/>
                                          </p:stCondLst>
                                        </p:cTn>
                                        <p:tgtEl>
                                          <p:spTgt spid="5">
                                            <p:graphicEl>
                                              <a:dgm id="{47DA8021-DF45-48F3-820F-6A9DF8B50BEA}"/>
                                            </p:graphicEl>
                                          </p:spTgt>
                                        </p:tgtEl>
                                        <p:attrNameLst>
                                          <p:attrName>style.visibility</p:attrName>
                                        </p:attrNameLst>
                                      </p:cBhvr>
                                      <p:to>
                                        <p:strVal val="visible"/>
                                      </p:to>
                                    </p:set>
                                    <p:animEffect transition="in" filter="circle(out)">
                                      <p:cBhvr>
                                        <p:cTn id="27" dur="2000"/>
                                        <p:tgtEl>
                                          <p:spTgt spid="5">
                                            <p:graphicEl>
                                              <a:dgm id="{47DA8021-DF45-48F3-820F-6A9DF8B50BEA}"/>
                                            </p:graphicEl>
                                          </p:spTgt>
                                        </p:tgtEl>
                                      </p:cBhvr>
                                    </p:animEffect>
                                  </p:childTnLst>
                                </p:cTn>
                              </p:par>
                            </p:childTnLst>
                          </p:cTn>
                        </p:par>
                        <p:par>
                          <p:cTn id="28" fill="hold">
                            <p:stCondLst>
                              <p:cond delay="10500"/>
                            </p:stCondLst>
                            <p:childTnLst>
                              <p:par>
                                <p:cTn id="29" presetID="6" presetClass="entr" presetSubtype="32" fill="hold" grpId="0" nodeType="afterEffect">
                                  <p:stCondLst>
                                    <p:cond delay="0"/>
                                  </p:stCondLst>
                                  <p:childTnLst>
                                    <p:set>
                                      <p:cBhvr>
                                        <p:cTn id="30" dur="1" fill="hold">
                                          <p:stCondLst>
                                            <p:cond delay="0"/>
                                          </p:stCondLst>
                                        </p:cTn>
                                        <p:tgtEl>
                                          <p:spTgt spid="5">
                                            <p:graphicEl>
                                              <a:dgm id="{5FC88980-C845-441D-9C89-5F0CD2B571B4}"/>
                                            </p:graphicEl>
                                          </p:spTgt>
                                        </p:tgtEl>
                                        <p:attrNameLst>
                                          <p:attrName>style.visibility</p:attrName>
                                        </p:attrNameLst>
                                      </p:cBhvr>
                                      <p:to>
                                        <p:strVal val="visible"/>
                                      </p:to>
                                    </p:set>
                                    <p:animEffect transition="in" filter="circle(out)">
                                      <p:cBhvr>
                                        <p:cTn id="31" dur="2000"/>
                                        <p:tgtEl>
                                          <p:spTgt spid="5">
                                            <p:graphicEl>
                                              <a:dgm id="{5FC88980-C845-441D-9C89-5F0CD2B571B4}"/>
                                            </p:graphicEl>
                                          </p:spTgt>
                                        </p:tgtEl>
                                      </p:cBhvr>
                                    </p:animEffect>
                                  </p:childTnLst>
                                </p:cTn>
                              </p:par>
                            </p:childTnLst>
                          </p:cTn>
                        </p:par>
                        <p:par>
                          <p:cTn id="32" fill="hold">
                            <p:stCondLst>
                              <p:cond delay="12500"/>
                            </p:stCondLst>
                            <p:childTnLst>
                              <p:par>
                                <p:cTn id="33" presetID="6" presetClass="entr" presetSubtype="32" fill="hold" grpId="0" nodeType="afterEffect">
                                  <p:stCondLst>
                                    <p:cond delay="0"/>
                                  </p:stCondLst>
                                  <p:childTnLst>
                                    <p:set>
                                      <p:cBhvr>
                                        <p:cTn id="34" dur="1" fill="hold">
                                          <p:stCondLst>
                                            <p:cond delay="0"/>
                                          </p:stCondLst>
                                        </p:cTn>
                                        <p:tgtEl>
                                          <p:spTgt spid="5">
                                            <p:graphicEl>
                                              <a:dgm id="{10CD5A2F-79B4-405E-BE6C-AB1DFA60A82C}"/>
                                            </p:graphicEl>
                                          </p:spTgt>
                                        </p:tgtEl>
                                        <p:attrNameLst>
                                          <p:attrName>style.visibility</p:attrName>
                                        </p:attrNameLst>
                                      </p:cBhvr>
                                      <p:to>
                                        <p:strVal val="visible"/>
                                      </p:to>
                                    </p:set>
                                    <p:animEffect transition="in" filter="circle(out)">
                                      <p:cBhvr>
                                        <p:cTn id="35" dur="2000"/>
                                        <p:tgtEl>
                                          <p:spTgt spid="5">
                                            <p:graphicEl>
                                              <a:dgm id="{10CD5A2F-79B4-405E-BE6C-AB1DFA60A8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369</TotalTime>
  <Words>1010</Words>
  <Application>Microsoft Office PowerPoint</Application>
  <PresentationFormat>Экран (4:3)</PresentationFormat>
  <Paragraphs>67</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NewsPrint</vt:lpstr>
      <vt:lpstr>STEREOTYPICAL PERCEPTION OF THE BRITISH  BY EUROPEANS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STEREOTYPICAL PERCEPTION OF THE BRITISH BY EUROPEANS</dc:title>
  <dc:creator>Полина</dc:creator>
  <cp:lastModifiedBy>Полина</cp:lastModifiedBy>
  <cp:revision>45</cp:revision>
  <dcterms:created xsi:type="dcterms:W3CDTF">2013-12-13T14:31:18Z</dcterms:created>
  <dcterms:modified xsi:type="dcterms:W3CDTF">2013-12-20T18:03:44Z</dcterms:modified>
</cp:coreProperties>
</file>