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64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7" r:id="rId10"/>
    <p:sldId id="266" r:id="rId11"/>
    <p:sldId id="268" r:id="rId12"/>
    <p:sldId id="270" r:id="rId13"/>
    <p:sldId id="275" r:id="rId14"/>
    <p:sldId id="269" r:id="rId15"/>
    <p:sldId id="271" r:id="rId16"/>
    <p:sldId id="273" r:id="rId17"/>
    <p:sldId id="272" r:id="rId18"/>
    <p:sldId id="274" r:id="rId19"/>
    <p:sldId id="279" r:id="rId20"/>
    <p:sldId id="276" r:id="rId21"/>
    <p:sldId id="277" r:id="rId22"/>
    <p:sldId id="278" r:id="rId23"/>
    <p:sldId id="280" r:id="rId24"/>
    <p:sldId id="282" r:id="rId25"/>
    <p:sldId id="281" r:id="rId26"/>
    <p:sldId id="284" r:id="rId27"/>
    <p:sldId id="285" r:id="rId28"/>
    <p:sldId id="286" r:id="rId29"/>
    <p:sldId id="283" r:id="rId30"/>
    <p:sldId id="28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F%D1%80%D0%B8%D1%80%D0%BE%D0%B4%D0%BD%D0%B8%D0%B9_%D0%B3%D0%B0%D0%B7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F%D0%B5%D1%80%D1%83%D0%B0%D0%BD%D1%86%D1%96&amp;action=edit&amp;redlink=1" TargetMode="External"/><Relationship Id="rId3" Type="http://schemas.openxmlformats.org/officeDocument/2006/relationships/hyperlink" Target="http://uk.wikipedia.org/wiki/2001" TargetMode="External"/><Relationship Id="rId7" Type="http://schemas.openxmlformats.org/officeDocument/2006/relationships/hyperlink" Target="http://uk.wikipedia.org/w/index.php?title=%D0%A4%D1%96%D0%BB%D1%96%D0%BF%D0%BF%D1%96%D0%BD%D1%86%D1%96&amp;action=edit&amp;redlink=1" TargetMode="External"/><Relationship Id="rId2" Type="http://schemas.openxmlformats.org/officeDocument/2006/relationships/hyperlink" Target="http://uk.wikipedia.org/wiki/%D0%86%D0%BD%D0%BE%D0%B7%D0%B5%D0%BC%D1%86%D1%96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1%D1%80%D0%B0%D0%B7%D0%B8%D0%BB%D1%8C%D1%86%D1%96" TargetMode="External"/><Relationship Id="rId11" Type="http://schemas.openxmlformats.org/officeDocument/2006/relationships/hyperlink" Target="http://uk.wikipedia.org/wiki/%DF%EF%EE%ED%B3%FF" TargetMode="External"/><Relationship Id="rId5" Type="http://schemas.openxmlformats.org/officeDocument/2006/relationships/hyperlink" Target="http://uk.wikipedia.org/wiki/%D0%9A%D0%B8%D1%82%D0%B0%D0%B9%D1%86%D1%96" TargetMode="External"/><Relationship Id="rId10" Type="http://schemas.openxmlformats.org/officeDocument/2006/relationships/hyperlink" Target="http://uk.wikipedia.org/wiki/%D0%A3%D0%BA%D1%80%D0%B0%D1%97%D0%BD%D1%86%D1%96" TargetMode="External"/><Relationship Id="rId4" Type="http://schemas.openxmlformats.org/officeDocument/2006/relationships/hyperlink" Target="http://uk.wikipedia.org/wiki/%D0%9A%D0%BE%D1%80%D0%B5%D0%B9%D1%86%D1%96" TargetMode="External"/><Relationship Id="rId9" Type="http://schemas.openxmlformats.org/officeDocument/2006/relationships/hyperlink" Target="http://uk.wikipedia.org/wiki/%D0%A1%D0%A8%D0%90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F%D0%BF%D0%BE%D0%BD%D1%81%D1%8C%D0%BA%D0%B5_%D0%BC%D0%BE%D1%80%D0%B5" TargetMode="External"/><Relationship Id="rId13" Type="http://schemas.openxmlformats.org/officeDocument/2006/relationships/hyperlink" Target="http://uk.wikipedia.org/wiki/%D0%92%D0%BD%D1%83%D1%82%D1%80%D1%96%D1%88%D0%BD%D1%94_%D0%AF%D0%BF%D0%BE%D0%BD%D1%81%D1%8C%D0%BA%D0%B5_%D0%BC%D0%BE%D1%80%D0%B5" TargetMode="External"/><Relationship Id="rId18" Type="http://schemas.openxmlformats.org/officeDocument/2006/relationships/hyperlink" Target="http://uk.wikipedia.org/wiki/%D0%AF%D0%BF%D0%BE%D0%BD%D1%81%D1%8C%D0%BA%D0%B8%D0%B9_%D0%B0%D1%80%D1%85%D1%96%D0%BF%D0%B5%D0%BB%D0%B0%D0%B3" TargetMode="External"/><Relationship Id="rId3" Type="http://schemas.openxmlformats.org/officeDocument/2006/relationships/hyperlink" Target="http://uk.wikipedia.org/wiki/%D0%9F%D0%BE%D0%BC%D1%96%D1%80%D0%BD%D0%B8%D0%B9_%D0%BA%D0%BB%D1%96%D0%BC%D0%B0%D1%82" TargetMode="External"/><Relationship Id="rId21" Type="http://schemas.openxmlformats.org/officeDocument/2006/relationships/hyperlink" Target="http://uk.wikipedia.org/wiki/%D0%A2%D0%B0%D0%B9%D1%84%D1%83%D0%BD" TargetMode="External"/><Relationship Id="rId7" Type="http://schemas.openxmlformats.org/officeDocument/2006/relationships/hyperlink" Target="http://uk.wikipedia.org/wiki/%D0%A1%D0%BD%D1%96%D0%B3" TargetMode="External"/><Relationship Id="rId12" Type="http://schemas.openxmlformats.org/officeDocument/2006/relationships/hyperlink" Target="http://uk.wikipedia.org/wiki/%D0%A2%D0%B5%D0%BC%D0%BF%D0%B5%D1%80%D0%B0%D1%82%D1%83%D1%80%D0%B0" TargetMode="External"/><Relationship Id="rId17" Type="http://schemas.openxmlformats.org/officeDocument/2006/relationships/hyperlink" Target="http://uk.wikipedia.org/wiki/%D0%A2%D0%B8%D1%85%D0%B8%D0%B9_%D0%BE%D0%BA%D0%B5%D0%B0%D0%BD" TargetMode="External"/><Relationship Id="rId2" Type="http://schemas.openxmlformats.org/officeDocument/2006/relationships/hyperlink" Target="http://uk.wikipedia.org/wiki/%D0%A5%D0%BE%D0%BA%D0%BA%D0%B0%D0%B9%D0%B4%D0%BE" TargetMode="External"/><Relationship Id="rId16" Type="http://schemas.openxmlformats.org/officeDocument/2006/relationships/hyperlink" Target="http://uk.wikipedia.org/wiki/%D0%A1%D0%B5%D1%80%D0%B5%D0%B4%D0%B7%D0%B5%D0%BC%D0%BD%D0%BE%D0%BC%D0%BE%D1%80%D1%81%D1%8C%D0%BA%D0%B8%D0%B9_%D0%BA%D0%BB%D1%96%D0%BC%D0%B0%D1%82" TargetMode="External"/><Relationship Id="rId20" Type="http://schemas.openxmlformats.org/officeDocument/2006/relationships/hyperlink" Target="http://uk.wikipedia.org/wiki/%D0%A1%D1%83%D0%B1%D1%82%D1%80%D0%BE%D0%BF%D1%96%D0%BA%D0%B8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E%D0%BF%D0%B0%D0%B4%D0%B8" TargetMode="External"/><Relationship Id="rId11" Type="http://schemas.openxmlformats.org/officeDocument/2006/relationships/hyperlink" Target="http://uk.wikipedia.org/wiki/%D0%9A%D0%BE%D0%BD%D1%82%D0%B8%D0%BD%D0%B5%D0%BD%D1%82%D0%B0%D0%BB%D1%8C%D0%BD%D0%B8%D0%B9_%D0%BA%D0%BB%D1%96%D0%BC%D0%B0%D1%82" TargetMode="External"/><Relationship Id="rId5" Type="http://schemas.openxmlformats.org/officeDocument/2006/relationships/hyperlink" Target="http://uk.wikipedia.org/wiki/%D0%9B%D1%96%D1%82%D0%BE" TargetMode="External"/><Relationship Id="rId15" Type="http://schemas.openxmlformats.org/officeDocument/2006/relationships/hyperlink" Target="http://uk.wikipedia.org/wiki/%D0%A8%D1%96%D0%BA%D0%BE%D0%BA%D1%83" TargetMode="External"/><Relationship Id="rId10" Type="http://schemas.openxmlformats.org/officeDocument/2006/relationships/hyperlink" Target="http://uk.wikipedia.org/w/index.php?title=%D0%A4%D1%8C%D0%BE%D0%BD&amp;action=edit&amp;redlink=1" TargetMode="External"/><Relationship Id="rId19" Type="http://schemas.openxmlformats.org/officeDocument/2006/relationships/hyperlink" Target="http://uk.wikipedia.org/wiki/%D0%A1%D0%BD%D1%96%D0%B3%D0%BE%D0%BF%D0%B0%D0%B4" TargetMode="External"/><Relationship Id="rId4" Type="http://schemas.openxmlformats.org/officeDocument/2006/relationships/hyperlink" Target="http://uk.wikipedia.org/wiki/%D0%97%D0%B8%D0%BC%D0%B0" TargetMode="External"/><Relationship Id="rId9" Type="http://schemas.openxmlformats.org/officeDocument/2006/relationships/hyperlink" Target="http://uk.wikipedia.org/wiki/%D0%A5%D0%BE%D0%BD%D1%81%D1%8E" TargetMode="External"/><Relationship Id="rId14" Type="http://schemas.openxmlformats.org/officeDocument/2006/relationships/hyperlink" Target="http://uk.wikipedia.org/wiki/%D0%A0%D0%B5%D0%B3%D1%96%D0%BE%D0%BD_%D0%A2%D1%8E%D2%91%D0%BE%D0%BA%D1%8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Bacteria" TargetMode="External"/><Relationship Id="rId7" Type="http://schemas.openxmlformats.org/officeDocument/2006/relationships/hyperlink" Target="http://uk.wikipedia.org/wiki/Animalia" TargetMode="External"/><Relationship Id="rId2" Type="http://schemas.openxmlformats.org/officeDocument/2006/relationships/hyperlink" Target="http://uk.wikipedia.org/wiki/2003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Fungi" TargetMode="External"/><Relationship Id="rId5" Type="http://schemas.openxmlformats.org/officeDocument/2006/relationships/hyperlink" Target="http://uk.wikipedia.org/wiki/Plantae" TargetMode="External"/><Relationship Id="rId4" Type="http://schemas.openxmlformats.org/officeDocument/2006/relationships/hyperlink" Target="http://uk.wikipedia.org/wiki/%D0%9D%D0%B0%D0%B9%D0%BF%D1%80%D0%BE%D1%81%D1%82%D1%96%D1%88%D1%96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483px-Satellite_image_of_Japan_in_May_2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uk-UA" dirty="0" smtClean="0"/>
              <a:t>Японія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2400" cy="576063"/>
          </a:xfrm>
        </p:spPr>
        <p:txBody>
          <a:bodyPr/>
          <a:lstStyle/>
          <a:p>
            <a:r>
              <a:rPr lang="uk-UA" dirty="0" smtClean="0"/>
              <a:t>Річки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5328592"/>
          </a:xfrm>
        </p:spPr>
        <p:txBody>
          <a:bodyPr>
            <a:normAutofit/>
          </a:bodyPr>
          <a:lstStyle/>
          <a:p>
            <a:r>
              <a:rPr lang="vi-VN" dirty="0" smtClean="0"/>
              <a:t>Річки́ Япо́нії мають відносно коротку довжину та круті береги через гірський рельєф країни. Чимало річок нагадують струмки чи водоспади і мають швидку течію.</a:t>
            </a:r>
          </a:p>
          <a:p>
            <a:endParaRPr lang="vi-VN" dirty="0" smtClean="0"/>
          </a:p>
          <a:p>
            <a:r>
              <a:rPr lang="vi-VN" dirty="0" smtClean="0"/>
              <a:t>Джерела річок знаходяться у покритих лісами горах. Протікаючи, річки часто утворюють долини в гірській місцевості та алювіальні рівнини. Останні часто служать місцем вирощування рису та інших сільськогосподарських культур. Більшість річок забезпечують населення і водою, і електрикою.</a:t>
            </a:r>
          </a:p>
          <a:p>
            <a:endParaRPr lang="vi-VN" dirty="0" smtClean="0"/>
          </a:p>
          <a:p>
            <a:r>
              <a:rPr lang="vi-VN" dirty="0" smtClean="0"/>
              <a:t>Найдовша річка Японії — Сінано, яка протікає у Східній Японії, з префектури Наґано до Ніїґати. Японська річка, що має найширше русло та експлуатується набільше — Тоне, головна водяна артерія Кантоської рівнини.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052736"/>
            <a:ext cx="7772400" cy="648072"/>
          </a:xfrm>
        </p:spPr>
        <p:txBody>
          <a:bodyPr/>
          <a:lstStyle/>
          <a:p>
            <a:r>
              <a:rPr lang="ru-RU" dirty="0" err="1" smtClean="0"/>
              <a:t>Економіка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980728"/>
            <a:ext cx="8026151" cy="5472608"/>
          </a:xfrm>
        </p:spPr>
        <p:txBody>
          <a:bodyPr/>
          <a:lstStyle/>
          <a:p>
            <a:r>
              <a:rPr lang="ru-RU" dirty="0" smtClean="0"/>
              <a:t>До складу ВВП </a:t>
            </a:r>
            <a:r>
              <a:rPr lang="ru-RU" dirty="0" err="1" smtClean="0"/>
              <a:t>крани</a:t>
            </a:r>
            <a:r>
              <a:rPr lang="ru-RU" dirty="0" smtClean="0"/>
              <a:t> </a:t>
            </a:r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1,4 % </a:t>
            </a:r>
            <a:r>
              <a:rPr lang="ru-RU" dirty="0" err="1" smtClean="0"/>
              <a:t>вартості</a:t>
            </a:r>
            <a:r>
              <a:rPr lang="ru-RU" dirty="0" smtClean="0"/>
              <a:t>,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– 26.4 %, сфера </a:t>
            </a:r>
            <a:r>
              <a:rPr lang="ru-RU" dirty="0" err="1" smtClean="0"/>
              <a:t>послуг</a:t>
            </a:r>
            <a:r>
              <a:rPr lang="ru-RU" dirty="0" smtClean="0"/>
              <a:t> – 72,2 % </a:t>
            </a:r>
            <a:r>
              <a:rPr lang="ru-RU" dirty="0" err="1" smtClean="0"/>
              <a:t>вартості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азійським</a:t>
            </a:r>
            <a:r>
              <a:rPr lang="ru-RU" dirty="0" smtClean="0"/>
              <a:t> </a:t>
            </a:r>
            <a:r>
              <a:rPr lang="ru-RU" dirty="0" err="1" smtClean="0"/>
              <a:t>лідером</a:t>
            </a:r>
            <a:r>
              <a:rPr lang="ru-RU" dirty="0" smtClean="0"/>
              <a:t> за </a:t>
            </a:r>
            <a:r>
              <a:rPr lang="ru-RU" dirty="0" err="1" smtClean="0"/>
              <a:t>рівнем</a:t>
            </a:r>
            <a:r>
              <a:rPr lang="ru-RU" dirty="0" smtClean="0"/>
              <a:t> ВВП на душу </a:t>
            </a:r>
            <a:r>
              <a:rPr lang="ru-RU" dirty="0" err="1" smtClean="0"/>
              <a:t>населення</a:t>
            </a:r>
            <a:r>
              <a:rPr lang="ru-RU" dirty="0" smtClean="0"/>
              <a:t> – 38 000 $, </a:t>
            </a:r>
            <a:r>
              <a:rPr lang="ru-RU" dirty="0" err="1" smtClean="0"/>
              <a:t>посідає</a:t>
            </a:r>
            <a:r>
              <a:rPr lang="ru-RU" dirty="0" smtClean="0"/>
              <a:t> перше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світі</a:t>
            </a:r>
            <a:r>
              <a:rPr lang="ru-RU" dirty="0" smtClean="0"/>
              <a:t> за </a:t>
            </a:r>
            <a:r>
              <a:rPr lang="ru-RU" dirty="0" err="1" smtClean="0"/>
              <a:t>обсягами</a:t>
            </a:r>
            <a:r>
              <a:rPr lang="ru-RU" dirty="0" smtClean="0"/>
              <a:t> </a:t>
            </a:r>
            <a:r>
              <a:rPr lang="ru-RU" dirty="0" err="1" smtClean="0"/>
              <a:t>золотовалютних</a:t>
            </a:r>
            <a:r>
              <a:rPr lang="ru-RU" dirty="0" smtClean="0"/>
              <a:t> </a:t>
            </a:r>
            <a:r>
              <a:rPr lang="ru-RU" dirty="0" err="1" smtClean="0"/>
              <a:t>резервів</a:t>
            </a:r>
            <a:r>
              <a:rPr lang="ru-RU" dirty="0" smtClean="0"/>
              <a:t> (521 </a:t>
            </a:r>
            <a:r>
              <a:rPr lang="ru-RU" dirty="0" err="1" smtClean="0"/>
              <a:t>млрд</a:t>
            </a:r>
            <a:r>
              <a:rPr lang="ru-RU" dirty="0" smtClean="0"/>
              <a:t> $), </a:t>
            </a:r>
            <a:r>
              <a:rPr lang="ru-RU" dirty="0" err="1" smtClean="0"/>
              <a:t>третє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(</a:t>
            </a:r>
            <a:r>
              <a:rPr lang="ru-RU" dirty="0" err="1" smtClean="0"/>
              <a:t>після</a:t>
            </a:r>
            <a:r>
              <a:rPr lang="ru-RU" dirty="0" smtClean="0"/>
              <a:t> США та Китаю) – за </a:t>
            </a:r>
            <a:r>
              <a:rPr lang="ru-RU" dirty="0" err="1" smtClean="0"/>
              <a:t>виробництвом</a:t>
            </a:r>
            <a:r>
              <a:rPr lang="ru-RU" dirty="0" smtClean="0"/>
              <a:t> </a:t>
            </a:r>
            <a:r>
              <a:rPr lang="ru-RU" dirty="0" err="1" smtClean="0"/>
              <a:t>промислової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п’яте</a:t>
            </a:r>
            <a:r>
              <a:rPr lang="ru-RU" dirty="0" smtClean="0"/>
              <a:t> –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виробництвом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.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останнього</a:t>
            </a:r>
            <a:r>
              <a:rPr lang="ru-RU" dirty="0" smtClean="0"/>
              <a:t> </a:t>
            </a:r>
            <a:r>
              <a:rPr lang="ru-RU" dirty="0" err="1" smtClean="0"/>
              <a:t>десятиліття</a:t>
            </a:r>
            <a:r>
              <a:rPr lang="ru-RU" dirty="0" smtClean="0"/>
              <a:t> </a:t>
            </a:r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стійке</a:t>
            </a:r>
            <a:r>
              <a:rPr lang="ru-RU" dirty="0" smtClean="0"/>
              <a:t> </a:t>
            </a:r>
            <a:r>
              <a:rPr lang="ru-RU" dirty="0" err="1" smtClean="0"/>
              <a:t>позитивне</a:t>
            </a:r>
            <a:r>
              <a:rPr lang="ru-RU" dirty="0" smtClean="0"/>
              <a:t> сальдо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торгівлі</a:t>
            </a:r>
            <a:r>
              <a:rPr lang="ru-RU" dirty="0" smtClean="0"/>
              <a:t>. </a:t>
            </a:r>
            <a:r>
              <a:rPr lang="ru-RU" dirty="0" err="1" smtClean="0"/>
              <a:t>Японія</a:t>
            </a:r>
            <a:r>
              <a:rPr lang="ru-RU" dirty="0" smtClean="0"/>
              <a:t> вступила в </a:t>
            </a:r>
            <a:r>
              <a:rPr lang="ru-RU" dirty="0" err="1" smtClean="0"/>
              <a:t>постіндустріальну</a:t>
            </a:r>
            <a:r>
              <a:rPr lang="ru-RU" dirty="0" smtClean="0"/>
              <a:t> </a:t>
            </a:r>
            <a:r>
              <a:rPr lang="ru-RU" dirty="0" err="1" smtClean="0"/>
              <a:t>стадію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частку</a:t>
            </a:r>
            <a:r>
              <a:rPr lang="ru-RU" dirty="0" smtClean="0"/>
              <a:t> ВВП </a:t>
            </a:r>
            <a:r>
              <a:rPr lang="ru-RU" dirty="0" err="1" smtClean="0"/>
              <a:t>складають</a:t>
            </a:r>
            <a:r>
              <a:rPr lang="ru-RU" dirty="0" smtClean="0"/>
              <a:t> доходи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здоров’я</a:t>
            </a:r>
            <a:r>
              <a:rPr lang="ru-RU" dirty="0" smtClean="0"/>
              <a:t>, науки, </a:t>
            </a:r>
            <a:r>
              <a:rPr lang="ru-RU" dirty="0" err="1" smtClean="0"/>
              <a:t>фінансово-торговельної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та </a:t>
            </a:r>
            <a:r>
              <a:rPr lang="ru-RU" dirty="0" err="1" smtClean="0"/>
              <a:t>зв’язку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72400" cy="1296143"/>
          </a:xfrm>
        </p:spPr>
        <p:txBody>
          <a:bodyPr/>
          <a:lstStyle/>
          <a:p>
            <a:r>
              <a:rPr lang="ru-RU" dirty="0" err="1" smtClean="0"/>
              <a:t>Ресурси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95536" y="980728"/>
            <a:ext cx="8424935" cy="5400600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бідна</a:t>
            </a:r>
            <a:r>
              <a:rPr lang="ru-RU" dirty="0" smtClean="0"/>
              <a:t> на </a:t>
            </a:r>
            <a:r>
              <a:rPr lang="ru-RU" dirty="0" err="1" smtClean="0"/>
              <a:t>енергетичні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. </a:t>
            </a:r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імпортує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закордону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вразливою</a:t>
            </a:r>
            <a:r>
              <a:rPr lang="ru-RU" dirty="0" smtClean="0"/>
              <a:t> до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впливів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b="1" dirty="0" smtClean="0"/>
              <a:t> </a:t>
            </a:r>
            <a:r>
              <a:rPr lang="ru-RU" b="1" dirty="0" err="1" smtClean="0"/>
              <a:t>Вугілля</a:t>
            </a:r>
            <a:r>
              <a:rPr lang="ru-RU" b="1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японській</a:t>
            </a:r>
            <a:r>
              <a:rPr lang="ru-RU" dirty="0" smtClean="0"/>
              <a:t> </a:t>
            </a:r>
            <a:r>
              <a:rPr lang="ru-RU" dirty="0" err="1" smtClean="0"/>
              <a:t>металургії</a:t>
            </a:r>
            <a:r>
              <a:rPr lang="ru-RU" dirty="0" smtClean="0"/>
              <a:t> та на </a:t>
            </a:r>
            <a:r>
              <a:rPr lang="ru-RU" dirty="0" err="1" smtClean="0"/>
              <a:t>теплових</a:t>
            </a:r>
            <a:r>
              <a:rPr lang="ru-RU" dirty="0" smtClean="0"/>
              <a:t> </a:t>
            </a:r>
            <a:r>
              <a:rPr lang="ru-RU" dirty="0" err="1" smtClean="0"/>
              <a:t>електростанціях</a:t>
            </a:r>
            <a:r>
              <a:rPr lang="ru-RU" dirty="0" smtClean="0"/>
              <a:t>. </a:t>
            </a:r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цілковито</a:t>
            </a:r>
            <a:r>
              <a:rPr lang="ru-RU" dirty="0" smtClean="0"/>
              <a:t> </a:t>
            </a:r>
            <a:r>
              <a:rPr lang="ru-RU" dirty="0" err="1" smtClean="0"/>
              <a:t>відмовилася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видобутку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 у 1960-х </a:t>
            </a:r>
            <a:r>
              <a:rPr lang="ru-RU" dirty="0" err="1" smtClean="0"/>
              <a:t>й</a:t>
            </a:r>
            <a:r>
              <a:rPr lang="ru-RU" dirty="0" smtClean="0"/>
              <a:t> ввозить </a:t>
            </a:r>
            <a:r>
              <a:rPr lang="ru-RU" dirty="0" err="1" smtClean="0"/>
              <a:t>його</a:t>
            </a:r>
            <a:r>
              <a:rPr lang="ru-RU" dirty="0" smtClean="0"/>
              <a:t> у </a:t>
            </a:r>
            <a:r>
              <a:rPr lang="ru-RU" dirty="0" err="1" smtClean="0"/>
              <a:t>необхідних</a:t>
            </a:r>
            <a:r>
              <a:rPr lang="ru-RU" dirty="0" smtClean="0"/>
              <a:t> </a:t>
            </a:r>
            <a:r>
              <a:rPr lang="ru-RU" dirty="0" err="1" smtClean="0"/>
              <a:t>кількостях</a:t>
            </a:r>
            <a:r>
              <a:rPr lang="ru-RU" dirty="0" smtClean="0"/>
              <a:t> для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Австралії</a:t>
            </a:r>
            <a:r>
              <a:rPr lang="ru-RU" dirty="0" smtClean="0"/>
              <a:t> (57%), </a:t>
            </a:r>
            <a:r>
              <a:rPr lang="ru-RU" dirty="0" err="1" smtClean="0"/>
              <a:t>Індонезії</a:t>
            </a:r>
            <a:r>
              <a:rPr lang="ru-RU" dirty="0" smtClean="0"/>
              <a:t> (16%) та КНР (13</a:t>
            </a:r>
            <a:r>
              <a:rPr lang="ru-RU" dirty="0" smtClean="0"/>
              <a:t>%).</a:t>
            </a:r>
          </a:p>
          <a:p>
            <a:r>
              <a:rPr lang="ru-RU" b="1" dirty="0" err="1" smtClean="0"/>
              <a:t>Нафта</a:t>
            </a:r>
            <a:r>
              <a:rPr lang="ru-RU" dirty="0" smtClean="0"/>
              <a:t> </a:t>
            </a:r>
            <a:r>
              <a:rPr lang="ru-RU" dirty="0" err="1" smtClean="0"/>
              <a:t>основний</a:t>
            </a:r>
            <a:r>
              <a:rPr lang="ru-RU" dirty="0" smtClean="0"/>
              <a:t> </a:t>
            </a:r>
            <a:r>
              <a:rPr lang="ru-RU" dirty="0" err="1" smtClean="0"/>
              <a:t>енергетичний</a:t>
            </a:r>
            <a:r>
              <a:rPr lang="ru-RU" dirty="0" smtClean="0"/>
              <a:t> ресурс </a:t>
            </a:r>
            <a:r>
              <a:rPr lang="ru-RU" dirty="0" err="1" smtClean="0"/>
              <a:t>Японії</a:t>
            </a:r>
            <a:r>
              <a:rPr lang="ru-RU" dirty="0" smtClean="0"/>
              <a:t>,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в </a:t>
            </a:r>
            <a:r>
              <a:rPr lang="ru-RU" dirty="0" err="1" smtClean="0"/>
              <a:t>енергобалансі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50%. З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виготовляють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нафтопродукти</a:t>
            </a:r>
            <a:r>
              <a:rPr lang="ru-RU" dirty="0" smtClean="0"/>
              <a:t>: бензин, гас, </a:t>
            </a:r>
            <a:r>
              <a:rPr lang="ru-RU" dirty="0" err="1" smtClean="0"/>
              <a:t>дизельне</a:t>
            </a:r>
            <a:r>
              <a:rPr lang="ru-RU" dirty="0" smtClean="0"/>
              <a:t> </a:t>
            </a:r>
            <a:r>
              <a:rPr lang="ru-RU" dirty="0" err="1" smtClean="0"/>
              <a:t>паливо</a:t>
            </a:r>
            <a:r>
              <a:rPr lang="ru-RU" dirty="0" smtClean="0"/>
              <a:t>, мазут, </a:t>
            </a:r>
            <a:r>
              <a:rPr lang="ru-RU" dirty="0" err="1" smtClean="0"/>
              <a:t>лігроїн</a:t>
            </a:r>
            <a:r>
              <a:rPr lang="ru-RU" dirty="0" smtClean="0"/>
              <a:t>. </a:t>
            </a:r>
            <a:r>
              <a:rPr lang="ru-RU" dirty="0" smtClean="0"/>
              <a:t>Через </a:t>
            </a:r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r>
              <a:rPr lang="ru-RU" dirty="0" err="1" smtClean="0"/>
              <a:t>залежність</a:t>
            </a:r>
            <a:r>
              <a:rPr lang="ru-RU" dirty="0" smtClean="0"/>
              <a:t> </a:t>
            </a:r>
            <a:r>
              <a:rPr lang="ru-RU" dirty="0" err="1" smtClean="0"/>
              <a:t>Японії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політичну</a:t>
            </a:r>
            <a:r>
              <a:rPr lang="ru-RU" dirty="0" smtClean="0"/>
              <a:t> </a:t>
            </a:r>
            <a:r>
              <a:rPr lang="ru-RU" dirty="0" err="1" smtClean="0"/>
              <a:t>нестабільність</a:t>
            </a:r>
            <a:r>
              <a:rPr lang="ru-RU" dirty="0" smtClean="0"/>
              <a:t> </a:t>
            </a:r>
            <a:r>
              <a:rPr lang="ru-RU" dirty="0" err="1" smtClean="0"/>
              <a:t>Близькосхідного</a:t>
            </a:r>
            <a:r>
              <a:rPr lang="ru-RU" dirty="0" smtClean="0"/>
              <a:t> </a:t>
            </a:r>
            <a:r>
              <a:rPr lang="ru-RU" dirty="0" err="1" smtClean="0"/>
              <a:t>регіону</a:t>
            </a:r>
            <a:r>
              <a:rPr lang="ru-RU" dirty="0" smtClean="0"/>
              <a:t>, уряд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альтернативні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 як </a:t>
            </a:r>
            <a:r>
              <a:rPr lang="ru-RU" dirty="0" err="1" smtClean="0"/>
              <a:t>біоетанол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>
                <a:hlinkClick r:id="rId2" tooltip="Природний газ"/>
              </a:rPr>
              <a:t> </a:t>
            </a:r>
            <a:r>
              <a:rPr lang="ru-RU" b="1" dirty="0" err="1" smtClean="0"/>
              <a:t>Природний</a:t>
            </a:r>
            <a:r>
              <a:rPr lang="ru-RU" b="1" dirty="0" smtClean="0"/>
              <a:t> газ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теплових</a:t>
            </a:r>
            <a:r>
              <a:rPr lang="ru-RU" dirty="0" smtClean="0"/>
              <a:t> </a:t>
            </a:r>
            <a:r>
              <a:rPr lang="ru-RU" dirty="0" err="1" smtClean="0"/>
              <a:t>електростанціях</a:t>
            </a:r>
            <a:r>
              <a:rPr lang="ru-RU" dirty="0" smtClean="0"/>
              <a:t>, в </a:t>
            </a:r>
            <a:r>
              <a:rPr lang="ru-RU" dirty="0" err="1" smtClean="0"/>
              <a:t>містах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як </a:t>
            </a:r>
            <a:r>
              <a:rPr lang="ru-RU" dirty="0" err="1" smtClean="0"/>
              <a:t>пальне</a:t>
            </a:r>
            <a:r>
              <a:rPr lang="ru-RU" dirty="0" smtClean="0"/>
              <a:t> для </a:t>
            </a:r>
            <a:r>
              <a:rPr lang="ru-RU" dirty="0" err="1" smtClean="0"/>
              <a:t>автомобілів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 smtClean="0"/>
              <a:t>поклади</a:t>
            </a:r>
            <a:r>
              <a:rPr lang="ru-RU" dirty="0" smtClean="0"/>
              <a:t> </a:t>
            </a:r>
            <a:r>
              <a:rPr lang="ru-RU" dirty="0" err="1" smtClean="0"/>
              <a:t>мінералів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бідна</a:t>
            </a:r>
            <a:r>
              <a:rPr lang="ru-RU" dirty="0" smtClean="0"/>
              <a:t> </a:t>
            </a:r>
            <a:r>
              <a:rPr lang="ru-RU" dirty="0" smtClean="0"/>
              <a:t>на метали. </a:t>
            </a:r>
            <a:r>
              <a:rPr lang="ru-RU" dirty="0" smtClean="0"/>
              <a:t>100% </a:t>
            </a:r>
            <a:r>
              <a:rPr lang="ru-RU" dirty="0" err="1" smtClean="0"/>
              <a:t>усієї</a:t>
            </a:r>
            <a:r>
              <a:rPr lang="ru-RU" dirty="0" smtClean="0"/>
              <a:t> </a:t>
            </a:r>
            <a:r>
              <a:rPr lang="ru-RU" dirty="0" err="1" smtClean="0"/>
              <a:t>залізної</a:t>
            </a:r>
            <a:r>
              <a:rPr lang="ru-RU" dirty="0" smtClean="0"/>
              <a:t> </a:t>
            </a:r>
            <a:r>
              <a:rPr lang="ru-RU" dirty="0" err="1" smtClean="0"/>
              <a:t>руди</a:t>
            </a:r>
            <a:r>
              <a:rPr lang="ru-RU" dirty="0" smtClean="0"/>
              <a:t>, </a:t>
            </a:r>
            <a:r>
              <a:rPr lang="ru-RU" dirty="0" err="1" smtClean="0"/>
              <a:t>алюмінію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міді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японській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, </a:t>
            </a:r>
            <a:r>
              <a:rPr lang="ru-RU" dirty="0" err="1" smtClean="0"/>
              <a:t>імпортується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закордону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3"/>
            <a:ext cx="7772400" cy="5760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5256584"/>
          </a:xfrm>
        </p:spPr>
        <p:txBody>
          <a:bodyPr>
            <a:normAutofit/>
          </a:bodyPr>
          <a:lstStyle/>
          <a:p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бідна</a:t>
            </a:r>
            <a:r>
              <a:rPr lang="ru-RU" dirty="0" smtClean="0"/>
              <a:t> </a:t>
            </a:r>
            <a:r>
              <a:rPr lang="ru-RU" dirty="0" err="1" smtClean="0"/>
              <a:t>мінеральними</a:t>
            </a:r>
            <a:r>
              <a:rPr lang="ru-RU" dirty="0" smtClean="0"/>
              <a:t> ресурсами. В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кам'яне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, </a:t>
            </a:r>
            <a:r>
              <a:rPr lang="ru-RU" dirty="0" err="1" smtClean="0"/>
              <a:t>нафта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газ, </a:t>
            </a:r>
            <a:r>
              <a:rPr lang="ru-RU" dirty="0" err="1" smtClean="0"/>
              <a:t>поліметалічні</a:t>
            </a:r>
            <a:r>
              <a:rPr lang="ru-RU" dirty="0" smtClean="0"/>
              <a:t> </a:t>
            </a:r>
            <a:r>
              <a:rPr lang="ru-RU" dirty="0" err="1" smtClean="0"/>
              <a:t>руди</a:t>
            </a:r>
            <a:r>
              <a:rPr lang="ru-RU" dirty="0" smtClean="0"/>
              <a:t>, </a:t>
            </a:r>
            <a:r>
              <a:rPr lang="ru-RU" dirty="0" err="1" smtClean="0"/>
              <a:t>гірничохімічна</a:t>
            </a:r>
            <a:r>
              <a:rPr lang="ru-RU" dirty="0" smtClean="0"/>
              <a:t> </a:t>
            </a:r>
            <a:r>
              <a:rPr lang="ru-RU" dirty="0" err="1" smtClean="0"/>
              <a:t>сировина</a:t>
            </a:r>
            <a:r>
              <a:rPr lang="ru-RU" dirty="0" smtClean="0"/>
              <a:t>, </a:t>
            </a:r>
            <a:r>
              <a:rPr lang="ru-RU" dirty="0" err="1" smtClean="0"/>
              <a:t>нерудні</a:t>
            </a:r>
            <a:r>
              <a:rPr lang="ru-RU" dirty="0" smtClean="0"/>
              <a:t> </a:t>
            </a:r>
            <a:r>
              <a:rPr lang="ru-RU" dirty="0" err="1" smtClean="0"/>
              <a:t>будівельні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.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потреб </a:t>
            </a:r>
            <a:r>
              <a:rPr lang="ru-RU" dirty="0" err="1" smtClean="0"/>
              <a:t>Японії</a:t>
            </a:r>
            <a:r>
              <a:rPr lang="ru-RU" dirty="0" smtClean="0"/>
              <a:t> в </a:t>
            </a:r>
            <a:r>
              <a:rPr lang="ru-RU" dirty="0" err="1" smtClean="0"/>
              <a:t>мінеральній</a:t>
            </a:r>
            <a:r>
              <a:rPr lang="ru-RU" dirty="0" smtClean="0"/>
              <a:t> </a:t>
            </a:r>
            <a:r>
              <a:rPr lang="ru-RU" dirty="0" err="1" smtClean="0"/>
              <a:t>сировині</a:t>
            </a:r>
            <a:r>
              <a:rPr lang="ru-RU" dirty="0" smtClean="0"/>
              <a:t> </a:t>
            </a:r>
            <a:r>
              <a:rPr lang="ru-RU" dirty="0" err="1" smtClean="0"/>
              <a:t>покривається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імпорту</a:t>
            </a:r>
            <a:r>
              <a:rPr lang="ru-RU" dirty="0" smtClean="0"/>
              <a:t> </a:t>
            </a:r>
            <a:r>
              <a:rPr lang="ru-RU" dirty="0" err="1" smtClean="0"/>
              <a:t>залізної</a:t>
            </a:r>
            <a:r>
              <a:rPr lang="ru-RU" dirty="0" smtClean="0"/>
              <a:t> </a:t>
            </a:r>
            <a:r>
              <a:rPr lang="ru-RU" dirty="0" err="1" smtClean="0"/>
              <a:t>руди</a:t>
            </a:r>
            <a:r>
              <a:rPr lang="ru-RU" dirty="0" smtClean="0"/>
              <a:t>, </a:t>
            </a:r>
            <a:r>
              <a:rPr lang="ru-RU" dirty="0" err="1" smtClean="0"/>
              <a:t>вугілля</a:t>
            </a:r>
            <a:r>
              <a:rPr lang="ru-RU" dirty="0" smtClean="0"/>
              <a:t>, </a:t>
            </a:r>
            <a:r>
              <a:rPr lang="ru-RU" dirty="0" err="1" smtClean="0"/>
              <a:t>міді</a:t>
            </a:r>
            <a:r>
              <a:rPr lang="ru-RU" dirty="0" smtClean="0"/>
              <a:t>, </a:t>
            </a:r>
            <a:r>
              <a:rPr lang="ru-RU" dirty="0" err="1" smtClean="0"/>
              <a:t>свинцю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цинку. </a:t>
            </a:r>
            <a:r>
              <a:rPr lang="ru-RU" dirty="0" err="1" smtClean="0"/>
              <a:t>Більша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копалин</a:t>
            </a:r>
            <a:r>
              <a:rPr lang="ru-RU" dirty="0" smtClean="0"/>
              <a:t> </a:t>
            </a:r>
            <a:r>
              <a:rPr lang="ru-RU" dirty="0" err="1" smtClean="0"/>
              <a:t>зосереджена</a:t>
            </a:r>
            <a:r>
              <a:rPr lang="ru-RU" dirty="0" smtClean="0"/>
              <a:t> у </a:t>
            </a:r>
            <a:r>
              <a:rPr lang="ru-RU" dirty="0" err="1" smtClean="0"/>
              <a:t>дрібних</a:t>
            </a:r>
            <a:r>
              <a:rPr lang="ru-RU" dirty="0" smtClean="0"/>
              <a:t> </a:t>
            </a:r>
            <a:r>
              <a:rPr lang="ru-RU" dirty="0" err="1" smtClean="0"/>
              <a:t>родовищах</a:t>
            </a:r>
            <a:r>
              <a:rPr lang="ru-RU" dirty="0" smtClean="0"/>
              <a:t>. Запаси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копалин</a:t>
            </a:r>
            <a:r>
              <a:rPr lang="ru-RU" dirty="0" smtClean="0"/>
              <a:t>, за </a:t>
            </a:r>
            <a:r>
              <a:rPr lang="ru-RU" dirty="0" err="1" smtClean="0"/>
              <a:t>винятком</a:t>
            </a:r>
            <a:r>
              <a:rPr lang="ru-RU" dirty="0" smtClean="0"/>
              <a:t> руд </a:t>
            </a:r>
            <a:r>
              <a:rPr lang="ru-RU" dirty="0" err="1" smtClean="0"/>
              <a:t>свинцю</a:t>
            </a:r>
            <a:r>
              <a:rPr lang="ru-RU" dirty="0" smtClean="0"/>
              <a:t>, цинку, </a:t>
            </a:r>
            <a:r>
              <a:rPr lang="ru-RU" dirty="0" err="1" smtClean="0"/>
              <a:t>срібла</a:t>
            </a:r>
            <a:r>
              <a:rPr lang="ru-RU" dirty="0" smtClean="0"/>
              <a:t>, </a:t>
            </a:r>
            <a:r>
              <a:rPr lang="ru-RU" dirty="0" err="1" smtClean="0"/>
              <a:t>сірки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бариту,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1% </a:t>
            </a:r>
            <a:r>
              <a:rPr lang="ru-RU" dirty="0" err="1" smtClean="0"/>
              <a:t>сумарних</a:t>
            </a:r>
            <a:r>
              <a:rPr lang="ru-RU" dirty="0" smtClean="0"/>
              <a:t> </a:t>
            </a:r>
            <a:r>
              <a:rPr lang="ru-RU" dirty="0" err="1" smtClean="0"/>
              <a:t>запасів</a:t>
            </a:r>
            <a:r>
              <a:rPr lang="ru-RU" dirty="0" smtClean="0"/>
              <a:t> </a:t>
            </a:r>
            <a:r>
              <a:rPr lang="ru-RU" dirty="0" err="1" smtClean="0"/>
              <a:t>розвинених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в </a:t>
            </a:r>
            <a:r>
              <a:rPr lang="ru-RU" dirty="0" err="1" smtClean="0"/>
              <a:t>Японії</a:t>
            </a:r>
            <a:r>
              <a:rPr lang="ru-RU" dirty="0" smtClean="0"/>
              <a:t> </a:t>
            </a:r>
            <a:r>
              <a:rPr lang="ru-RU" dirty="0" err="1" smtClean="0"/>
              <a:t>розвідані</a:t>
            </a:r>
            <a:r>
              <a:rPr lang="ru-RU" dirty="0" smtClean="0"/>
              <a:t> </a:t>
            </a:r>
            <a:r>
              <a:rPr lang="ru-RU" dirty="0" err="1" smtClean="0"/>
              <a:t>значні</a:t>
            </a:r>
            <a:r>
              <a:rPr lang="ru-RU" dirty="0" smtClean="0"/>
              <a:t> запаси </a:t>
            </a:r>
            <a:r>
              <a:rPr lang="ru-RU" dirty="0" err="1" smtClean="0"/>
              <a:t>вапняку</a:t>
            </a:r>
            <a:r>
              <a:rPr lang="ru-RU" dirty="0" smtClean="0"/>
              <a:t>, </a:t>
            </a:r>
            <a:r>
              <a:rPr lang="ru-RU" dirty="0" err="1" smtClean="0"/>
              <a:t>доломіту</a:t>
            </a:r>
            <a:r>
              <a:rPr lang="ru-RU" dirty="0" smtClean="0"/>
              <a:t>, </a:t>
            </a:r>
            <a:r>
              <a:rPr lang="ru-RU" dirty="0" err="1" smtClean="0"/>
              <a:t>кварцового</a:t>
            </a:r>
            <a:r>
              <a:rPr lang="ru-RU" dirty="0" smtClean="0"/>
              <a:t> </a:t>
            </a:r>
            <a:r>
              <a:rPr lang="ru-RU" dirty="0" err="1" smtClean="0"/>
              <a:t>піску</a:t>
            </a:r>
            <a:r>
              <a:rPr lang="ru-RU" dirty="0" smtClean="0"/>
              <a:t>, </a:t>
            </a:r>
            <a:r>
              <a:rPr lang="ru-RU" dirty="0" err="1" smtClean="0"/>
              <a:t>піриту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/>
              <a:t>Невеликі</a:t>
            </a:r>
            <a:r>
              <a:rPr lang="ru-RU" dirty="0" smtClean="0"/>
              <a:t> запаси </a:t>
            </a:r>
            <a:r>
              <a:rPr lang="ru-RU" dirty="0" err="1" smtClean="0"/>
              <a:t>паливних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рудних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копалин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значення.Для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потреб </a:t>
            </a:r>
            <a:r>
              <a:rPr lang="ru-RU" dirty="0" err="1" smtClean="0"/>
              <a:t>видобувають</a:t>
            </a:r>
            <a:r>
              <a:rPr lang="ru-RU" dirty="0" smtClean="0"/>
              <a:t> </a:t>
            </a:r>
            <a:r>
              <a:rPr lang="ru-RU" dirty="0" err="1" smtClean="0"/>
              <a:t>вапняки</a:t>
            </a:r>
            <a:r>
              <a:rPr lang="ru-RU" dirty="0" smtClean="0"/>
              <a:t>, </a:t>
            </a:r>
            <a:r>
              <a:rPr lang="ru-RU" dirty="0" err="1" smtClean="0"/>
              <a:t>сірку</a:t>
            </a:r>
            <a:r>
              <a:rPr lang="ru-RU" dirty="0" smtClean="0"/>
              <a:t>, </a:t>
            </a:r>
            <a:r>
              <a:rPr lang="ru-RU" dirty="0" err="1" smtClean="0"/>
              <a:t>мідну</a:t>
            </a:r>
            <a:r>
              <a:rPr lang="ru-RU" dirty="0" smtClean="0"/>
              <a:t> </a:t>
            </a:r>
            <a:r>
              <a:rPr lang="ru-RU" dirty="0" err="1" smtClean="0"/>
              <a:t>руду,золото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3"/>
            <a:ext cx="7772400" cy="648071"/>
          </a:xfrm>
        </p:spPr>
        <p:txBody>
          <a:bodyPr/>
          <a:lstStyle/>
          <a:p>
            <a:r>
              <a:rPr lang="ru-RU" dirty="0" err="1" smtClean="0"/>
              <a:t>Промисловість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052736"/>
            <a:ext cx="7772400" cy="5400600"/>
          </a:xfrm>
        </p:spPr>
        <p:txBody>
          <a:bodyPr/>
          <a:lstStyle/>
          <a:p>
            <a:r>
              <a:rPr lang="ru-RU" dirty="0" err="1" smtClean="0"/>
              <a:t>Японія</a:t>
            </a:r>
            <a:r>
              <a:rPr lang="ru-RU" dirty="0" smtClean="0"/>
              <a:t> – </a:t>
            </a:r>
            <a:r>
              <a:rPr lang="ru-RU" dirty="0" err="1" smtClean="0"/>
              <a:t>високорозвинена</a:t>
            </a:r>
            <a:r>
              <a:rPr lang="ru-RU" dirty="0" smtClean="0"/>
              <a:t> </a:t>
            </a:r>
            <a:r>
              <a:rPr lang="ru-RU" dirty="0" err="1" smtClean="0"/>
              <a:t>постіндустріальна</a:t>
            </a:r>
            <a:r>
              <a:rPr lang="ru-RU" dirty="0" smtClean="0"/>
              <a:t> </a:t>
            </a:r>
            <a:r>
              <a:rPr lang="ru-RU" dirty="0" err="1" smtClean="0"/>
              <a:t>країна</a:t>
            </a:r>
            <a:r>
              <a:rPr lang="ru-RU" dirty="0" smtClean="0"/>
              <a:t>.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гігантськими</a:t>
            </a:r>
            <a:r>
              <a:rPr lang="ru-RU" dirty="0" smtClean="0"/>
              <a:t> </a:t>
            </a:r>
            <a:r>
              <a:rPr lang="ru-RU" dirty="0" err="1" smtClean="0"/>
              <a:t>підприємствами</a:t>
            </a:r>
            <a:r>
              <a:rPr lang="ru-RU" dirty="0" smtClean="0"/>
              <a:t> тут </a:t>
            </a:r>
            <a:r>
              <a:rPr lang="ru-RU" dirty="0" err="1" smtClean="0"/>
              <a:t>діють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дрібні</a:t>
            </a:r>
            <a:r>
              <a:rPr lang="ru-RU" dirty="0" smtClean="0"/>
              <a:t>, особливо в </a:t>
            </a:r>
            <a:r>
              <a:rPr lang="ru-RU" dirty="0" err="1" smtClean="0"/>
              <a:t>легкій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харчовій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. </a:t>
            </a:r>
            <a:r>
              <a:rPr lang="ru-RU" dirty="0" err="1" smtClean="0"/>
              <a:t>Економіка</a:t>
            </a:r>
            <a:r>
              <a:rPr lang="ru-RU" dirty="0" smtClean="0"/>
              <a:t> </a:t>
            </a:r>
            <a:r>
              <a:rPr lang="ru-RU" dirty="0" err="1" smtClean="0"/>
              <a:t>Японії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імпорту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 та </a:t>
            </a:r>
            <a:r>
              <a:rPr lang="ru-RU" dirty="0" err="1" smtClean="0"/>
              <a:t>пального</a:t>
            </a:r>
            <a:r>
              <a:rPr lang="ru-RU" dirty="0" smtClean="0"/>
              <a:t>, </a:t>
            </a:r>
            <a:r>
              <a:rPr lang="ru-RU" dirty="0" err="1" smtClean="0"/>
              <a:t>видобувна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0,2 % ВВП </a:t>
            </a:r>
            <a:r>
              <a:rPr lang="ru-RU" dirty="0" err="1" smtClean="0"/>
              <a:t>країни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Японія</a:t>
            </a:r>
            <a:r>
              <a:rPr lang="ru-RU" dirty="0" smtClean="0"/>
              <a:t> - </a:t>
            </a:r>
            <a:r>
              <a:rPr lang="ru-RU" dirty="0" err="1" smtClean="0"/>
              <a:t>випереджає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азіатські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за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,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: </a:t>
            </a:r>
            <a:r>
              <a:rPr lang="ru-RU" b="1" dirty="0" err="1" smtClean="0"/>
              <a:t>чорна</a:t>
            </a:r>
            <a:r>
              <a:rPr lang="ru-RU" b="1" dirty="0" smtClean="0"/>
              <a:t> та </a:t>
            </a:r>
            <a:r>
              <a:rPr lang="ru-RU" b="1" dirty="0" err="1" smtClean="0"/>
              <a:t>кольорова</a:t>
            </a:r>
            <a:r>
              <a:rPr lang="ru-RU" b="1" dirty="0" smtClean="0"/>
              <a:t> </a:t>
            </a:r>
            <a:r>
              <a:rPr lang="ru-RU" b="1" dirty="0" err="1" smtClean="0"/>
              <a:t>металургія</a:t>
            </a:r>
            <a:r>
              <a:rPr lang="ru-RU" dirty="0" smtClean="0"/>
              <a:t>, </a:t>
            </a:r>
            <a:r>
              <a:rPr lang="ru-RU" b="1" dirty="0" err="1" smtClean="0"/>
              <a:t>силове</a:t>
            </a:r>
            <a:r>
              <a:rPr lang="ru-RU" b="1" dirty="0" smtClean="0"/>
              <a:t> </a:t>
            </a:r>
            <a:r>
              <a:rPr lang="ru-RU" b="1" dirty="0" err="1" smtClean="0"/>
              <a:t>електричне</a:t>
            </a:r>
            <a:r>
              <a:rPr lang="ru-RU" b="1" dirty="0" smtClean="0"/>
              <a:t> </a:t>
            </a:r>
            <a:r>
              <a:rPr lang="ru-RU" b="1" dirty="0" err="1" smtClean="0"/>
              <a:t>обладнання</a:t>
            </a:r>
            <a:r>
              <a:rPr lang="ru-RU" dirty="0" smtClean="0"/>
              <a:t>, </a:t>
            </a:r>
            <a:r>
              <a:rPr lang="ru-RU" b="1" dirty="0" err="1" smtClean="0"/>
              <a:t>суднобудівна</a:t>
            </a:r>
            <a:r>
              <a:rPr lang="ru-RU" b="1" dirty="0" smtClean="0"/>
              <a:t> </a:t>
            </a:r>
            <a:r>
              <a:rPr lang="ru-RU" b="1" dirty="0" err="1" smtClean="0"/>
              <a:t>та</a:t>
            </a:r>
            <a:r>
              <a:rPr lang="ru-RU" b="1" dirty="0" smtClean="0"/>
              <a:t> </a:t>
            </a:r>
            <a:r>
              <a:rPr lang="ru-RU" b="1" dirty="0" err="1" smtClean="0"/>
              <a:t>автомобільна</a:t>
            </a:r>
            <a:r>
              <a:rPr lang="ru-RU" b="1" dirty="0" smtClean="0"/>
              <a:t> </a:t>
            </a:r>
            <a:r>
              <a:rPr lang="ru-RU" b="1" dirty="0" err="1" smtClean="0"/>
              <a:t>промисловість</a:t>
            </a:r>
            <a:r>
              <a:rPr lang="ru-RU" dirty="0" smtClean="0"/>
              <a:t>, </a:t>
            </a:r>
            <a:r>
              <a:rPr lang="ru-RU" b="1" dirty="0" err="1" smtClean="0"/>
              <a:t>електронне</a:t>
            </a:r>
            <a:r>
              <a:rPr lang="ru-RU" b="1" dirty="0" smtClean="0"/>
              <a:t> </a:t>
            </a:r>
            <a:r>
              <a:rPr lang="ru-RU" b="1" dirty="0" err="1" smtClean="0"/>
              <a:t>та</a:t>
            </a:r>
            <a:r>
              <a:rPr lang="ru-RU" b="1" dirty="0" smtClean="0"/>
              <a:t> </a:t>
            </a:r>
            <a:r>
              <a:rPr lang="ru-RU" b="1" dirty="0" err="1" smtClean="0"/>
              <a:t>електрокомунікаційне</a:t>
            </a:r>
            <a:r>
              <a:rPr lang="ru-RU" b="1" dirty="0" smtClean="0"/>
              <a:t> </a:t>
            </a:r>
            <a:r>
              <a:rPr lang="ru-RU" b="1" dirty="0" err="1" smtClean="0"/>
              <a:t>обладнання</a:t>
            </a:r>
            <a:r>
              <a:rPr lang="ru-RU" dirty="0" smtClean="0"/>
              <a:t>, </a:t>
            </a:r>
            <a:r>
              <a:rPr lang="ru-RU" b="1" dirty="0" err="1" smtClean="0"/>
              <a:t>приладобудування</a:t>
            </a:r>
            <a:r>
              <a:rPr lang="ru-RU" dirty="0" smtClean="0"/>
              <a:t>, </a:t>
            </a:r>
            <a:r>
              <a:rPr lang="ru-RU" b="1" dirty="0" err="1" smtClean="0"/>
              <a:t>нафтохімічна</a:t>
            </a:r>
            <a:r>
              <a:rPr lang="ru-RU" b="1" dirty="0" smtClean="0"/>
              <a:t>, </a:t>
            </a:r>
            <a:r>
              <a:rPr lang="ru-RU" b="1" dirty="0" err="1" smtClean="0"/>
              <a:t>харчова</a:t>
            </a:r>
            <a:r>
              <a:rPr lang="ru-RU" b="1" dirty="0" smtClean="0"/>
              <a:t>, </a:t>
            </a:r>
            <a:r>
              <a:rPr lang="ru-RU" b="1" dirty="0" err="1" smtClean="0"/>
              <a:t>текстильна</a:t>
            </a:r>
            <a:r>
              <a:rPr lang="ru-RU" b="1" dirty="0" smtClean="0"/>
              <a:t> </a:t>
            </a:r>
            <a:r>
              <a:rPr lang="ru-RU" b="1" dirty="0" err="1" smtClean="0"/>
              <a:t>та</a:t>
            </a:r>
            <a:r>
              <a:rPr lang="ru-RU" b="1" dirty="0" smtClean="0"/>
              <a:t> легка </a:t>
            </a:r>
            <a:r>
              <a:rPr lang="ru-RU" b="1" dirty="0" err="1" smtClean="0"/>
              <a:t>промисловість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620688"/>
            <a:ext cx="4031352" cy="52683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А</a:t>
            </a:r>
            <a:r>
              <a:rPr lang="ru-RU" sz="2200" dirty="0" err="1" smtClean="0"/>
              <a:t>втомобілебудування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99992" y="980728"/>
            <a:ext cx="4464496" cy="5647719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Автомобілебудування</a:t>
            </a:r>
            <a:r>
              <a:rPr lang="ru-RU" sz="1800" dirty="0" smtClean="0"/>
              <a:t> — одна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основних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галузей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промисловості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забезпечила</a:t>
            </a:r>
            <a:r>
              <a:rPr lang="ru-RU" sz="1800" dirty="0" smtClean="0"/>
              <a:t> </a:t>
            </a:r>
            <a:r>
              <a:rPr lang="ru-RU" sz="1800" dirty="0" err="1" smtClean="0"/>
              <a:t>стрімкий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розвиток</a:t>
            </a:r>
            <a:r>
              <a:rPr lang="ru-RU" sz="1800" dirty="0" smtClean="0"/>
              <a:t> </a:t>
            </a:r>
            <a:r>
              <a:rPr lang="ru-RU" sz="1800" dirty="0" err="1" smtClean="0"/>
              <a:t>японської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економіки</a:t>
            </a:r>
            <a:r>
              <a:rPr lang="ru-RU" sz="1800" dirty="0" smtClean="0"/>
              <a:t> в </a:t>
            </a:r>
            <a:r>
              <a:rPr lang="ru-RU" sz="1800" dirty="0" err="1" smtClean="0"/>
              <a:t>другій</a:t>
            </a:r>
            <a:r>
              <a:rPr lang="ru-RU" sz="1800" dirty="0" smtClean="0"/>
              <a:t> </a:t>
            </a:r>
            <a:r>
              <a:rPr lang="ru-RU" sz="1800" dirty="0" err="1" smtClean="0"/>
              <a:t>половині</a:t>
            </a:r>
            <a:r>
              <a:rPr lang="ru-RU" sz="1800" dirty="0" smtClean="0"/>
              <a:t> 20 </a:t>
            </a:r>
            <a:r>
              <a:rPr lang="ru-RU" sz="1800" dirty="0" err="1" smtClean="0"/>
              <a:t>століття</a:t>
            </a:r>
            <a:r>
              <a:rPr lang="ru-RU" sz="1800" dirty="0" smtClean="0"/>
              <a:t>. На початку 21 </a:t>
            </a:r>
            <a:r>
              <a:rPr lang="ru-RU" sz="1800" dirty="0" err="1" smtClean="0"/>
              <a:t>століття</a:t>
            </a:r>
            <a:r>
              <a:rPr lang="ru-RU" sz="1800" dirty="0" smtClean="0"/>
              <a:t> в </a:t>
            </a:r>
            <a:r>
              <a:rPr lang="ru-RU" sz="1800" dirty="0" err="1" smtClean="0"/>
              <a:t>цій</a:t>
            </a:r>
            <a:r>
              <a:rPr lang="ru-RU" sz="1800" dirty="0" smtClean="0"/>
              <a:t> </a:t>
            </a:r>
            <a:r>
              <a:rPr lang="ru-RU" sz="1800" dirty="0" err="1" smtClean="0"/>
              <a:t>галузі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зайнято</a:t>
            </a:r>
            <a:r>
              <a:rPr lang="ru-RU" sz="1800" dirty="0" smtClean="0"/>
              <a:t> </a:t>
            </a:r>
            <a:r>
              <a:rPr lang="ru-RU" sz="1800" dirty="0" err="1" smtClean="0"/>
              <a:t>близько</a:t>
            </a:r>
            <a:r>
              <a:rPr lang="ru-RU" sz="1800" dirty="0" smtClean="0"/>
              <a:t> 8 </a:t>
            </a:r>
            <a:r>
              <a:rPr lang="ru-RU" sz="1800" dirty="0" err="1" smtClean="0"/>
              <a:t>млн</a:t>
            </a:r>
            <a:r>
              <a:rPr lang="ru-RU" sz="1800" dirty="0" smtClean="0"/>
              <a:t> </a:t>
            </a:r>
            <a:r>
              <a:rPr lang="ru-RU" sz="1800" dirty="0" err="1" smtClean="0"/>
              <a:t>осіб</a:t>
            </a:r>
            <a:r>
              <a:rPr lang="ru-RU" sz="1800" dirty="0" smtClean="0"/>
              <a:t>. </a:t>
            </a:r>
            <a:r>
              <a:rPr lang="ru-RU" sz="1800" dirty="0" err="1" smtClean="0"/>
              <a:t>Автомобільна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продукція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однією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головних</a:t>
            </a:r>
            <a:r>
              <a:rPr lang="ru-RU" sz="1800" dirty="0" smtClean="0"/>
              <a:t> статей </a:t>
            </a:r>
            <a:r>
              <a:rPr lang="ru-RU" sz="1800" dirty="0" err="1" smtClean="0"/>
              <a:t>японського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експорту</a:t>
            </a:r>
            <a:r>
              <a:rPr lang="ru-RU" sz="1800" dirty="0" smtClean="0"/>
              <a:t>. </a:t>
            </a:r>
            <a:r>
              <a:rPr lang="ru-RU" sz="1800" dirty="0" err="1" smtClean="0"/>
              <a:t>Великі</a:t>
            </a:r>
            <a:r>
              <a:rPr lang="ru-RU" sz="1800" dirty="0" smtClean="0"/>
              <a:t> </a:t>
            </a:r>
            <a:r>
              <a:rPr lang="ru-RU" sz="1800" dirty="0" err="1" smtClean="0"/>
              <a:t>автомобілебудівні</a:t>
            </a:r>
            <a:r>
              <a:rPr lang="ru-RU" sz="1800" dirty="0" smtClean="0"/>
              <a:t> </a:t>
            </a:r>
            <a:r>
              <a:rPr lang="ru-RU" sz="1800" dirty="0" err="1" smtClean="0"/>
              <a:t>райони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розташовані</a:t>
            </a:r>
            <a:r>
              <a:rPr lang="ru-RU" sz="1800" dirty="0" smtClean="0"/>
              <a:t> в префектурах </a:t>
            </a:r>
            <a:r>
              <a:rPr lang="ru-RU" sz="1800" dirty="0" err="1" smtClean="0"/>
              <a:t>Канаґава</a:t>
            </a:r>
            <a:r>
              <a:rPr lang="ru-RU" sz="1800" dirty="0" smtClean="0"/>
              <a:t>, </a:t>
            </a:r>
            <a:r>
              <a:rPr lang="ru-RU" sz="1800" dirty="0" err="1" smtClean="0"/>
              <a:t>Сідзуока</a:t>
            </a:r>
            <a:r>
              <a:rPr lang="ru-RU" sz="1800" dirty="0" smtClean="0"/>
              <a:t> та </a:t>
            </a:r>
            <a:r>
              <a:rPr lang="ru-RU" sz="1800" dirty="0" err="1" smtClean="0"/>
              <a:t>Айті</a:t>
            </a:r>
            <a:r>
              <a:rPr lang="ru-RU" sz="1800" dirty="0" smtClean="0"/>
              <a:t>. </a:t>
            </a:r>
            <a:r>
              <a:rPr lang="ru-RU" sz="1800" dirty="0" err="1" smtClean="0"/>
              <a:t>Найбільші</a:t>
            </a:r>
            <a:r>
              <a:rPr lang="ru-RU" sz="1800" dirty="0" smtClean="0"/>
              <a:t> заводи </a:t>
            </a:r>
            <a:r>
              <a:rPr lang="ru-RU" sz="1800" dirty="0" err="1" smtClean="0"/>
              <a:t>знаходяться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містах</a:t>
            </a:r>
            <a:r>
              <a:rPr lang="ru-RU" sz="1800" dirty="0" smtClean="0"/>
              <a:t> </a:t>
            </a:r>
            <a:r>
              <a:rPr lang="ru-RU" sz="1800" dirty="0" err="1" smtClean="0"/>
              <a:t>Хіросіма</a:t>
            </a:r>
            <a:r>
              <a:rPr lang="ru-RU" sz="1800" dirty="0" smtClean="0"/>
              <a:t>, </a:t>
            </a:r>
            <a:r>
              <a:rPr lang="ru-RU" sz="1800" dirty="0" err="1" smtClean="0"/>
              <a:t>Курасікі</a:t>
            </a:r>
            <a:r>
              <a:rPr lang="ru-RU" sz="1800" dirty="0" smtClean="0"/>
              <a:t>, </a:t>
            </a:r>
            <a:r>
              <a:rPr lang="ru-RU" sz="1800" dirty="0" err="1" smtClean="0"/>
              <a:t>Сідзука</a:t>
            </a:r>
            <a:r>
              <a:rPr lang="ru-RU" sz="1800" dirty="0" smtClean="0"/>
              <a:t>, </a:t>
            </a:r>
            <a:r>
              <a:rPr lang="ru-RU" sz="1800" dirty="0" err="1" smtClean="0"/>
              <a:t>Тойота</a:t>
            </a:r>
            <a:r>
              <a:rPr lang="ru-RU" sz="1800" dirty="0" smtClean="0"/>
              <a:t>, Хамамацу, Йокосука, Йокогама, </a:t>
            </a:r>
            <a:r>
              <a:rPr lang="ru-RU" sz="1800" dirty="0" err="1" smtClean="0"/>
              <a:t>Ота</a:t>
            </a:r>
            <a:r>
              <a:rPr lang="ru-RU" sz="1800" dirty="0" smtClean="0"/>
              <a:t>. </a:t>
            </a:r>
            <a:r>
              <a:rPr lang="ru-RU" sz="1800" dirty="0" err="1" smtClean="0"/>
              <a:t>Провідними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японськими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автомобільними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компаніями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працюють</a:t>
            </a:r>
            <a:r>
              <a:rPr lang="ru-RU" sz="1800" dirty="0" smtClean="0"/>
              <a:t> на </a:t>
            </a:r>
            <a:r>
              <a:rPr lang="ru-RU" sz="1800" dirty="0" err="1" smtClean="0"/>
              <a:t>міжнародних</a:t>
            </a:r>
            <a:r>
              <a:rPr lang="ru-RU" sz="1800" dirty="0" smtClean="0"/>
              <a:t> ринках, </a:t>
            </a:r>
            <a:r>
              <a:rPr lang="ru-RU" sz="1800" dirty="0" err="1" smtClean="0"/>
              <a:t>є</a:t>
            </a:r>
            <a:r>
              <a:rPr lang="ru-RU" sz="1800" dirty="0" smtClean="0"/>
              <a:t> «</a:t>
            </a:r>
            <a:r>
              <a:rPr lang="ru-RU" sz="1800" dirty="0" err="1" smtClean="0"/>
              <a:t>Мазда</a:t>
            </a:r>
            <a:r>
              <a:rPr lang="ru-RU" sz="1800" dirty="0" smtClean="0"/>
              <a:t>» (</a:t>
            </a:r>
            <a:r>
              <a:rPr lang="ru-RU" sz="1800" dirty="0" err="1" smtClean="0"/>
              <a:t>Хіросіма</a:t>
            </a:r>
            <a:r>
              <a:rPr lang="ru-RU" sz="1800" dirty="0" smtClean="0"/>
              <a:t>), «Хонда» (</a:t>
            </a:r>
            <a:r>
              <a:rPr lang="ru-RU" sz="1800" dirty="0" err="1" smtClean="0"/>
              <a:t>Токіо</a:t>
            </a:r>
            <a:r>
              <a:rPr lang="ru-RU" sz="1800" dirty="0" smtClean="0"/>
              <a:t>), «</a:t>
            </a:r>
            <a:r>
              <a:rPr lang="ru-RU" sz="1800" dirty="0" err="1" smtClean="0"/>
              <a:t>Тойота</a:t>
            </a:r>
            <a:r>
              <a:rPr lang="ru-RU" sz="1800" dirty="0" smtClean="0"/>
              <a:t>» (</a:t>
            </a:r>
            <a:r>
              <a:rPr lang="ru-RU" sz="1800" dirty="0" err="1" smtClean="0"/>
              <a:t>Тойота</a:t>
            </a:r>
            <a:r>
              <a:rPr lang="ru-RU" sz="1800" dirty="0" smtClean="0"/>
              <a:t>), «</a:t>
            </a:r>
            <a:r>
              <a:rPr lang="ru-RU" sz="1800" dirty="0" err="1" smtClean="0"/>
              <a:t>Ніссан</a:t>
            </a:r>
            <a:r>
              <a:rPr lang="ru-RU" sz="1800" dirty="0" smtClean="0"/>
              <a:t>» (Йокогама), «</a:t>
            </a:r>
            <a:r>
              <a:rPr lang="ru-RU" sz="1800" dirty="0" err="1" smtClean="0"/>
              <a:t>Судзукі</a:t>
            </a:r>
            <a:r>
              <a:rPr lang="ru-RU" sz="1800" dirty="0" smtClean="0"/>
              <a:t>» (Хамамацу), «</a:t>
            </a:r>
            <a:r>
              <a:rPr lang="ru-RU" sz="1800" dirty="0" err="1" smtClean="0"/>
              <a:t>Міцубісі</a:t>
            </a:r>
            <a:r>
              <a:rPr lang="ru-RU" sz="1800" dirty="0" smtClean="0"/>
              <a:t>» (Хамамацу) та </a:t>
            </a:r>
            <a:r>
              <a:rPr lang="ru-RU" sz="1800" dirty="0" err="1" smtClean="0"/>
              <a:t>інші</a:t>
            </a:r>
            <a:r>
              <a:rPr lang="ru-RU" sz="1800" dirty="0" smtClean="0"/>
              <a:t>.</a:t>
            </a:r>
          </a:p>
          <a:p>
            <a:endParaRPr lang="ru-RU" sz="1800" dirty="0"/>
          </a:p>
        </p:txBody>
      </p:sp>
      <p:pic>
        <p:nvPicPr>
          <p:cNvPr id="5" name="Содержимое 4" descr="Alex_K_JE_avto.svg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980728"/>
            <a:ext cx="4102298" cy="425961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908720"/>
            <a:ext cx="4041648" cy="601216"/>
          </a:xfrm>
        </p:spPr>
        <p:txBody>
          <a:bodyPr/>
          <a:lstStyle/>
          <a:p>
            <a:r>
              <a:rPr lang="uk-UA" sz="2400" dirty="0" err="1" smtClean="0"/>
              <a:t>Toyota</a:t>
            </a:r>
            <a:r>
              <a:rPr lang="uk-UA" sz="2400" dirty="0" smtClean="0"/>
              <a:t> </a:t>
            </a:r>
            <a:r>
              <a:rPr lang="uk-UA" sz="2400" dirty="0" err="1" smtClean="0"/>
              <a:t>Yaris</a:t>
            </a:r>
            <a:r>
              <a:rPr lang="uk-UA" sz="2400" dirty="0" smtClean="0"/>
              <a:t> </a:t>
            </a:r>
            <a:r>
              <a:rPr lang="uk-UA" sz="2400" dirty="0" err="1" smtClean="0"/>
              <a:t>sedan</a:t>
            </a:r>
            <a:endParaRPr lang="uk-UA" sz="2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16016" y="908720"/>
            <a:ext cx="4041775" cy="623731"/>
          </a:xfrm>
        </p:spPr>
        <p:txBody>
          <a:bodyPr/>
          <a:lstStyle/>
          <a:p>
            <a:r>
              <a:rPr lang="en-US" sz="2400" dirty="0" smtClean="0"/>
              <a:t>S</a:t>
            </a:r>
            <a:r>
              <a:rPr lang="uk-UA" sz="2400" dirty="0" err="1" smtClean="0"/>
              <a:t>uzuki</a:t>
            </a:r>
            <a:r>
              <a:rPr lang="uk-UA" sz="2400" dirty="0" smtClean="0"/>
              <a:t> </a:t>
            </a:r>
            <a:r>
              <a:rPr lang="uk-UA" sz="2400" dirty="0" err="1" smtClean="0"/>
              <a:t>Grand</a:t>
            </a:r>
            <a:r>
              <a:rPr lang="uk-UA" sz="2400" dirty="0" smtClean="0"/>
              <a:t> </a:t>
            </a:r>
            <a:r>
              <a:rPr lang="uk-UA" sz="2400" dirty="0" err="1" smtClean="0"/>
              <a:t>Vitara</a:t>
            </a:r>
            <a:endParaRPr lang="uk-UA" sz="2400" dirty="0" smtClean="0"/>
          </a:p>
          <a:p>
            <a:endParaRPr lang="ru-RU" dirty="0"/>
          </a:p>
        </p:txBody>
      </p:sp>
      <p:pic>
        <p:nvPicPr>
          <p:cNvPr id="7" name="Содержимое 6" descr="800px-09_Toyota_Yaris_sedan_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95536" y="1700808"/>
            <a:ext cx="4041775" cy="3816424"/>
          </a:xfrm>
        </p:spPr>
      </p:pic>
      <p:pic>
        <p:nvPicPr>
          <p:cNvPr id="8" name="Содержимое 7" descr="800px-Suzuki_Grand_Vitara_front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88024" y="1700808"/>
            <a:ext cx="4041775" cy="3881516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548680"/>
            <a:ext cx="3383280" cy="877824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Суднобудування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1052736"/>
            <a:ext cx="3610992" cy="5575711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Суднобудування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традиційною</a:t>
            </a:r>
            <a:r>
              <a:rPr lang="ru-RU" sz="1800" dirty="0" smtClean="0"/>
              <a:t> </a:t>
            </a:r>
            <a:r>
              <a:rPr lang="ru-RU" sz="1800" dirty="0" err="1" smtClean="0"/>
              <a:t>галуззю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виробництва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Японії</a:t>
            </a:r>
            <a:r>
              <a:rPr lang="ru-RU" sz="1800" dirty="0" smtClean="0"/>
              <a:t> </a:t>
            </a:r>
            <a:r>
              <a:rPr lang="ru-RU" sz="1800" dirty="0" err="1" smtClean="0"/>
              <a:t>впродовж</a:t>
            </a:r>
            <a:r>
              <a:rPr lang="ru-RU" sz="1800" dirty="0" smtClean="0"/>
              <a:t> </a:t>
            </a:r>
            <a:r>
              <a:rPr lang="ru-RU" sz="1800" dirty="0" err="1" smtClean="0"/>
              <a:t>багатьох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віків</a:t>
            </a:r>
            <a:r>
              <a:rPr lang="ru-RU" sz="1800" dirty="0" smtClean="0"/>
              <a:t>. </a:t>
            </a:r>
            <a:r>
              <a:rPr lang="ru-RU" sz="1800" dirty="0" err="1" smtClean="0"/>
              <a:t>Основними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суднобудівними</a:t>
            </a:r>
            <a:r>
              <a:rPr lang="ru-RU" sz="1800" dirty="0" smtClean="0"/>
              <a:t> районами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узбережжя</a:t>
            </a:r>
            <a:r>
              <a:rPr lang="ru-RU" sz="1800" dirty="0" smtClean="0"/>
              <a:t> </a:t>
            </a:r>
            <a:r>
              <a:rPr lang="ru-RU" sz="1800" dirty="0" err="1" smtClean="0"/>
              <a:t>Внутрішнього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Японського</a:t>
            </a:r>
            <a:r>
              <a:rPr lang="ru-RU" sz="1800" dirty="0" smtClean="0"/>
              <a:t> моря, </a:t>
            </a:r>
            <a:r>
              <a:rPr lang="ru-RU" sz="1800" dirty="0" err="1" smtClean="0"/>
              <a:t>північні</a:t>
            </a:r>
            <a:r>
              <a:rPr lang="ru-RU" sz="1800" dirty="0" smtClean="0"/>
              <a:t> берега острова Кюсю та </a:t>
            </a:r>
            <a:r>
              <a:rPr lang="ru-RU" sz="1800" dirty="0" err="1" smtClean="0"/>
              <a:t>Тихокеанське</a:t>
            </a:r>
            <a:r>
              <a:rPr lang="ru-RU" sz="1800" dirty="0" smtClean="0"/>
              <a:t> </a:t>
            </a:r>
            <a:r>
              <a:rPr lang="ru-RU" sz="1800" dirty="0" err="1" smtClean="0"/>
              <a:t>узбережжя</a:t>
            </a:r>
            <a:r>
              <a:rPr lang="ru-RU" sz="1800" dirty="0" smtClean="0"/>
              <a:t>. </a:t>
            </a:r>
            <a:r>
              <a:rPr lang="ru-RU" sz="1800" dirty="0" err="1" smtClean="0"/>
              <a:t>Найбільші</a:t>
            </a:r>
            <a:r>
              <a:rPr lang="ru-RU" sz="1800" dirty="0" smtClean="0"/>
              <a:t> заводи </a:t>
            </a:r>
            <a:r>
              <a:rPr lang="ru-RU" sz="1800" dirty="0" err="1" smtClean="0"/>
              <a:t>розташовані</a:t>
            </a:r>
            <a:r>
              <a:rPr lang="ru-RU" sz="1800" dirty="0" smtClean="0"/>
              <a:t> у </a:t>
            </a:r>
            <a:r>
              <a:rPr lang="ru-RU" sz="1800" dirty="0" err="1" smtClean="0"/>
              <a:t>містах</a:t>
            </a:r>
            <a:r>
              <a:rPr lang="ru-RU" sz="1800" dirty="0" smtClean="0"/>
              <a:t> </a:t>
            </a:r>
            <a:r>
              <a:rPr lang="ru-RU" sz="1800" dirty="0" err="1" smtClean="0"/>
              <a:t>Сасебо</a:t>
            </a:r>
            <a:r>
              <a:rPr lang="ru-RU" sz="1800" dirty="0" smtClean="0"/>
              <a:t>, </a:t>
            </a:r>
            <a:r>
              <a:rPr lang="ru-RU" sz="1800" dirty="0" err="1" smtClean="0"/>
              <a:t>Наґасакі</a:t>
            </a:r>
            <a:r>
              <a:rPr lang="ru-RU" sz="1800" dirty="0" smtClean="0"/>
              <a:t>, Куре, </a:t>
            </a:r>
            <a:r>
              <a:rPr lang="ru-RU" sz="1800" dirty="0" err="1" smtClean="0"/>
              <a:t>Ономіті</a:t>
            </a:r>
            <a:r>
              <a:rPr lang="ru-RU" sz="1800" dirty="0" smtClean="0"/>
              <a:t>, </a:t>
            </a:r>
            <a:r>
              <a:rPr lang="ru-RU" sz="1800" dirty="0" err="1" smtClean="0"/>
              <a:t>Сакаїде</a:t>
            </a:r>
            <a:r>
              <a:rPr lang="ru-RU" sz="1800" dirty="0" smtClean="0"/>
              <a:t>, </a:t>
            </a:r>
            <a:r>
              <a:rPr lang="ru-RU" sz="1800" dirty="0" err="1" smtClean="0"/>
              <a:t>Кобе</a:t>
            </a:r>
            <a:r>
              <a:rPr lang="ru-RU" sz="1800" dirty="0" smtClean="0"/>
              <a:t>, Йокосука, Йокогама, </a:t>
            </a:r>
            <a:r>
              <a:rPr lang="ru-RU" sz="1800" dirty="0" err="1" smtClean="0"/>
              <a:t>Хакодате</a:t>
            </a:r>
            <a:r>
              <a:rPr lang="ru-RU" sz="1800" dirty="0" smtClean="0"/>
              <a:t>. </a:t>
            </a:r>
            <a:r>
              <a:rPr lang="ru-RU" sz="1800" dirty="0" err="1" smtClean="0"/>
              <a:t>Провідними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японськими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суднобудівними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компаніями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«</a:t>
            </a:r>
            <a:r>
              <a:rPr lang="ru-RU" sz="1800" dirty="0" err="1" smtClean="0"/>
              <a:t>Сасебо</a:t>
            </a:r>
            <a:r>
              <a:rPr lang="ru-RU" sz="1800" dirty="0" smtClean="0"/>
              <a:t>» (</a:t>
            </a:r>
            <a:r>
              <a:rPr lang="ru-RU" sz="1800" dirty="0" err="1" smtClean="0"/>
              <a:t>Сасебо</a:t>
            </a:r>
            <a:r>
              <a:rPr lang="ru-RU" sz="1800" dirty="0" smtClean="0"/>
              <a:t>), «</a:t>
            </a:r>
            <a:r>
              <a:rPr lang="ru-RU" sz="1800" dirty="0" err="1" smtClean="0"/>
              <a:t>Міцубісі</a:t>
            </a:r>
            <a:r>
              <a:rPr lang="ru-RU" sz="1800" dirty="0" smtClean="0"/>
              <a:t>» (</a:t>
            </a:r>
            <a:r>
              <a:rPr lang="ru-RU" sz="1800" dirty="0" err="1" smtClean="0"/>
              <a:t>Наґасакі</a:t>
            </a:r>
            <a:r>
              <a:rPr lang="ru-RU" sz="1800" dirty="0" smtClean="0"/>
              <a:t>), «</a:t>
            </a:r>
            <a:r>
              <a:rPr lang="ru-RU" sz="1800" dirty="0" err="1" smtClean="0"/>
              <a:t>Кавасакі</a:t>
            </a:r>
            <a:r>
              <a:rPr lang="ru-RU" sz="1800" dirty="0" smtClean="0"/>
              <a:t>» (</a:t>
            </a:r>
            <a:r>
              <a:rPr lang="ru-RU" sz="1800" dirty="0" err="1" smtClean="0"/>
              <a:t>Кобе</a:t>
            </a:r>
            <a:r>
              <a:rPr lang="ru-RU" sz="1800" dirty="0" smtClean="0"/>
              <a:t>), «</a:t>
            </a:r>
            <a:r>
              <a:rPr lang="ru-RU" sz="1800" dirty="0" err="1" smtClean="0"/>
              <a:t>Юніверсал</a:t>
            </a:r>
            <a:r>
              <a:rPr lang="ru-RU" sz="1800" dirty="0" smtClean="0"/>
              <a:t>» (</a:t>
            </a:r>
            <a:r>
              <a:rPr lang="ru-RU" sz="1800" dirty="0" err="1" smtClean="0"/>
              <a:t>Кавасакі</a:t>
            </a:r>
            <a:r>
              <a:rPr lang="ru-RU" sz="1800" dirty="0" smtClean="0"/>
              <a:t>) та </a:t>
            </a:r>
            <a:r>
              <a:rPr lang="ru-RU" sz="1800" dirty="0" err="1" smtClean="0"/>
              <a:t>інші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5" name="Содержимое 4" descr="800px-Nipponmaru_ria_takamatsu_bay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764704"/>
            <a:ext cx="4896544" cy="5095944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08720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«</a:t>
            </a:r>
            <a:r>
              <a:rPr lang="ru-RU" sz="2400" dirty="0" err="1" smtClean="0"/>
              <a:t>Соні</a:t>
            </a:r>
            <a:r>
              <a:rPr lang="ru-RU" sz="2400" dirty="0" smtClean="0"/>
              <a:t>», «</a:t>
            </a:r>
            <a:r>
              <a:rPr lang="ru-RU" sz="2400" dirty="0" err="1" smtClean="0"/>
              <a:t>Тошіба</a:t>
            </a:r>
            <a:r>
              <a:rPr lang="ru-RU" sz="2400" dirty="0" smtClean="0"/>
              <a:t>», «</a:t>
            </a:r>
            <a:r>
              <a:rPr lang="ru-RU" sz="2400" dirty="0" err="1" smtClean="0"/>
              <a:t>Хітачі</a:t>
            </a:r>
            <a:r>
              <a:rPr lang="ru-RU" sz="2400" dirty="0" smtClean="0"/>
              <a:t>», «</a:t>
            </a:r>
            <a:r>
              <a:rPr lang="ru-RU" sz="2400" dirty="0" err="1" smtClean="0"/>
              <a:t>Фудзі</a:t>
            </a:r>
            <a:r>
              <a:rPr lang="ru-RU" sz="2400" dirty="0" smtClean="0"/>
              <a:t>», «</a:t>
            </a:r>
            <a:r>
              <a:rPr lang="ru-RU" sz="2400" dirty="0" err="1" smtClean="0"/>
              <a:t>Шарп</a:t>
            </a:r>
            <a:r>
              <a:rPr lang="ru-RU" sz="2400" dirty="0" smtClean="0"/>
              <a:t>»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лідерами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електронної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промисловості</a:t>
            </a:r>
            <a:r>
              <a:rPr lang="ru-RU" sz="2400" dirty="0" smtClean="0"/>
              <a:t>. </a:t>
            </a:r>
            <a:r>
              <a:rPr lang="ru-RU" sz="2400" dirty="0" err="1" smtClean="0"/>
              <a:t>Основними</a:t>
            </a:r>
            <a:r>
              <a:rPr lang="ru-RU" sz="2400" dirty="0" smtClean="0"/>
              <a:t> центрами </a:t>
            </a:r>
            <a:r>
              <a:rPr lang="ru-RU" sz="2400" dirty="0" err="1" smtClean="0"/>
              <a:t>галузі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Токіо</a:t>
            </a:r>
            <a:r>
              <a:rPr lang="ru-RU" sz="2400" dirty="0" smtClean="0"/>
              <a:t>, Йокогама, </a:t>
            </a:r>
            <a:r>
              <a:rPr lang="ru-RU" sz="2400" dirty="0" err="1" smtClean="0"/>
              <a:t>Фудзісава</a:t>
            </a:r>
            <a:r>
              <a:rPr lang="ru-RU" sz="2400" dirty="0" smtClean="0"/>
              <a:t>, </a:t>
            </a:r>
            <a:r>
              <a:rPr lang="ru-RU" sz="2400" dirty="0" err="1" smtClean="0"/>
              <a:t>Кавасакі</a:t>
            </a:r>
            <a:r>
              <a:rPr lang="ru-RU" sz="2400" dirty="0" smtClean="0"/>
              <a:t>, </a:t>
            </a:r>
            <a:r>
              <a:rPr lang="ru-RU" sz="2400" dirty="0" err="1" smtClean="0"/>
              <a:t>Ітіхара</a:t>
            </a:r>
            <a:r>
              <a:rPr lang="ru-RU" sz="2400" dirty="0" smtClean="0"/>
              <a:t> (</a:t>
            </a:r>
            <a:r>
              <a:rPr lang="ru-RU" sz="2400" dirty="0" err="1" smtClean="0"/>
              <a:t>промислова</a:t>
            </a:r>
            <a:r>
              <a:rPr lang="ru-RU" sz="2400" dirty="0" smtClean="0"/>
              <a:t> зона </a:t>
            </a:r>
            <a:r>
              <a:rPr lang="ru-RU" sz="2400" dirty="0" err="1" smtClean="0"/>
              <a:t>Кейхін</a:t>
            </a:r>
            <a:r>
              <a:rPr lang="ru-RU" sz="2400" dirty="0" smtClean="0"/>
              <a:t>).</a:t>
            </a:r>
            <a:r>
              <a:rPr lang="ru-RU" sz="2400" dirty="0" err="1" smtClean="0"/>
              <a:t>Японія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залишається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світовим</a:t>
            </a:r>
            <a:r>
              <a:rPr lang="ru-RU" sz="2400" dirty="0" smtClean="0"/>
              <a:t> </a:t>
            </a:r>
            <a:r>
              <a:rPr lang="ru-RU" sz="2400" dirty="0" err="1" smtClean="0"/>
              <a:t>лідером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виробництва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відеокамер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відеомагнітофонів</a:t>
            </a:r>
            <a:r>
              <a:rPr lang="ru-RU" sz="2400" dirty="0" smtClean="0"/>
              <a:t>, </a:t>
            </a:r>
            <a:r>
              <a:rPr lang="ru-RU" sz="2400" dirty="0" err="1" smtClean="0"/>
              <a:t>фотоапаратів</a:t>
            </a:r>
            <a:r>
              <a:rPr lang="ru-RU" sz="2400" dirty="0" smtClean="0"/>
              <a:t>. </a:t>
            </a:r>
            <a:r>
              <a:rPr lang="ru-RU" sz="2400" dirty="0" err="1" smtClean="0"/>
              <a:t>Країна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контролює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п’яту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частину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виробництва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електроніки</a:t>
            </a:r>
            <a:r>
              <a:rPr lang="ru-RU" sz="2400" dirty="0" smtClean="0"/>
              <a:t>, а за </a:t>
            </a:r>
            <a:r>
              <a:rPr lang="ru-RU" sz="2400" dirty="0" err="1" smtClean="0"/>
              <a:t>випуском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інтегральних</a:t>
            </a:r>
            <a:r>
              <a:rPr lang="ru-RU" sz="2400" dirty="0" smtClean="0"/>
              <a:t> схем, </a:t>
            </a:r>
            <a:r>
              <a:rPr lang="ru-RU" sz="2400" dirty="0" err="1" smtClean="0"/>
              <a:t>оптичного</a:t>
            </a:r>
            <a:r>
              <a:rPr lang="ru-RU" sz="2400" dirty="0" smtClean="0"/>
              <a:t> волокна, </a:t>
            </a:r>
            <a:r>
              <a:rPr lang="ru-RU" sz="2400" dirty="0" err="1" smtClean="0"/>
              <a:t>напівпровідників</a:t>
            </a:r>
            <a:r>
              <a:rPr lang="ru-RU" sz="2400" dirty="0" smtClean="0"/>
              <a:t>, </a:t>
            </a:r>
            <a:r>
              <a:rPr lang="ru-RU" sz="2400" dirty="0" err="1" smtClean="0"/>
              <a:t>комп’ютерів</a:t>
            </a:r>
            <a:r>
              <a:rPr lang="ru-RU" sz="2400" dirty="0" smtClean="0"/>
              <a:t> та </a:t>
            </a:r>
            <a:r>
              <a:rPr lang="ru-RU" sz="2400" dirty="0" err="1" smtClean="0"/>
              <a:t>комплектуючих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поступається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США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 smtClean="0"/>
              <a:t>За </a:t>
            </a:r>
            <a:r>
              <a:rPr lang="ru-RU" sz="2400" dirty="0" err="1" smtClean="0"/>
              <a:t>випуском</a:t>
            </a:r>
            <a:r>
              <a:rPr lang="ru-RU" sz="2400" dirty="0" smtClean="0"/>
              <a:t> </a:t>
            </a:r>
            <a:r>
              <a:rPr lang="ru-RU" sz="2400" dirty="0" err="1" smtClean="0"/>
              <a:t>шовкових</a:t>
            </a:r>
            <a:r>
              <a:rPr lang="ru-RU" sz="2400" dirty="0" smtClean="0"/>
              <a:t> тканин </a:t>
            </a:r>
            <a:r>
              <a:rPr lang="ru-RU" sz="2400" dirty="0" err="1" smtClean="0"/>
              <a:t>країна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посідає</a:t>
            </a:r>
            <a:r>
              <a:rPr lang="ru-RU" sz="2400" dirty="0" smtClean="0"/>
              <a:t> перше </a:t>
            </a:r>
            <a:r>
              <a:rPr lang="ru-RU" sz="2400" dirty="0" err="1" smtClean="0"/>
              <a:t>місце</a:t>
            </a:r>
            <a:r>
              <a:rPr lang="ru-RU" sz="2400" dirty="0" smtClean="0"/>
              <a:t> в </a:t>
            </a:r>
            <a:r>
              <a:rPr lang="ru-RU" sz="2400" dirty="0" err="1" smtClean="0"/>
              <a:t>світі</a:t>
            </a:r>
            <a:r>
              <a:rPr lang="ru-RU" sz="2400" dirty="0" smtClean="0"/>
              <a:t>, </a:t>
            </a:r>
            <a:r>
              <a:rPr lang="ru-RU" sz="2400" dirty="0" err="1" smtClean="0"/>
              <a:t>синтетичних</a:t>
            </a:r>
            <a:r>
              <a:rPr lang="ru-RU" sz="2400" dirty="0" smtClean="0"/>
              <a:t> – </a:t>
            </a:r>
            <a:r>
              <a:rPr lang="ru-RU" sz="2400" dirty="0" err="1" smtClean="0"/>
              <a:t>третє</a:t>
            </a:r>
            <a:r>
              <a:rPr lang="ru-RU" sz="2400" dirty="0" smtClean="0"/>
              <a:t>, за </a:t>
            </a:r>
            <a:r>
              <a:rPr lang="ru-RU" sz="2400" dirty="0" err="1" smtClean="0"/>
              <a:t>обсягом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виробництва</a:t>
            </a:r>
            <a:r>
              <a:rPr lang="ru-RU" sz="2400" dirty="0" smtClean="0"/>
              <a:t> </a:t>
            </a:r>
            <a:r>
              <a:rPr lang="ru-RU" sz="2400" dirty="0" err="1" smtClean="0"/>
              <a:t>целюлозно-паперової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продукції</a:t>
            </a:r>
            <a:r>
              <a:rPr lang="ru-RU" sz="2400" dirty="0" smtClean="0"/>
              <a:t> – </a:t>
            </a:r>
            <a:r>
              <a:rPr lang="ru-RU" sz="2400" dirty="0" err="1" smtClean="0"/>
              <a:t>четверте</a:t>
            </a:r>
            <a:r>
              <a:rPr lang="ru-RU" sz="2400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764704"/>
            <a:ext cx="7272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Японія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виділяється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розвиненою</a:t>
            </a:r>
            <a:r>
              <a:rPr lang="ru-RU" sz="2400" dirty="0" smtClean="0"/>
              <a:t> </a:t>
            </a:r>
            <a:r>
              <a:rPr lang="ru-RU" sz="2400" dirty="0" err="1" smtClean="0"/>
              <a:t>хімічною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нафтохімічною</a:t>
            </a:r>
            <a:r>
              <a:rPr lang="ru-RU" sz="2400" dirty="0" smtClean="0"/>
              <a:t>, </a:t>
            </a:r>
            <a:r>
              <a:rPr lang="ru-RU" sz="2400" dirty="0" err="1" smtClean="0"/>
              <a:t>деревообробною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целюлозно-паперовою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промисловістю</a:t>
            </a:r>
            <a:r>
              <a:rPr lang="ru-RU" sz="2400" dirty="0" smtClean="0"/>
              <a:t>. В </a:t>
            </a:r>
            <a:r>
              <a:rPr lang="ru-RU" sz="2400" dirty="0" err="1" smtClean="0"/>
              <a:t>хімічній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промисловості</a:t>
            </a:r>
            <a:r>
              <a:rPr lang="ru-RU" sz="2400" dirty="0" smtClean="0"/>
              <a:t> основу </a:t>
            </a:r>
            <a:r>
              <a:rPr lang="ru-RU" sz="2400" dirty="0" err="1" smtClean="0"/>
              <a:t>галузі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становлять</a:t>
            </a:r>
            <a:r>
              <a:rPr lang="ru-RU" sz="2400" dirty="0" smtClean="0"/>
              <a:t> 16 </a:t>
            </a:r>
            <a:r>
              <a:rPr lang="ru-RU" sz="2400" dirty="0" err="1" smtClean="0"/>
              <a:t>нафтохімічних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комплекси</a:t>
            </a:r>
            <a:r>
              <a:rPr lang="ru-RU" sz="2400" dirty="0" smtClean="0"/>
              <a:t>; </a:t>
            </a:r>
            <a:r>
              <a:rPr lang="ru-RU" sz="2400" dirty="0" err="1" smtClean="0"/>
              <a:t>найбільші</a:t>
            </a:r>
            <a:r>
              <a:rPr lang="ru-RU" sz="2400" dirty="0" smtClean="0"/>
              <a:t> - у </a:t>
            </a:r>
            <a:r>
              <a:rPr lang="ru-RU" sz="2400" dirty="0" err="1" smtClean="0"/>
              <a:t>Кавасакі</a:t>
            </a:r>
            <a:r>
              <a:rPr lang="ru-RU" sz="2400" dirty="0" smtClean="0"/>
              <a:t>, </a:t>
            </a:r>
            <a:r>
              <a:rPr lang="ru-RU" sz="2400" dirty="0" err="1" smtClean="0"/>
              <a:t>Касіма</a:t>
            </a:r>
            <a:r>
              <a:rPr lang="ru-RU" sz="2400" dirty="0" smtClean="0"/>
              <a:t>, </a:t>
            </a:r>
            <a:r>
              <a:rPr lang="ru-RU" sz="2400" dirty="0" err="1" smtClean="0"/>
              <a:t>Гоі</a:t>
            </a:r>
            <a:r>
              <a:rPr lang="ru-RU" sz="2400" dirty="0" smtClean="0"/>
              <a:t>, </a:t>
            </a:r>
            <a:r>
              <a:rPr lang="ru-RU" sz="2400" dirty="0" err="1" smtClean="0"/>
              <a:t>Йоккаіті</a:t>
            </a:r>
            <a:r>
              <a:rPr lang="ru-RU" sz="2400" dirty="0" smtClean="0"/>
              <a:t>, </a:t>
            </a:r>
            <a:r>
              <a:rPr lang="ru-RU" sz="2400" dirty="0" err="1" smtClean="0"/>
              <a:t>Мідзусіма</a:t>
            </a:r>
            <a:r>
              <a:rPr lang="ru-RU" sz="2400" dirty="0" smtClean="0"/>
              <a:t>, </a:t>
            </a:r>
            <a:r>
              <a:rPr lang="ru-RU" sz="2400" dirty="0" err="1" smtClean="0"/>
              <a:t>Сакаї</a:t>
            </a:r>
            <a:r>
              <a:rPr lang="ru-RU" sz="2400" dirty="0" smtClean="0"/>
              <a:t>. Як </a:t>
            </a:r>
            <a:r>
              <a:rPr lang="ru-RU" sz="2400" dirty="0" err="1" smtClean="0"/>
              <a:t>виробник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пластмас</a:t>
            </a:r>
            <a:r>
              <a:rPr lang="ru-RU" sz="2400" dirty="0" smtClean="0"/>
              <a:t>, синтетики, синтетичного каучуку, </a:t>
            </a:r>
            <a:r>
              <a:rPr lang="ru-RU" sz="2400" dirty="0" err="1" smtClean="0"/>
              <a:t>паперу</a:t>
            </a:r>
            <a:r>
              <a:rPr lang="ru-RU" sz="2400" dirty="0" smtClean="0"/>
              <a:t> та картону </a:t>
            </a:r>
            <a:r>
              <a:rPr lang="ru-RU" sz="2400" dirty="0" err="1" smtClean="0"/>
              <a:t>Японія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поступається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США. </a:t>
            </a:r>
            <a:r>
              <a:rPr lang="ru-RU" sz="2400" dirty="0" err="1" smtClean="0"/>
              <a:t>Виробництво</a:t>
            </a:r>
            <a:r>
              <a:rPr lang="ru-RU" sz="2400" dirty="0" smtClean="0"/>
              <a:t> </a:t>
            </a:r>
            <a:r>
              <a:rPr lang="ru-RU" sz="2400" dirty="0" err="1" smtClean="0"/>
              <a:t>пластмас</a:t>
            </a:r>
            <a:r>
              <a:rPr lang="ru-RU" sz="2400" dirty="0" smtClean="0"/>
              <a:t> </a:t>
            </a:r>
            <a:r>
              <a:rPr lang="ru-RU" sz="2400" dirty="0" err="1" smtClean="0"/>
              <a:t>сконцентровано</a:t>
            </a:r>
            <a:r>
              <a:rPr lang="ru-RU" sz="2400" dirty="0" smtClean="0"/>
              <a:t> в районах </a:t>
            </a:r>
            <a:r>
              <a:rPr lang="ru-RU" sz="2400" dirty="0" err="1" smtClean="0"/>
              <a:t>Токіо</a:t>
            </a:r>
            <a:r>
              <a:rPr lang="ru-RU" sz="2400" dirty="0" smtClean="0"/>
              <a:t>, Осаки та </a:t>
            </a:r>
            <a:r>
              <a:rPr lang="ru-RU" sz="2400" dirty="0" err="1" smtClean="0"/>
              <a:t>Нагої</a:t>
            </a:r>
            <a:r>
              <a:rPr lang="ru-RU" sz="2400" dirty="0" smtClean="0"/>
              <a:t>. </a:t>
            </a:r>
            <a:r>
              <a:rPr lang="ru-RU" sz="2400" dirty="0" err="1" smtClean="0"/>
              <a:t>Країна</a:t>
            </a:r>
            <a:r>
              <a:rPr lang="ru-RU" sz="2400" dirty="0" smtClean="0"/>
              <a:t>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одну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найкращих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поліграфічних</a:t>
            </a:r>
            <a:r>
              <a:rPr lang="ru-RU" sz="2400" dirty="0" smtClean="0"/>
              <a:t> баз.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251520" y="476672"/>
            <a:ext cx="8533705" cy="6047953"/>
          </a:xfrm>
        </p:spPr>
        <p:txBody>
          <a:bodyPr anchor="ctr"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uk-UA" dirty="0" smtClean="0"/>
              <a:t> </a:t>
            </a:r>
            <a:r>
              <a:rPr lang="ru-RU" b="1" dirty="0" smtClean="0"/>
              <a:t>Площа</a:t>
            </a:r>
            <a:r>
              <a:rPr lang="ru-RU" dirty="0" smtClean="0"/>
              <a:t>:372 тис км²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Населення</a:t>
            </a:r>
            <a:r>
              <a:rPr lang="ru-RU" dirty="0" smtClean="0"/>
              <a:t>:127,4 млн. </a:t>
            </a:r>
            <a:r>
              <a:rPr lang="ru-RU" dirty="0" err="1" smtClean="0"/>
              <a:t>осіб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b="1" dirty="0" err="1" smtClean="0"/>
              <a:t>Столиця</a:t>
            </a:r>
            <a:r>
              <a:rPr lang="ru-RU" dirty="0" err="1" smtClean="0"/>
              <a:t>:Токіо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b="1" dirty="0" err="1" smtClean="0"/>
              <a:t>Офіційна</a:t>
            </a:r>
            <a:r>
              <a:rPr lang="ru-RU" b="1" dirty="0" smtClean="0"/>
              <a:t> </a:t>
            </a:r>
            <a:r>
              <a:rPr lang="ru-RU" b="1" dirty="0" err="1" smtClean="0"/>
              <a:t>назва</a:t>
            </a:r>
            <a:r>
              <a:rPr lang="ru-RU" dirty="0" err="1" smtClean="0"/>
              <a:t>:Японія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b="1" dirty="0" err="1" smtClean="0"/>
              <a:t>Державний</a:t>
            </a:r>
            <a:r>
              <a:rPr lang="ru-RU" b="1" dirty="0" smtClean="0"/>
              <a:t> </a:t>
            </a:r>
            <a:r>
              <a:rPr lang="ru-RU" b="1" dirty="0" err="1" smtClean="0"/>
              <a:t>устрій</a:t>
            </a:r>
            <a:r>
              <a:rPr lang="ru-RU" dirty="0" err="1" smtClean="0"/>
              <a:t>:конституційна</a:t>
            </a:r>
            <a:r>
              <a:rPr lang="ru-RU" dirty="0" smtClean="0"/>
              <a:t> </a:t>
            </a:r>
            <a:r>
              <a:rPr lang="ru-RU" dirty="0" err="1" smtClean="0"/>
              <a:t>монархія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парламентським</a:t>
            </a:r>
            <a:r>
              <a:rPr lang="ru-RU" dirty="0" smtClean="0"/>
              <a:t> урядом</a:t>
            </a:r>
          </a:p>
          <a:p>
            <a:pPr>
              <a:buFont typeface="Wingdings" pitchFamily="2" charset="2"/>
              <a:buChar char="§"/>
            </a:pPr>
            <a:r>
              <a:rPr lang="ru-RU" b="1" dirty="0" err="1" smtClean="0"/>
              <a:t>Законодавчій</a:t>
            </a:r>
            <a:r>
              <a:rPr lang="ru-RU" b="1" dirty="0" smtClean="0"/>
              <a:t> </a:t>
            </a:r>
            <a:r>
              <a:rPr lang="ru-RU" b="1" dirty="0" err="1" smtClean="0"/>
              <a:t>орган</a:t>
            </a:r>
            <a:r>
              <a:rPr lang="ru-RU" dirty="0" err="1" smtClean="0"/>
              <a:t>:двопалатний</a:t>
            </a:r>
            <a:r>
              <a:rPr lang="ru-RU" dirty="0" smtClean="0"/>
              <a:t> парламент (Палата </a:t>
            </a:r>
            <a:r>
              <a:rPr lang="ru-RU" dirty="0" err="1" smtClean="0"/>
              <a:t>радників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Палата </a:t>
            </a:r>
            <a:r>
              <a:rPr lang="ru-RU" dirty="0" err="1" smtClean="0"/>
              <a:t>представників</a:t>
            </a:r>
            <a:r>
              <a:rPr lang="ru-RU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Глава </a:t>
            </a:r>
            <a:r>
              <a:rPr lang="ru-RU" b="1" dirty="0" err="1" smtClean="0"/>
              <a:t>держави</a:t>
            </a:r>
            <a:r>
              <a:rPr lang="ru-RU" dirty="0" err="1" smtClean="0"/>
              <a:t>:імператор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b="1" dirty="0" err="1" smtClean="0"/>
              <a:t>Адміністративний</a:t>
            </a:r>
            <a:r>
              <a:rPr lang="ru-RU" b="1" dirty="0" smtClean="0"/>
              <a:t> </a:t>
            </a:r>
            <a:r>
              <a:rPr lang="ru-RU" b="1" dirty="0" err="1" smtClean="0"/>
              <a:t>устрій</a:t>
            </a:r>
            <a:r>
              <a:rPr lang="ru-RU" dirty="0" err="1" smtClean="0"/>
              <a:t>:унітарна</a:t>
            </a:r>
            <a:r>
              <a:rPr lang="ru-RU" dirty="0" smtClean="0"/>
              <a:t> держава (9 областей,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об’єднують</a:t>
            </a:r>
            <a:r>
              <a:rPr lang="ru-RU" dirty="0" smtClean="0"/>
              <a:t> 46 префектур; </a:t>
            </a:r>
            <a:r>
              <a:rPr lang="ru-RU" dirty="0" err="1" smtClean="0"/>
              <a:t>столичний</a:t>
            </a:r>
            <a:r>
              <a:rPr lang="ru-RU" dirty="0" smtClean="0"/>
              <a:t> округ </a:t>
            </a:r>
            <a:r>
              <a:rPr lang="ru-RU" dirty="0" err="1" smtClean="0"/>
              <a:t>і</a:t>
            </a:r>
            <a:r>
              <a:rPr lang="ru-RU" dirty="0" smtClean="0"/>
              <a:t> 2 </a:t>
            </a:r>
            <a:r>
              <a:rPr lang="ru-RU" dirty="0" err="1" smtClean="0"/>
              <a:t>міських</a:t>
            </a:r>
            <a:r>
              <a:rPr lang="ru-RU" dirty="0" smtClean="0"/>
              <a:t> </a:t>
            </a:r>
            <a:r>
              <a:rPr lang="ru-RU" dirty="0" err="1" smtClean="0"/>
              <a:t>префектури</a:t>
            </a:r>
            <a:r>
              <a:rPr lang="ru-RU" dirty="0" smtClean="0"/>
              <a:t>; </a:t>
            </a:r>
            <a:r>
              <a:rPr lang="ru-RU" dirty="0" err="1" smtClean="0"/>
              <a:t>адміністративна</a:t>
            </a:r>
            <a:r>
              <a:rPr lang="ru-RU" dirty="0" smtClean="0"/>
              <a:t> область Хоккайдо)</a:t>
            </a:r>
          </a:p>
          <a:p>
            <a:pPr>
              <a:buFont typeface="Wingdings" pitchFamily="2" charset="2"/>
              <a:buChar char="§"/>
            </a:pPr>
            <a:r>
              <a:rPr lang="ru-RU" b="1" dirty="0" err="1" smtClean="0"/>
              <a:t>Поширені</a:t>
            </a:r>
            <a:r>
              <a:rPr lang="ru-RU" b="1" dirty="0" smtClean="0"/>
              <a:t> </a:t>
            </a:r>
            <a:r>
              <a:rPr lang="ru-RU" b="1" dirty="0" err="1" smtClean="0"/>
              <a:t>релігії</a:t>
            </a:r>
            <a:r>
              <a:rPr lang="ru-RU" dirty="0" err="1" smtClean="0"/>
              <a:t>:синтоїзм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буддизм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Член</a:t>
            </a:r>
            <a:r>
              <a:rPr lang="ru-RU" dirty="0" smtClean="0"/>
              <a:t> </a:t>
            </a:r>
            <a:r>
              <a:rPr lang="ru-RU" dirty="0" smtClean="0"/>
              <a:t>ООН, ФТЕС, </a:t>
            </a:r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en-US" dirty="0" smtClean="0"/>
              <a:t>“</a:t>
            </a:r>
            <a:r>
              <a:rPr lang="uk-UA" dirty="0" smtClean="0"/>
              <a:t>Великої вісімки</a:t>
            </a:r>
            <a:r>
              <a:rPr lang="en-US" dirty="0" smtClean="0"/>
              <a:t>”</a:t>
            </a:r>
            <a:r>
              <a:rPr lang="uk-UA" dirty="0" smtClean="0"/>
              <a:t>та </a:t>
            </a:r>
            <a:r>
              <a:rPr lang="en-US" dirty="0" smtClean="0"/>
              <a:t>“</a:t>
            </a:r>
            <a:r>
              <a:rPr lang="uk-UA" dirty="0" smtClean="0"/>
              <a:t>Плану Коломбо</a:t>
            </a:r>
            <a:r>
              <a:rPr lang="en-US" dirty="0" smtClean="0"/>
              <a:t>”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772400" cy="634355"/>
          </a:xfrm>
        </p:spPr>
        <p:txBody>
          <a:bodyPr/>
          <a:lstStyle/>
          <a:p>
            <a:r>
              <a:rPr lang="uk-UA" dirty="0" smtClean="0"/>
              <a:t>Текстильна промисловість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196752"/>
            <a:ext cx="7772400" cy="5040560"/>
          </a:xfrm>
        </p:spPr>
        <p:txBody>
          <a:bodyPr>
            <a:normAutofit/>
          </a:bodyPr>
          <a:lstStyle/>
          <a:p>
            <a:r>
              <a:rPr lang="ru-RU" dirty="0" smtClean="0"/>
              <a:t>У 30-ті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післявоєнні</a:t>
            </a:r>
            <a:r>
              <a:rPr lang="ru-RU" dirty="0" smtClean="0"/>
              <a:t> роки головною </a:t>
            </a:r>
            <a:r>
              <a:rPr lang="ru-RU" dirty="0" err="1" smtClean="0"/>
              <a:t>галуззю</a:t>
            </a:r>
            <a:r>
              <a:rPr lang="ru-RU" dirty="0" smtClean="0"/>
              <a:t> </a:t>
            </a:r>
            <a:r>
              <a:rPr lang="ru-RU" dirty="0" err="1" smtClean="0"/>
              <a:t>обробної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Японії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текстильна</a:t>
            </a:r>
            <a:r>
              <a:rPr lang="ru-RU" dirty="0" smtClean="0"/>
              <a:t>, в першу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бавовняна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шовкова</a:t>
            </a:r>
            <a:r>
              <a:rPr lang="ru-RU" dirty="0" smtClean="0"/>
              <a:t>. </a:t>
            </a:r>
            <a:r>
              <a:rPr lang="ru-RU" dirty="0" err="1" smtClean="0"/>
              <a:t>Бавовну</a:t>
            </a:r>
            <a:r>
              <a:rPr lang="ru-RU" dirty="0" smtClean="0"/>
              <a:t> ввозили, </a:t>
            </a:r>
            <a:r>
              <a:rPr lang="ru-RU" dirty="0" err="1" smtClean="0"/>
              <a:t>шовк-сирець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частково</a:t>
            </a:r>
            <a:r>
              <a:rPr lang="ru-RU" dirty="0" smtClean="0"/>
              <a:t>, </a:t>
            </a:r>
            <a:r>
              <a:rPr lang="ru-RU" dirty="0" err="1" smtClean="0"/>
              <a:t>імпортний</a:t>
            </a:r>
            <a:r>
              <a:rPr lang="ru-RU" dirty="0" smtClean="0"/>
              <a:t>.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вивозили</a:t>
            </a:r>
            <a:r>
              <a:rPr lang="ru-RU" dirty="0" smtClean="0"/>
              <a:t> в </a:t>
            </a:r>
            <a:r>
              <a:rPr lang="ru-RU" dirty="0" err="1" smtClean="0"/>
              <a:t>колонії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слаборозвинені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 Як </a:t>
            </a:r>
            <a:r>
              <a:rPr lang="ru-RU" dirty="0" err="1" smtClean="0"/>
              <a:t>виробник</a:t>
            </a:r>
            <a:r>
              <a:rPr lang="ru-RU" dirty="0" smtClean="0"/>
              <a:t> та </a:t>
            </a:r>
            <a:r>
              <a:rPr lang="ru-RU" dirty="0" err="1" smtClean="0"/>
              <a:t>експортер</a:t>
            </a:r>
            <a:r>
              <a:rPr lang="ru-RU" dirty="0" smtClean="0"/>
              <a:t> текстилю </a:t>
            </a:r>
            <a:r>
              <a:rPr lang="ru-RU" dirty="0" err="1" smtClean="0"/>
              <a:t>Японія</a:t>
            </a:r>
            <a:r>
              <a:rPr lang="ru-RU" dirty="0" smtClean="0"/>
              <a:t> входила до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п'ятірки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Зараз </a:t>
            </a:r>
            <a:r>
              <a:rPr lang="ru-RU" dirty="0" err="1" smtClean="0"/>
              <a:t>текстильна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</a:t>
            </a:r>
            <a:r>
              <a:rPr lang="ru-RU" dirty="0" err="1" smtClean="0"/>
              <a:t>втратила</a:t>
            </a:r>
            <a:r>
              <a:rPr lang="ru-RU" dirty="0" smtClean="0"/>
              <a:t> свою </a:t>
            </a:r>
            <a:r>
              <a:rPr lang="ru-RU" dirty="0" err="1" smtClean="0"/>
              <a:t>панівну</a:t>
            </a:r>
            <a:r>
              <a:rPr lang="ru-RU" dirty="0" smtClean="0"/>
              <a:t> роль,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знизилась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27% (у 1937 р.) до 2,5%.</a:t>
            </a:r>
          </a:p>
          <a:p>
            <a:r>
              <a:rPr lang="ru-RU" dirty="0" err="1" smtClean="0"/>
              <a:t>Наразі</a:t>
            </a:r>
            <a:r>
              <a:rPr lang="ru-RU" dirty="0" smtClean="0"/>
              <a:t> у </a:t>
            </a:r>
            <a:r>
              <a:rPr lang="ru-RU" dirty="0" err="1" smtClean="0"/>
              <a:t>територіальній</a:t>
            </a:r>
            <a:r>
              <a:rPr lang="ru-RU" dirty="0" smtClean="0"/>
              <a:t> </a:t>
            </a:r>
            <a:r>
              <a:rPr lang="ru-RU" dirty="0" err="1" smtClean="0"/>
              <a:t>структурі</a:t>
            </a:r>
            <a:r>
              <a:rPr lang="ru-RU" dirty="0" smtClean="0"/>
              <a:t> </a:t>
            </a:r>
            <a:r>
              <a:rPr lang="ru-RU" dirty="0" err="1" smtClean="0"/>
              <a:t>текстильної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домінує</a:t>
            </a:r>
            <a:r>
              <a:rPr lang="ru-RU" dirty="0" smtClean="0"/>
              <a:t> район </a:t>
            </a:r>
            <a:r>
              <a:rPr lang="ru-RU" dirty="0" err="1" smtClean="0"/>
              <a:t>Токіо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текстильними</a:t>
            </a:r>
            <a:r>
              <a:rPr lang="ru-RU" dirty="0" smtClean="0"/>
              <a:t> фабриками в </a:t>
            </a:r>
            <a:r>
              <a:rPr lang="ru-RU" dirty="0" err="1" smtClean="0"/>
              <a:t>Токіо</a:t>
            </a:r>
            <a:r>
              <a:rPr lang="ru-RU" dirty="0" smtClean="0"/>
              <a:t> та </a:t>
            </a:r>
            <a:r>
              <a:rPr lang="ru-RU" dirty="0" err="1" smtClean="0"/>
              <a:t>Йокогамі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район Осаки.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текстильної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представлені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в </a:t>
            </a:r>
            <a:r>
              <a:rPr lang="ru-RU" dirty="0" err="1" smtClean="0"/>
              <a:t>Кіото</a:t>
            </a:r>
            <a:r>
              <a:rPr lang="ru-RU" dirty="0" smtClean="0"/>
              <a:t>, </a:t>
            </a:r>
            <a:r>
              <a:rPr lang="ru-RU" dirty="0" err="1" smtClean="0"/>
              <a:t>Кобе</a:t>
            </a:r>
            <a:r>
              <a:rPr lang="ru-RU" dirty="0" smtClean="0"/>
              <a:t>, </a:t>
            </a:r>
            <a:r>
              <a:rPr lang="ru-RU" dirty="0" err="1" smtClean="0"/>
              <a:t>Нагої</a:t>
            </a:r>
            <a:r>
              <a:rPr lang="ru-RU" dirty="0" smtClean="0"/>
              <a:t>.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шовку</a:t>
            </a:r>
            <a:r>
              <a:rPr lang="ru-RU" dirty="0" smtClean="0"/>
              <a:t> та </a:t>
            </a:r>
            <a:r>
              <a:rPr lang="ru-RU" dirty="0" err="1" smtClean="0"/>
              <a:t>хімічних</a:t>
            </a:r>
            <a:r>
              <a:rPr lang="ru-RU" dirty="0" smtClean="0"/>
              <a:t> волокон </a:t>
            </a:r>
            <a:r>
              <a:rPr lang="ru-RU" dirty="0" err="1" smtClean="0"/>
              <a:t>розвинуте</a:t>
            </a:r>
            <a:r>
              <a:rPr lang="ru-RU" dirty="0" smtClean="0"/>
              <a:t> на </a:t>
            </a:r>
            <a:r>
              <a:rPr lang="ru-RU" dirty="0" err="1" smtClean="0"/>
              <a:t>заході</a:t>
            </a:r>
            <a:r>
              <a:rPr lang="ru-RU" dirty="0" smtClean="0"/>
              <a:t> острова Хонсю. </a:t>
            </a:r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виробляє</a:t>
            </a:r>
            <a:r>
              <a:rPr lang="ru-RU" dirty="0" smtClean="0"/>
              <a:t> 12%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</a:t>
            </a:r>
            <a:r>
              <a:rPr lang="ru-RU" dirty="0" err="1" smtClean="0"/>
              <a:t>випуску</a:t>
            </a:r>
            <a:r>
              <a:rPr lang="ru-RU" dirty="0" smtClean="0"/>
              <a:t> штучного волокна.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516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412776"/>
            <a:ext cx="7772400" cy="5184576"/>
          </a:xfrm>
        </p:spPr>
        <p:txBody>
          <a:bodyPr>
            <a:normAutofit/>
          </a:bodyPr>
          <a:lstStyle/>
          <a:p>
            <a:r>
              <a:rPr lang="ru-RU" dirty="0" err="1" smtClean="0"/>
              <a:t>Харчова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</a:t>
            </a:r>
            <a:r>
              <a:rPr lang="ru-RU" dirty="0" err="1" smtClean="0"/>
              <a:t>розвинена</a:t>
            </a:r>
            <a:r>
              <a:rPr lang="ru-RU" dirty="0" smtClean="0"/>
              <a:t> в </a:t>
            </a:r>
            <a:r>
              <a:rPr lang="ru-RU" dirty="0" err="1" smtClean="0"/>
              <a:t>Японії</a:t>
            </a:r>
            <a:r>
              <a:rPr lang="ru-RU" dirty="0" smtClean="0"/>
              <a:t> все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США та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Західної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. </a:t>
            </a:r>
            <a:r>
              <a:rPr lang="ru-RU" dirty="0" err="1" smtClean="0"/>
              <a:t>Виділяються</a:t>
            </a:r>
            <a:r>
              <a:rPr lang="ru-RU" dirty="0" smtClean="0"/>
              <a:t> </a:t>
            </a:r>
            <a:r>
              <a:rPr lang="ru-RU" dirty="0" err="1" smtClean="0"/>
              <a:t>рибоконсервна</a:t>
            </a:r>
            <a:r>
              <a:rPr lang="ru-RU" dirty="0" smtClean="0"/>
              <a:t>, </a:t>
            </a:r>
            <a:r>
              <a:rPr lang="ru-RU" dirty="0" err="1" smtClean="0"/>
              <a:t>борошномельна</a:t>
            </a:r>
            <a:r>
              <a:rPr lang="ru-RU" dirty="0" smtClean="0"/>
              <a:t>, </a:t>
            </a:r>
            <a:r>
              <a:rPr lang="ru-RU" dirty="0" err="1" smtClean="0"/>
              <a:t>цукрова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.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у </a:t>
            </a:r>
            <a:r>
              <a:rPr lang="ru-RU" dirty="0" err="1" smtClean="0"/>
              <a:t>приморських</a:t>
            </a:r>
            <a:r>
              <a:rPr lang="ru-RU" dirty="0" smtClean="0"/>
              <a:t> </a:t>
            </a:r>
            <a:r>
              <a:rPr lang="ru-RU" dirty="0" err="1" smtClean="0"/>
              <a:t>містах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сировина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більша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довозиться морем. </a:t>
            </a:r>
            <a:r>
              <a:rPr lang="ru-RU" dirty="0" err="1" smtClean="0"/>
              <a:t>М'ясна</a:t>
            </a:r>
            <a:r>
              <a:rPr lang="ru-RU" dirty="0" smtClean="0"/>
              <a:t> та </a:t>
            </a:r>
            <a:r>
              <a:rPr lang="ru-RU" dirty="0" err="1" smtClean="0"/>
              <a:t>молочна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розвинені</a:t>
            </a:r>
            <a:r>
              <a:rPr lang="ru-RU" dirty="0" smtClean="0"/>
              <a:t> </a:t>
            </a:r>
            <a:r>
              <a:rPr lang="ru-RU" dirty="0" err="1" smtClean="0"/>
              <a:t>недостатньо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Традиційними</a:t>
            </a:r>
            <a:r>
              <a:rPr lang="ru-RU" dirty="0" smtClean="0"/>
              <a:t> товарами </a:t>
            </a:r>
            <a:r>
              <a:rPr lang="ru-RU" dirty="0" err="1" smtClean="0"/>
              <a:t>Японії</a:t>
            </a:r>
            <a:r>
              <a:rPr lang="ru-RU" dirty="0" smtClean="0"/>
              <a:t> </a:t>
            </a:r>
            <a:r>
              <a:rPr lang="ru-RU" dirty="0" err="1" smtClean="0"/>
              <a:t>залишаються</a:t>
            </a:r>
            <a:r>
              <a:rPr lang="ru-RU" dirty="0" smtClean="0"/>
              <a:t> </a:t>
            </a:r>
            <a:r>
              <a:rPr lang="ru-RU" dirty="0" err="1" smtClean="0"/>
              <a:t>шовк-сирець</a:t>
            </a:r>
            <a:r>
              <a:rPr lang="ru-RU" dirty="0" smtClean="0"/>
              <a:t>, </a:t>
            </a:r>
            <a:r>
              <a:rPr lang="ru-RU" dirty="0" err="1" smtClean="0"/>
              <a:t>вироби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натурального </a:t>
            </a:r>
            <a:r>
              <a:rPr lang="ru-RU" dirty="0" err="1" smtClean="0"/>
              <a:t>шовку</a:t>
            </a:r>
            <a:r>
              <a:rPr lang="ru-RU" dirty="0" smtClean="0"/>
              <a:t>, фарфор, </a:t>
            </a:r>
            <a:r>
              <a:rPr lang="ru-RU" dirty="0" err="1" smtClean="0"/>
              <a:t>кераміка</a:t>
            </a:r>
            <a:r>
              <a:rPr lang="ru-RU" dirty="0" smtClean="0"/>
              <a:t>, лаки, ляльки та </a:t>
            </a:r>
            <a:r>
              <a:rPr lang="ru-RU" dirty="0" err="1" smtClean="0"/>
              <a:t>іграшки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980728"/>
            <a:ext cx="7772400" cy="5256584"/>
          </a:xfrm>
        </p:spPr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Японії</a:t>
            </a:r>
            <a:r>
              <a:rPr lang="ru-RU" dirty="0" smtClean="0"/>
              <a:t> </a:t>
            </a:r>
            <a:r>
              <a:rPr lang="ru-RU" dirty="0" err="1" smtClean="0"/>
              <a:t>створений</a:t>
            </a:r>
            <a:r>
              <a:rPr lang="ru-RU" dirty="0" smtClean="0"/>
              <a:t> </a:t>
            </a:r>
            <a:r>
              <a:rPr lang="ru-RU" dirty="0" err="1" smtClean="0"/>
              <a:t>потужний</a:t>
            </a:r>
            <a:r>
              <a:rPr lang="ru-RU" dirty="0" smtClean="0"/>
              <a:t> </a:t>
            </a:r>
            <a:r>
              <a:rPr lang="ru-RU" dirty="0" err="1" smtClean="0"/>
              <a:t>науково-виробничий</a:t>
            </a:r>
            <a:r>
              <a:rPr lang="ru-RU" dirty="0" smtClean="0"/>
              <a:t> комплекс.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наукоємної</a:t>
            </a:r>
            <a:r>
              <a:rPr lang="ru-RU" dirty="0" smtClean="0"/>
              <a:t> та </a:t>
            </a:r>
            <a:r>
              <a:rPr lang="ru-RU" dirty="0" err="1" smtClean="0"/>
              <a:t>технічно</a:t>
            </a:r>
            <a:r>
              <a:rPr lang="ru-RU" dirty="0" smtClean="0"/>
              <a:t> </a:t>
            </a:r>
            <a:r>
              <a:rPr lang="ru-RU" dirty="0" err="1" smtClean="0"/>
              <a:t>складної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як </a:t>
            </a:r>
            <a:r>
              <a:rPr lang="ru-RU" dirty="0" err="1" smtClean="0"/>
              <a:t>основний</a:t>
            </a:r>
            <a:r>
              <a:rPr lang="ru-RU" dirty="0" smtClean="0"/>
              <a:t> </a:t>
            </a:r>
            <a:r>
              <a:rPr lang="ru-RU" dirty="0" err="1" smtClean="0"/>
              <a:t>напрям</a:t>
            </a:r>
            <a:r>
              <a:rPr lang="ru-RU" dirty="0" smtClean="0"/>
              <a:t> </a:t>
            </a:r>
            <a:r>
              <a:rPr lang="ru-RU" dirty="0" err="1" smtClean="0"/>
              <a:t>спеціалізації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в </a:t>
            </a:r>
            <a:r>
              <a:rPr lang="ru-RU" dirty="0" err="1" smtClean="0"/>
              <a:t>міжнародному</a:t>
            </a:r>
            <a:r>
              <a:rPr lang="ru-RU" dirty="0" smtClean="0"/>
              <a:t> </a:t>
            </a:r>
            <a:r>
              <a:rPr lang="ru-RU" dirty="0" err="1" smtClean="0"/>
              <a:t>поділі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 </a:t>
            </a:r>
            <a:r>
              <a:rPr lang="ru-RU" dirty="0" err="1" smtClean="0"/>
              <a:t>Науково-виробничий</a:t>
            </a:r>
            <a:r>
              <a:rPr lang="ru-RU" dirty="0" smtClean="0"/>
              <a:t> комплекс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територіальної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. Так, на </a:t>
            </a:r>
            <a:r>
              <a:rPr lang="ru-RU" dirty="0" err="1" smtClean="0"/>
              <a:t>агломерацію</a:t>
            </a:r>
            <a:r>
              <a:rPr lang="ru-RU" dirty="0" smtClean="0"/>
              <a:t> </a:t>
            </a:r>
            <a:r>
              <a:rPr lang="ru-RU" dirty="0" err="1" smtClean="0"/>
              <a:t>Токіо</a:t>
            </a:r>
            <a:r>
              <a:rPr lang="ru-RU" dirty="0" smtClean="0"/>
              <a:t> - Йокогама </a:t>
            </a:r>
            <a:r>
              <a:rPr lang="ru-RU" dirty="0" err="1" smtClean="0"/>
              <a:t>припадає</a:t>
            </a:r>
            <a:r>
              <a:rPr lang="ru-RU" dirty="0" smtClean="0"/>
              <a:t> 60 %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розробок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40 %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галузей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. </a:t>
            </a:r>
            <a:r>
              <a:rPr lang="ru-RU" dirty="0" err="1" smtClean="0"/>
              <a:t>Важливу</a:t>
            </a:r>
            <a:r>
              <a:rPr lang="ru-RU" dirty="0" smtClean="0"/>
              <a:t> роль </a:t>
            </a:r>
            <a:r>
              <a:rPr lang="ru-RU" dirty="0" err="1" smtClean="0"/>
              <a:t>відіграють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Осака, </a:t>
            </a:r>
            <a:r>
              <a:rPr lang="ru-RU" dirty="0" err="1" smtClean="0"/>
              <a:t>Кіото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Нагоя</a:t>
            </a:r>
            <a:r>
              <a:rPr lang="ru-RU" dirty="0" smtClean="0"/>
              <a:t>. </a:t>
            </a:r>
            <a:r>
              <a:rPr lang="ru-RU" dirty="0" err="1" smtClean="0"/>
              <a:t>Перспективним</a:t>
            </a:r>
            <a:r>
              <a:rPr lang="ru-RU" dirty="0" smtClean="0"/>
              <a:t> </a:t>
            </a:r>
            <a:r>
              <a:rPr lang="ru-RU" dirty="0" err="1" smtClean="0"/>
              <a:t>напрямом</a:t>
            </a:r>
            <a:r>
              <a:rPr lang="ru-RU" dirty="0" smtClean="0"/>
              <a:t> </a:t>
            </a:r>
            <a:r>
              <a:rPr lang="ru-RU" dirty="0" err="1" smtClean="0"/>
              <a:t>покращення</a:t>
            </a:r>
            <a:r>
              <a:rPr lang="ru-RU" dirty="0" smtClean="0"/>
              <a:t> </a:t>
            </a:r>
            <a:r>
              <a:rPr lang="ru-RU" dirty="0" err="1" smtClean="0"/>
              <a:t>територіальної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комплексу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технополісів</a:t>
            </a:r>
            <a:r>
              <a:rPr lang="ru-RU" dirty="0" smtClean="0"/>
              <a:t> - </a:t>
            </a:r>
            <a:r>
              <a:rPr lang="ru-RU" dirty="0" err="1" smtClean="0"/>
              <a:t>науково-промислових</a:t>
            </a:r>
            <a:r>
              <a:rPr lang="ru-RU" dirty="0" smtClean="0"/>
              <a:t> зон, </a:t>
            </a:r>
            <a:r>
              <a:rPr lang="ru-RU" dirty="0" err="1" smtClean="0"/>
              <a:t>оснащених</a:t>
            </a:r>
            <a:r>
              <a:rPr lang="ru-RU" dirty="0" smtClean="0"/>
              <a:t> </a:t>
            </a:r>
            <a:r>
              <a:rPr lang="ru-RU" dirty="0" err="1" smtClean="0"/>
              <a:t>сучасною</a:t>
            </a:r>
            <a:r>
              <a:rPr lang="ru-RU" dirty="0" smtClean="0"/>
              <a:t> </a:t>
            </a:r>
            <a:r>
              <a:rPr lang="ru-RU" dirty="0" err="1" smtClean="0"/>
              <a:t>інфраструкту</a:t>
            </a:r>
            <a:r>
              <a:rPr lang="ru-RU" dirty="0" smtClean="0"/>
              <a:t> рою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науково-дослідними</a:t>
            </a:r>
            <a:r>
              <a:rPr lang="ru-RU" dirty="0" smtClean="0"/>
              <a:t> </a:t>
            </a:r>
            <a:r>
              <a:rPr lang="ru-RU" dirty="0" err="1" smtClean="0"/>
              <a:t>підприємствами</a:t>
            </a:r>
            <a:r>
              <a:rPr lang="ru-RU" dirty="0" smtClean="0"/>
              <a:t>. Створено </a:t>
            </a:r>
            <a:r>
              <a:rPr lang="ru-RU" dirty="0" err="1" smtClean="0"/>
              <a:t>понад</a:t>
            </a:r>
            <a:r>
              <a:rPr lang="ru-RU" dirty="0" smtClean="0"/>
              <a:t> 20 </a:t>
            </a:r>
            <a:r>
              <a:rPr lang="ru-RU" dirty="0" err="1" smtClean="0"/>
              <a:t>технополісів</a:t>
            </a:r>
            <a:r>
              <a:rPr lang="ru-RU" dirty="0" smtClean="0"/>
              <a:t>, першим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Цукуба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1362075"/>
          </a:xfrm>
        </p:spPr>
        <p:txBody>
          <a:bodyPr/>
          <a:lstStyle/>
          <a:p>
            <a:r>
              <a:rPr lang="uk-UA" dirty="0" smtClean="0"/>
              <a:t>Енергоспоживання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628800"/>
            <a:ext cx="7772400" cy="4824536"/>
          </a:xfrm>
        </p:spPr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енергобалансі</a:t>
            </a:r>
            <a:r>
              <a:rPr lang="ru-RU" dirty="0" smtClean="0"/>
              <a:t> </a:t>
            </a:r>
            <a:r>
              <a:rPr lang="ru-RU" dirty="0" err="1" smtClean="0"/>
              <a:t>Японії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 – 17%,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природно</a:t>
            </a:r>
            <a:r>
              <a:rPr lang="ru-RU" dirty="0" smtClean="0"/>
              <a:t> газу – 67%, </a:t>
            </a:r>
            <a:r>
              <a:rPr lang="ru-RU" dirty="0" err="1" smtClean="0"/>
              <a:t>гідро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атомної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– 16%. </a:t>
            </a:r>
            <a:r>
              <a:rPr lang="ru-RU" dirty="0" err="1" smtClean="0"/>
              <a:t>Загальне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(4,2 т </a:t>
            </a:r>
            <a:r>
              <a:rPr lang="ru-RU" dirty="0" err="1" smtClean="0"/>
              <a:t>умовного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 на одного жителя)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таким же, як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Західній</a:t>
            </a:r>
            <a:r>
              <a:rPr lang="ru-RU" dirty="0" smtClean="0"/>
              <a:t> </a:t>
            </a:r>
            <a:r>
              <a:rPr lang="ru-RU" dirty="0" err="1" smtClean="0"/>
              <a:t>Європі</a:t>
            </a:r>
            <a:r>
              <a:rPr lang="ru-RU" dirty="0" smtClean="0"/>
              <a:t>.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електроенергії</a:t>
            </a:r>
            <a:r>
              <a:rPr lang="ru-RU" dirty="0" smtClean="0"/>
              <a:t> </a:t>
            </a:r>
            <a:r>
              <a:rPr lang="ru-RU" dirty="0" err="1" smtClean="0"/>
              <a:t>досягло</a:t>
            </a:r>
            <a:r>
              <a:rPr lang="ru-RU" dirty="0" smtClean="0"/>
              <a:t> 900 млрд. кВт </a:t>
            </a:r>
            <a:r>
              <a:rPr lang="ru-RU" dirty="0" err="1" smtClean="0"/>
              <a:t>рік</a:t>
            </a:r>
            <a:r>
              <a:rPr lang="ru-RU" dirty="0" smtClean="0"/>
              <a:t>. ТЕС </a:t>
            </a:r>
            <a:r>
              <a:rPr lang="ru-RU" dirty="0" err="1" smtClean="0"/>
              <a:t>виробляють</a:t>
            </a:r>
            <a:r>
              <a:rPr lang="ru-RU" dirty="0" smtClean="0"/>
              <a:t> 2/3 </a:t>
            </a:r>
            <a:r>
              <a:rPr lang="ru-RU" dirty="0" err="1" smtClean="0"/>
              <a:t>електроенергії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потужні</a:t>
            </a:r>
            <a:r>
              <a:rPr lang="ru-RU" dirty="0" smtClean="0"/>
              <a:t> </a:t>
            </a:r>
            <a:r>
              <a:rPr lang="ru-RU" dirty="0" err="1" smtClean="0"/>
              <a:t>станції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працюють</a:t>
            </a:r>
            <a:r>
              <a:rPr lang="ru-RU" dirty="0" smtClean="0"/>
              <a:t> на </a:t>
            </a:r>
            <a:r>
              <a:rPr lang="ru-RU" dirty="0" err="1" smtClean="0"/>
              <a:t>нафті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газі</a:t>
            </a:r>
            <a:r>
              <a:rPr lang="ru-RU" dirty="0" smtClean="0"/>
              <a:t> </a:t>
            </a:r>
            <a:r>
              <a:rPr lang="ru-RU" dirty="0" err="1" smtClean="0"/>
              <a:t>розміщені</a:t>
            </a:r>
            <a:r>
              <a:rPr lang="ru-RU" dirty="0" smtClean="0"/>
              <a:t> недалеко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споживача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на </a:t>
            </a:r>
            <a:r>
              <a:rPr lang="ru-RU" dirty="0" err="1" smtClean="0"/>
              <a:t>тихоокеанському</a:t>
            </a:r>
            <a:r>
              <a:rPr lang="ru-RU" dirty="0" smtClean="0"/>
              <a:t> </a:t>
            </a:r>
            <a:r>
              <a:rPr lang="ru-RU" dirty="0" err="1" smtClean="0"/>
              <a:t>узбережжі</a:t>
            </a:r>
            <a:r>
              <a:rPr lang="ru-RU" dirty="0" smtClean="0"/>
              <a:t> в районах </a:t>
            </a:r>
            <a:r>
              <a:rPr lang="ru-RU" dirty="0" err="1" smtClean="0"/>
              <a:t>Канто</a:t>
            </a:r>
            <a:r>
              <a:rPr lang="ru-RU" dirty="0" smtClean="0"/>
              <a:t>, Токай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Кінті</a:t>
            </a:r>
            <a:r>
              <a:rPr lang="ru-RU" dirty="0" smtClean="0"/>
              <a:t>. За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атомної</a:t>
            </a:r>
            <a:r>
              <a:rPr lang="ru-RU" dirty="0" smtClean="0"/>
              <a:t> </a:t>
            </a:r>
            <a:r>
              <a:rPr lang="ru-RU" dirty="0" err="1" smtClean="0"/>
              <a:t>енергетики</a:t>
            </a:r>
            <a:r>
              <a:rPr lang="ru-RU" dirty="0" smtClean="0"/>
              <a:t> </a:t>
            </a:r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поступається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США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Франції</a:t>
            </a:r>
            <a:r>
              <a:rPr lang="ru-RU" dirty="0" smtClean="0"/>
              <a:t>. В 90-х роках вона почала </a:t>
            </a:r>
            <a:r>
              <a:rPr lang="ru-RU" dirty="0" err="1" smtClean="0"/>
              <a:t>збагачувати</a:t>
            </a:r>
            <a:r>
              <a:rPr lang="ru-RU" dirty="0" smtClean="0"/>
              <a:t> уран.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7772400" cy="1362075"/>
          </a:xfrm>
        </p:spPr>
        <p:txBody>
          <a:bodyPr/>
          <a:lstStyle/>
          <a:p>
            <a:r>
              <a:rPr lang="ru-RU" dirty="0" smtClean="0"/>
              <a:t>Транспорт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1052736"/>
            <a:ext cx="7772400" cy="5472608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одну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розвинених</a:t>
            </a:r>
            <a:r>
              <a:rPr lang="ru-RU" dirty="0" smtClean="0"/>
              <a:t> </a:t>
            </a:r>
            <a:r>
              <a:rPr lang="ru-RU" dirty="0" err="1" smtClean="0"/>
              <a:t>транспортних</a:t>
            </a:r>
            <a:r>
              <a:rPr lang="ru-RU" dirty="0" smtClean="0"/>
              <a:t> мереж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особливістю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повна</a:t>
            </a:r>
            <a:r>
              <a:rPr lang="ru-RU" dirty="0" smtClean="0"/>
              <a:t>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трубопровідного</a:t>
            </a:r>
            <a:r>
              <a:rPr lang="ru-RU" dirty="0" smtClean="0"/>
              <a:t> та </a:t>
            </a:r>
            <a:r>
              <a:rPr lang="ru-RU" dirty="0" err="1" smtClean="0"/>
              <a:t>річкового</a:t>
            </a:r>
            <a:r>
              <a:rPr lang="ru-RU" dirty="0" smtClean="0"/>
              <a:t> транспорту. 55 % </a:t>
            </a:r>
            <a:r>
              <a:rPr lang="ru-RU" dirty="0" err="1" smtClean="0"/>
              <a:t>вантажообігу</a:t>
            </a:r>
            <a:r>
              <a:rPr lang="ru-RU" dirty="0" smtClean="0"/>
              <a:t> та 67 % </a:t>
            </a:r>
            <a:r>
              <a:rPr lang="ru-RU" dirty="0" err="1" smtClean="0"/>
              <a:t>пасажирообігу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автомобільний</a:t>
            </a:r>
            <a:r>
              <a:rPr lang="ru-RU" dirty="0" smtClean="0"/>
              <a:t> транспорт. Автопарк </a:t>
            </a:r>
            <a:r>
              <a:rPr lang="ru-RU" dirty="0" err="1" smtClean="0"/>
              <a:t>Японії</a:t>
            </a:r>
            <a:r>
              <a:rPr lang="ru-RU" dirty="0" smtClean="0"/>
              <a:t> </a:t>
            </a:r>
            <a:r>
              <a:rPr lang="ru-RU" dirty="0" err="1" smtClean="0"/>
              <a:t>поступається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США.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шосейних</a:t>
            </a:r>
            <a:r>
              <a:rPr lang="ru-RU" dirty="0" smtClean="0"/>
              <a:t> </a:t>
            </a:r>
            <a:r>
              <a:rPr lang="ru-RU" dirty="0" err="1" smtClean="0"/>
              <a:t>доріг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1,2 </a:t>
            </a:r>
            <a:r>
              <a:rPr lang="ru-RU" dirty="0" err="1" smtClean="0"/>
              <a:t>млн</a:t>
            </a:r>
            <a:r>
              <a:rPr lang="ru-RU" dirty="0" smtClean="0"/>
              <a:t> км, за густотою та </a:t>
            </a:r>
            <a:r>
              <a:rPr lang="ru-RU" dirty="0" err="1" smtClean="0"/>
              <a:t>довжиною</a:t>
            </a:r>
            <a:r>
              <a:rPr lang="ru-RU" dirty="0" smtClean="0"/>
              <a:t> </a:t>
            </a:r>
            <a:r>
              <a:rPr lang="ru-RU" dirty="0" err="1" smtClean="0"/>
              <a:t>автодоріг</a:t>
            </a:r>
            <a:r>
              <a:rPr lang="ru-RU" dirty="0" smtClean="0"/>
              <a:t> </a:t>
            </a:r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ru-RU" dirty="0" err="1" smtClean="0"/>
              <a:t>посідає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перше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п’яте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. </a:t>
            </a:r>
            <a:r>
              <a:rPr lang="ru-RU" dirty="0" err="1" smtClean="0"/>
              <a:t>Морський</a:t>
            </a:r>
            <a:r>
              <a:rPr lang="ru-RU" dirty="0" smtClean="0"/>
              <a:t> транспорт </a:t>
            </a:r>
            <a:r>
              <a:rPr lang="ru-RU" dirty="0" err="1" smtClean="0"/>
              <a:t>переважає</a:t>
            </a:r>
            <a:r>
              <a:rPr lang="ru-RU" dirty="0" smtClean="0"/>
              <a:t> у </a:t>
            </a:r>
            <a:r>
              <a:rPr lang="ru-RU" dirty="0" err="1" smtClean="0"/>
              <a:t>зовнішній</a:t>
            </a:r>
            <a:r>
              <a:rPr lang="ru-RU" dirty="0" smtClean="0"/>
              <a:t> </a:t>
            </a:r>
            <a:r>
              <a:rPr lang="ru-RU" dirty="0" err="1" smtClean="0"/>
              <a:t>торгівлі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та </a:t>
            </a:r>
            <a:r>
              <a:rPr lang="ru-RU" dirty="0" err="1" smtClean="0"/>
              <a:t>посідає</a:t>
            </a:r>
            <a:r>
              <a:rPr lang="ru-RU" dirty="0" smtClean="0"/>
              <a:t> друге </a:t>
            </a:r>
            <a:r>
              <a:rPr lang="ru-RU" dirty="0" err="1" smtClean="0"/>
              <a:t>місце</a:t>
            </a:r>
            <a:r>
              <a:rPr lang="ru-RU" dirty="0" smtClean="0"/>
              <a:t> за </a:t>
            </a:r>
            <a:r>
              <a:rPr lang="ru-RU" dirty="0" err="1" smtClean="0"/>
              <a:t>вантажообігом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третє</a:t>
            </a:r>
            <a:r>
              <a:rPr lang="ru-RU" dirty="0" smtClean="0"/>
              <a:t>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пасажирообігом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порти: </a:t>
            </a:r>
            <a:r>
              <a:rPr lang="ru-RU" dirty="0" err="1" smtClean="0"/>
              <a:t>Кобе</a:t>
            </a:r>
            <a:r>
              <a:rPr lang="ru-RU" dirty="0" smtClean="0"/>
              <a:t>, </a:t>
            </a:r>
            <a:r>
              <a:rPr lang="ru-RU" dirty="0" err="1" smtClean="0"/>
              <a:t>Тіба</a:t>
            </a:r>
            <a:r>
              <a:rPr lang="ru-RU" dirty="0" smtClean="0"/>
              <a:t>, Йокогама, </a:t>
            </a:r>
            <a:r>
              <a:rPr lang="ru-RU" dirty="0" err="1" smtClean="0"/>
              <a:t>Нагоя</a:t>
            </a:r>
            <a:r>
              <a:rPr lang="ru-RU" dirty="0" smtClean="0"/>
              <a:t>, Осака, </a:t>
            </a:r>
            <a:r>
              <a:rPr lang="ru-RU" dirty="0" err="1" smtClean="0"/>
              <a:t>Кавасакі</a:t>
            </a:r>
            <a:r>
              <a:rPr lang="ru-RU" dirty="0" smtClean="0"/>
              <a:t>, </a:t>
            </a:r>
            <a:r>
              <a:rPr lang="ru-RU" dirty="0" err="1" smtClean="0"/>
              <a:t>Токіо</a:t>
            </a:r>
            <a:r>
              <a:rPr lang="ru-RU" dirty="0" smtClean="0"/>
              <a:t>, </a:t>
            </a:r>
            <a:r>
              <a:rPr lang="ru-RU" dirty="0" err="1" smtClean="0"/>
              <a:t>Хакодате</a:t>
            </a:r>
            <a:r>
              <a:rPr lang="ru-RU" dirty="0" smtClean="0"/>
              <a:t>, </a:t>
            </a:r>
            <a:r>
              <a:rPr lang="ru-RU" dirty="0" err="1" smtClean="0"/>
              <a:t>Кітакюсю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 В </a:t>
            </a:r>
            <a:r>
              <a:rPr lang="ru-RU" dirty="0" err="1" smtClean="0"/>
              <a:t>Японії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173 </a:t>
            </a:r>
            <a:r>
              <a:rPr lang="ru-RU" dirty="0" err="1" smtClean="0"/>
              <a:t>аеропорти</a:t>
            </a:r>
            <a:r>
              <a:rPr lang="ru-RU" dirty="0" smtClean="0"/>
              <a:t>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вітчизняний</a:t>
            </a:r>
            <a:r>
              <a:rPr lang="ru-RU" dirty="0" smtClean="0"/>
              <a:t>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аеропорт</a:t>
            </a:r>
            <a:r>
              <a:rPr lang="ru-RU" dirty="0" smtClean="0"/>
              <a:t> </a:t>
            </a:r>
            <a:r>
              <a:rPr lang="ru-RU" dirty="0" err="1" smtClean="0"/>
              <a:t>Токіо</a:t>
            </a:r>
            <a:r>
              <a:rPr lang="ru-RU" dirty="0" smtClean="0"/>
              <a:t> —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завантажений</a:t>
            </a:r>
            <a:r>
              <a:rPr lang="ru-RU" dirty="0" smtClean="0"/>
              <a:t> </a:t>
            </a:r>
            <a:r>
              <a:rPr lang="ru-RU" dirty="0" err="1" smtClean="0"/>
              <a:t>аеропорт</a:t>
            </a:r>
            <a:r>
              <a:rPr lang="ru-RU" dirty="0" smtClean="0"/>
              <a:t> </a:t>
            </a:r>
            <a:r>
              <a:rPr lang="ru-RU" dirty="0" err="1" smtClean="0"/>
              <a:t>Азії</a:t>
            </a:r>
            <a:r>
              <a:rPr lang="ru-RU" dirty="0" smtClean="0"/>
              <a:t>. </a:t>
            </a:r>
            <a:r>
              <a:rPr lang="ru-RU" dirty="0" err="1" smtClean="0"/>
              <a:t>Найбільші</a:t>
            </a:r>
            <a:r>
              <a:rPr lang="ru-RU" dirty="0" smtClean="0"/>
              <a:t> </a:t>
            </a:r>
            <a:r>
              <a:rPr lang="ru-RU" dirty="0" err="1" smtClean="0"/>
              <a:t>міжнародні</a:t>
            </a:r>
            <a:r>
              <a:rPr lang="ru-RU" dirty="0" smtClean="0"/>
              <a:t> </a:t>
            </a:r>
            <a:r>
              <a:rPr lang="ru-RU" dirty="0" err="1" smtClean="0"/>
              <a:t>шлюзи</a:t>
            </a:r>
            <a:r>
              <a:rPr lang="ru-RU" dirty="0" smtClean="0"/>
              <a:t> -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аеропорт</a:t>
            </a:r>
            <a:r>
              <a:rPr lang="ru-RU" dirty="0" smtClean="0"/>
              <a:t> </a:t>
            </a:r>
            <a:r>
              <a:rPr lang="ru-RU" dirty="0" err="1" smtClean="0"/>
              <a:t>Наріта</a:t>
            </a:r>
            <a:r>
              <a:rPr lang="ru-RU" dirty="0" smtClean="0"/>
              <a:t> (</a:t>
            </a:r>
            <a:r>
              <a:rPr lang="ru-RU" dirty="0" err="1" smtClean="0"/>
              <a:t>Токіо</a:t>
            </a:r>
            <a:r>
              <a:rPr lang="ru-RU" dirty="0" smtClean="0"/>
              <a:t>),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аеропорт</a:t>
            </a:r>
            <a:r>
              <a:rPr lang="ru-RU" dirty="0" smtClean="0"/>
              <a:t> </a:t>
            </a:r>
            <a:r>
              <a:rPr lang="ru-RU" dirty="0" err="1" smtClean="0"/>
              <a:t>Кансай</a:t>
            </a:r>
            <a:r>
              <a:rPr lang="ru-RU" dirty="0" smtClean="0"/>
              <a:t> (Осака/</a:t>
            </a:r>
            <a:r>
              <a:rPr lang="ru-RU" dirty="0" err="1" smtClean="0"/>
              <a:t>Кобе</a:t>
            </a:r>
            <a:r>
              <a:rPr lang="ru-RU" dirty="0" smtClean="0"/>
              <a:t>/</a:t>
            </a:r>
            <a:r>
              <a:rPr lang="ru-RU" dirty="0" err="1" smtClean="0"/>
              <a:t>Кіото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аеропорт</a:t>
            </a:r>
            <a:r>
              <a:rPr lang="ru-RU" dirty="0" smtClean="0"/>
              <a:t> </a:t>
            </a:r>
            <a:r>
              <a:rPr lang="ru-RU" dirty="0" err="1" smtClean="0"/>
              <a:t>Тюбу</a:t>
            </a:r>
            <a:r>
              <a:rPr lang="ru-RU" dirty="0" smtClean="0"/>
              <a:t> (</a:t>
            </a:r>
            <a:r>
              <a:rPr lang="ru-RU" dirty="0" err="1" smtClean="0"/>
              <a:t>Нагоя</a:t>
            </a:r>
            <a:r>
              <a:rPr lang="ru-RU" dirty="0" smtClean="0"/>
              <a:t>). </a:t>
            </a:r>
            <a:r>
              <a:rPr lang="ru-RU" dirty="0" err="1" smtClean="0"/>
              <a:t>Найбільші</a:t>
            </a:r>
            <a:r>
              <a:rPr lang="ru-RU" dirty="0" smtClean="0"/>
              <a:t> порти </a:t>
            </a:r>
            <a:r>
              <a:rPr lang="ru-RU" dirty="0" err="1" smtClean="0"/>
              <a:t>включають</a:t>
            </a:r>
            <a:r>
              <a:rPr lang="ru-RU" dirty="0" smtClean="0"/>
              <a:t> Порт </a:t>
            </a:r>
            <a:r>
              <a:rPr lang="ru-RU" dirty="0" err="1" smtClean="0"/>
              <a:t>Нагоя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772400" cy="1362075"/>
          </a:xfrm>
        </p:spPr>
        <p:txBody>
          <a:bodyPr/>
          <a:lstStyle/>
          <a:p>
            <a:r>
              <a:rPr lang="ru-RU" dirty="0" err="1" smtClean="0"/>
              <a:t>Торгівля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908720"/>
            <a:ext cx="7772400" cy="5040560"/>
          </a:xfrm>
        </p:spPr>
        <p:txBody>
          <a:bodyPr>
            <a:normAutofit/>
          </a:bodyPr>
          <a:lstStyle/>
          <a:p>
            <a:r>
              <a:rPr lang="ru-RU" dirty="0" err="1" smtClean="0"/>
              <a:t>Експорт</a:t>
            </a:r>
            <a:r>
              <a:rPr lang="ru-RU" dirty="0" smtClean="0"/>
              <a:t> — </a:t>
            </a:r>
            <a:r>
              <a:rPr lang="ru-RU" dirty="0" err="1" smtClean="0"/>
              <a:t>невід'ємна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японської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. </a:t>
            </a:r>
            <a:r>
              <a:rPr lang="ru-RU" dirty="0" err="1" smtClean="0"/>
              <a:t>Головними</a:t>
            </a:r>
            <a:r>
              <a:rPr lang="ru-RU" dirty="0" smtClean="0"/>
              <a:t> </a:t>
            </a:r>
            <a:r>
              <a:rPr lang="ru-RU" dirty="0" err="1" smtClean="0"/>
              <a:t>експортними</a:t>
            </a:r>
            <a:r>
              <a:rPr lang="ru-RU" dirty="0" smtClean="0"/>
              <a:t> партнерами </a:t>
            </a:r>
            <a:r>
              <a:rPr lang="ru-RU" dirty="0" err="1" smtClean="0"/>
              <a:t>є</a:t>
            </a:r>
            <a:r>
              <a:rPr lang="ru-RU" dirty="0" smtClean="0"/>
              <a:t> США (22,7%), КНР (13,1%), </a:t>
            </a:r>
            <a:r>
              <a:rPr lang="ru-RU" dirty="0" err="1" smtClean="0"/>
              <a:t>Південна</a:t>
            </a:r>
            <a:r>
              <a:rPr lang="ru-RU" dirty="0" smtClean="0"/>
              <a:t> Корея (7,8%) </a:t>
            </a:r>
            <a:r>
              <a:rPr lang="ru-RU" dirty="0" err="1" smtClean="0"/>
              <a:t>і</a:t>
            </a:r>
            <a:r>
              <a:rPr lang="ru-RU" dirty="0" smtClean="0"/>
              <a:t> Гонконг (6,3%). </a:t>
            </a:r>
            <a:r>
              <a:rPr lang="ru-RU" dirty="0" err="1" smtClean="0"/>
              <a:t>Японці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експортують</a:t>
            </a:r>
            <a:r>
              <a:rPr lang="ru-RU" dirty="0" smtClean="0"/>
              <a:t> </a:t>
            </a:r>
            <a:r>
              <a:rPr lang="ru-RU" dirty="0" err="1" smtClean="0"/>
              <a:t>транспортне</a:t>
            </a:r>
            <a:r>
              <a:rPr lang="ru-RU" dirty="0" smtClean="0"/>
              <a:t> </a:t>
            </a:r>
            <a:r>
              <a:rPr lang="ru-RU" dirty="0" err="1" smtClean="0"/>
              <a:t>обладнання</a:t>
            </a:r>
            <a:r>
              <a:rPr lang="ru-RU" dirty="0" smtClean="0"/>
              <a:t>, </a:t>
            </a:r>
            <a:r>
              <a:rPr lang="ru-RU" dirty="0" err="1" smtClean="0"/>
              <a:t>двигуни</a:t>
            </a:r>
            <a:r>
              <a:rPr lang="ru-RU" dirty="0" smtClean="0"/>
              <a:t>, </a:t>
            </a:r>
            <a:r>
              <a:rPr lang="ru-RU" dirty="0" err="1" smtClean="0"/>
              <a:t>електротовари</a:t>
            </a:r>
            <a:r>
              <a:rPr lang="ru-RU" dirty="0" smtClean="0"/>
              <a:t>, </a:t>
            </a:r>
            <a:r>
              <a:rPr lang="ru-RU" dirty="0" err="1" smtClean="0"/>
              <a:t>електронні</a:t>
            </a:r>
            <a:r>
              <a:rPr lang="ru-RU" dirty="0" smtClean="0"/>
              <a:t> </a:t>
            </a:r>
            <a:r>
              <a:rPr lang="ru-RU" dirty="0" err="1" smtClean="0"/>
              <a:t>прилади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хімікати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торгівлі</a:t>
            </a:r>
            <a:r>
              <a:rPr lang="ru-RU" dirty="0" smtClean="0"/>
              <a:t>, вона </a:t>
            </a:r>
            <a:r>
              <a:rPr lang="ru-RU" dirty="0" err="1" smtClean="0"/>
              <a:t>імпортує</a:t>
            </a:r>
            <a:r>
              <a:rPr lang="ru-RU" dirty="0" smtClean="0"/>
              <a:t> </a:t>
            </a:r>
            <a:r>
              <a:rPr lang="ru-RU" dirty="0" err="1" smtClean="0"/>
              <a:t>широке</a:t>
            </a:r>
            <a:r>
              <a:rPr lang="ru-RU" dirty="0" smtClean="0"/>
              <a:t> коло </a:t>
            </a:r>
            <a:r>
              <a:rPr lang="ru-RU" dirty="0" err="1" smtClean="0"/>
              <a:t>товарів</a:t>
            </a:r>
            <a:r>
              <a:rPr lang="ru-RU" dirty="0" smtClean="0"/>
              <a:t>. </a:t>
            </a:r>
            <a:r>
              <a:rPr lang="ru-RU" dirty="0" err="1" smtClean="0"/>
              <a:t>Основними</a:t>
            </a:r>
            <a:r>
              <a:rPr lang="ru-RU" dirty="0" smtClean="0"/>
              <a:t> партнерами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імпорту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КНР (20,7%), США (14%), </a:t>
            </a:r>
            <a:r>
              <a:rPr lang="ru-RU" dirty="0" err="1" smtClean="0"/>
              <a:t>Південна</a:t>
            </a:r>
            <a:r>
              <a:rPr lang="ru-RU" dirty="0" smtClean="0"/>
              <a:t> Корея (4,9%), </a:t>
            </a:r>
            <a:r>
              <a:rPr lang="ru-RU" dirty="0" err="1" smtClean="0"/>
              <a:t>Австралія</a:t>
            </a:r>
            <a:r>
              <a:rPr lang="ru-RU" dirty="0" smtClean="0"/>
              <a:t> (4,3%), </a:t>
            </a:r>
            <a:r>
              <a:rPr lang="ru-RU" dirty="0" err="1" smtClean="0"/>
              <a:t>Індонезія</a:t>
            </a:r>
            <a:r>
              <a:rPr lang="ru-RU" dirty="0" smtClean="0"/>
              <a:t> (4,1%), </a:t>
            </a:r>
            <a:r>
              <a:rPr lang="ru-RU" dirty="0" err="1" smtClean="0"/>
              <a:t>Саудівська</a:t>
            </a:r>
            <a:r>
              <a:rPr lang="ru-RU" dirty="0" smtClean="0"/>
              <a:t> </a:t>
            </a:r>
            <a:r>
              <a:rPr lang="ru-RU" dirty="0" err="1" smtClean="0"/>
              <a:t>Аравія</a:t>
            </a:r>
            <a:r>
              <a:rPr lang="ru-RU" dirty="0" smtClean="0"/>
              <a:t> (4,1%), ОАЕ (4%) (за </a:t>
            </a:r>
            <a:r>
              <a:rPr lang="ru-RU" dirty="0" err="1" smtClean="0"/>
              <a:t>даними</a:t>
            </a:r>
            <a:r>
              <a:rPr lang="ru-RU" dirty="0" smtClean="0"/>
              <a:t> 2004 року). </a:t>
            </a:r>
            <a:r>
              <a:rPr lang="ru-RU" dirty="0" err="1" smtClean="0"/>
              <a:t>Японія</a:t>
            </a:r>
            <a:r>
              <a:rPr lang="ru-RU" dirty="0" smtClean="0"/>
              <a:t> ввозить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запчастини</a:t>
            </a:r>
            <a:r>
              <a:rPr lang="ru-RU" dirty="0" smtClean="0"/>
              <a:t>, </a:t>
            </a:r>
            <a:r>
              <a:rPr lang="ru-RU" dirty="0" err="1" smtClean="0"/>
              <a:t>пальне</a:t>
            </a:r>
            <a:r>
              <a:rPr lang="ru-RU" dirty="0" smtClean="0"/>
              <a:t>, </a:t>
            </a:r>
            <a:r>
              <a:rPr lang="ru-RU" dirty="0" err="1" smtClean="0"/>
              <a:t>харчові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, </a:t>
            </a:r>
            <a:r>
              <a:rPr lang="ru-RU" dirty="0" err="1" smtClean="0"/>
              <a:t>хімікати</a:t>
            </a:r>
            <a:r>
              <a:rPr lang="ru-RU" dirty="0" smtClean="0"/>
              <a:t>, текстиль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сировину</a:t>
            </a:r>
            <a:r>
              <a:rPr lang="ru-RU" dirty="0" smtClean="0"/>
              <a:t> для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2400" cy="655711"/>
          </a:xfrm>
        </p:spPr>
        <p:txBody>
          <a:bodyPr/>
          <a:lstStyle/>
          <a:p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052736"/>
            <a:ext cx="7772400" cy="5544616"/>
          </a:xfrm>
        </p:spPr>
        <p:txBody>
          <a:bodyPr>
            <a:noAutofit/>
          </a:bodyPr>
          <a:lstStyle/>
          <a:p>
            <a:r>
              <a:rPr lang="ru-RU" sz="1800" b="1" dirty="0" err="1" smtClean="0"/>
              <a:t>Сільське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господарство</a:t>
            </a:r>
            <a:r>
              <a:rPr lang="ru-RU" sz="1800" dirty="0" smtClean="0"/>
              <a:t> в </a:t>
            </a:r>
            <a:r>
              <a:rPr lang="ru-RU" sz="1800" dirty="0" err="1" smtClean="0"/>
              <a:t>країні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ведеться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інтенсивній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основі</a:t>
            </a:r>
            <a:r>
              <a:rPr lang="ru-RU" sz="1800" dirty="0" smtClean="0"/>
              <a:t>. Але за </a:t>
            </a:r>
            <a:r>
              <a:rPr lang="ru-RU" sz="1800" dirty="0" err="1" smtClean="0"/>
              <a:t>показниками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забезпечення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населення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країни</a:t>
            </a:r>
            <a:r>
              <a:rPr lang="ru-RU" sz="1800" dirty="0" smtClean="0"/>
              <a:t> </a:t>
            </a:r>
            <a:r>
              <a:rPr lang="ru-RU" sz="1800" dirty="0" err="1" smtClean="0"/>
              <a:t>власною</a:t>
            </a:r>
            <a:r>
              <a:rPr lang="ru-RU" sz="1800" dirty="0" smtClean="0"/>
              <a:t> </a:t>
            </a:r>
            <a:r>
              <a:rPr lang="ru-RU" sz="1800" dirty="0" err="1" smtClean="0"/>
              <a:t>сільськогосподарською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продукцію</a:t>
            </a:r>
            <a:r>
              <a:rPr lang="ru-RU" sz="1800" dirty="0" smtClean="0"/>
              <a:t> </a:t>
            </a:r>
            <a:r>
              <a:rPr lang="ru-RU" sz="1800" dirty="0" err="1" smtClean="0"/>
              <a:t>порівняно</a:t>
            </a:r>
            <a:r>
              <a:rPr lang="ru-RU" sz="1800" dirty="0" smtClean="0"/>
              <a:t> до </a:t>
            </a:r>
            <a:r>
              <a:rPr lang="ru-RU" sz="1800" dirty="0" err="1" smtClean="0"/>
              <a:t>інших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розвинених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країн</a:t>
            </a:r>
            <a:r>
              <a:rPr lang="ru-RU" sz="1800" dirty="0" smtClean="0"/>
              <a:t> </a:t>
            </a:r>
            <a:r>
              <a:rPr lang="ru-RU" sz="1800" dirty="0" err="1" smtClean="0"/>
              <a:t>Японія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значно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відстає</a:t>
            </a:r>
            <a:r>
              <a:rPr lang="ru-RU" sz="1800" dirty="0" smtClean="0"/>
              <a:t>. </a:t>
            </a:r>
            <a:r>
              <a:rPr lang="ru-RU" sz="1800" dirty="0" err="1" smtClean="0"/>
              <a:t>Повністю</a:t>
            </a:r>
            <a:r>
              <a:rPr lang="ru-RU" sz="1800" dirty="0" smtClean="0"/>
              <a:t> </a:t>
            </a:r>
            <a:r>
              <a:rPr lang="ru-RU" sz="1800" dirty="0" err="1" smtClean="0"/>
              <a:t>покриває</a:t>
            </a:r>
            <a:r>
              <a:rPr lang="ru-RU" sz="1800" dirty="0" smtClean="0"/>
              <a:t> </a:t>
            </a:r>
            <a:r>
              <a:rPr lang="ru-RU" sz="1800" dirty="0" err="1" smtClean="0"/>
              <a:t>свої</a:t>
            </a:r>
            <a:r>
              <a:rPr lang="ru-RU" sz="1800" dirty="0" smtClean="0"/>
              <a:t> потреби </a:t>
            </a:r>
            <a:r>
              <a:rPr lang="ru-RU" sz="1800" dirty="0" err="1" smtClean="0"/>
              <a:t>країна</a:t>
            </a:r>
            <a:r>
              <a:rPr lang="ru-RU" sz="1800" dirty="0" smtClean="0"/>
              <a:t> </a:t>
            </a:r>
            <a:r>
              <a:rPr lang="ru-RU" sz="1800" dirty="0" err="1" smtClean="0"/>
              <a:t>лише</a:t>
            </a:r>
            <a:r>
              <a:rPr lang="ru-RU" sz="1800" dirty="0" smtClean="0"/>
              <a:t> в </a:t>
            </a:r>
            <a:r>
              <a:rPr lang="ru-RU" sz="1800" dirty="0" err="1" smtClean="0"/>
              <a:t>рисі</a:t>
            </a:r>
            <a:r>
              <a:rPr lang="ru-RU" sz="1800" dirty="0" smtClean="0"/>
              <a:t>, </a:t>
            </a:r>
            <a:r>
              <a:rPr lang="ru-RU" sz="1800" dirty="0" err="1" smtClean="0"/>
              <a:t>овочах</a:t>
            </a:r>
            <a:r>
              <a:rPr lang="ru-RU" sz="1800" dirty="0" smtClean="0"/>
              <a:t> та </a:t>
            </a:r>
            <a:r>
              <a:rPr lang="ru-RU" sz="1800" dirty="0" err="1" smtClean="0"/>
              <a:t>яйцях</a:t>
            </a:r>
            <a:r>
              <a:rPr lang="ru-RU" sz="1800" dirty="0" smtClean="0"/>
              <a:t>, попит на </a:t>
            </a:r>
            <a:r>
              <a:rPr lang="ru-RU" sz="1800" dirty="0" err="1" smtClean="0"/>
              <a:t>фрукти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задовольняється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на</a:t>
            </a:r>
            <a:r>
              <a:rPr lang="ru-RU" sz="1800" dirty="0" smtClean="0"/>
              <a:t> 75 %, на молоко та </a:t>
            </a:r>
            <a:r>
              <a:rPr lang="ru-RU" sz="1800" dirty="0" err="1" smtClean="0"/>
              <a:t>молокопродукти</a:t>
            </a:r>
            <a:r>
              <a:rPr lang="ru-RU" sz="1800" dirty="0" smtClean="0"/>
              <a:t> – на 80 %, на телятину – 64 %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. У </a:t>
            </a:r>
            <a:r>
              <a:rPr lang="ru-RU" sz="1800" dirty="0" err="1" smtClean="0"/>
              <a:t>сільському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господарстві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території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найбільших</a:t>
            </a:r>
            <a:r>
              <a:rPr lang="ru-RU" sz="1800" dirty="0" smtClean="0"/>
              <a:t> </a:t>
            </a:r>
            <a:r>
              <a:rPr lang="ru-RU" sz="1800" dirty="0" err="1" smtClean="0"/>
              <a:t>рівнини</a:t>
            </a:r>
            <a:r>
              <a:rPr lang="ru-RU" sz="1800" dirty="0" smtClean="0"/>
              <a:t> – </a:t>
            </a:r>
            <a:r>
              <a:rPr lang="ru-RU" sz="1800" dirty="0" err="1" smtClean="0"/>
              <a:t>Канто</a:t>
            </a:r>
            <a:r>
              <a:rPr lang="ru-RU" sz="1800" dirty="0" smtClean="0"/>
              <a:t>,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Токійська</a:t>
            </a:r>
            <a:r>
              <a:rPr lang="ru-RU" sz="1800" dirty="0" smtClean="0"/>
              <a:t>, на о. Хонсю, </a:t>
            </a:r>
            <a:r>
              <a:rPr lang="ru-RU" sz="1800" dirty="0" err="1" smtClean="0"/>
              <a:t>Ісікарі</a:t>
            </a:r>
            <a:r>
              <a:rPr lang="ru-RU" sz="1800" dirty="0" smtClean="0"/>
              <a:t> на о. Хоккайдо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. Вони </a:t>
            </a:r>
            <a:r>
              <a:rPr lang="ru-RU" sz="1800" dirty="0" err="1" smtClean="0"/>
              <a:t>майже</a:t>
            </a:r>
            <a:r>
              <a:rPr lang="ru-RU" sz="1800" dirty="0" smtClean="0"/>
              <a:t> </a:t>
            </a:r>
            <a:r>
              <a:rPr lang="ru-RU" sz="1800" dirty="0" err="1" smtClean="0"/>
              <a:t>суцільно</a:t>
            </a:r>
            <a:r>
              <a:rPr lang="ru-RU" sz="1800" dirty="0" smtClean="0"/>
              <a:t> </a:t>
            </a:r>
            <a:r>
              <a:rPr lang="ru-RU" sz="1800" dirty="0" err="1" smtClean="0"/>
              <a:t>оброблені</a:t>
            </a:r>
            <a:r>
              <a:rPr lang="ru-RU" sz="1800" dirty="0" smtClean="0"/>
              <a:t>, </a:t>
            </a:r>
            <a:r>
              <a:rPr lang="ru-RU" sz="1800" dirty="0" err="1" smtClean="0"/>
              <a:t>але</a:t>
            </a:r>
            <a:r>
              <a:rPr lang="ru-RU" sz="1800" dirty="0" smtClean="0"/>
              <a:t> земель, </a:t>
            </a:r>
            <a:r>
              <a:rPr lang="ru-RU" sz="1800" dirty="0" err="1" smtClean="0"/>
              <a:t>придатних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землеробства</a:t>
            </a:r>
            <a:r>
              <a:rPr lang="ru-RU" sz="1800" dirty="0" smtClean="0"/>
              <a:t>, в </a:t>
            </a:r>
            <a:r>
              <a:rPr lang="ru-RU" sz="1800" dirty="0" err="1" smtClean="0"/>
              <a:t>Японії</a:t>
            </a:r>
            <a:r>
              <a:rPr lang="ru-RU" sz="1800" dirty="0" smtClean="0"/>
              <a:t> мало. </a:t>
            </a:r>
            <a:r>
              <a:rPr lang="ru-RU" sz="1800" dirty="0" err="1" smtClean="0"/>
              <a:t>Переважає</a:t>
            </a:r>
            <a:r>
              <a:rPr lang="ru-RU" sz="1800" dirty="0" smtClean="0"/>
              <a:t> </a:t>
            </a:r>
            <a:r>
              <a:rPr lang="ru-RU" sz="1800" dirty="0" err="1" smtClean="0"/>
              <a:t>дрібне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землеволодіння</a:t>
            </a:r>
            <a:r>
              <a:rPr lang="ru-RU" sz="1800" dirty="0" smtClean="0"/>
              <a:t> (</a:t>
            </a:r>
            <a:r>
              <a:rPr lang="ru-RU" sz="1800" dirty="0" err="1" smtClean="0"/>
              <a:t>ділянки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переважно</a:t>
            </a:r>
            <a:r>
              <a:rPr lang="ru-RU" sz="1800" dirty="0" smtClean="0"/>
              <a:t> до 1,5 га.). </a:t>
            </a:r>
            <a:r>
              <a:rPr lang="ru-RU" sz="1800" dirty="0" err="1" smtClean="0"/>
              <a:t>Основну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частину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продукції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дає</a:t>
            </a:r>
            <a:r>
              <a:rPr lang="ru-RU" sz="1800" dirty="0" smtClean="0"/>
              <a:t> </a:t>
            </a:r>
            <a:r>
              <a:rPr lang="ru-RU" sz="1800" dirty="0" err="1" smtClean="0"/>
              <a:t>рослинництво</a:t>
            </a:r>
            <a:r>
              <a:rPr lang="ru-RU" sz="1800" dirty="0" smtClean="0"/>
              <a:t>, </a:t>
            </a:r>
            <a:r>
              <a:rPr lang="ru-RU" sz="1800" dirty="0" err="1" smtClean="0"/>
              <a:t>провідною</a:t>
            </a:r>
            <a:r>
              <a:rPr lang="ru-RU" sz="1800" dirty="0" smtClean="0"/>
              <a:t> культурою </a:t>
            </a:r>
            <a:r>
              <a:rPr lang="ru-RU" sz="1800" dirty="0" err="1" smtClean="0"/>
              <a:t>якого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рис. </a:t>
            </a:r>
            <a:r>
              <a:rPr lang="ru-RU" sz="1800" dirty="0" err="1" smtClean="0"/>
              <a:t>Розвинуто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овочівництво</a:t>
            </a:r>
            <a:r>
              <a:rPr lang="ru-RU" sz="1800" dirty="0" smtClean="0"/>
              <a:t> та </a:t>
            </a:r>
            <a:r>
              <a:rPr lang="ru-RU" sz="1800" dirty="0" err="1" smtClean="0"/>
              <a:t>садівництво</a:t>
            </a:r>
            <a:r>
              <a:rPr lang="ru-RU" sz="1800" dirty="0" smtClean="0"/>
              <a:t>. </a:t>
            </a:r>
            <a:r>
              <a:rPr lang="ru-RU" sz="1800" dirty="0" err="1" smtClean="0"/>
              <a:t>Традиційно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розвинено</a:t>
            </a:r>
            <a:r>
              <a:rPr lang="ru-RU" sz="1800" dirty="0" smtClean="0"/>
              <a:t> </a:t>
            </a:r>
            <a:r>
              <a:rPr lang="ru-RU" sz="1800" dirty="0" err="1" smtClean="0"/>
              <a:t>квітникарство</a:t>
            </a:r>
            <a:r>
              <a:rPr lang="ru-RU" sz="1800" dirty="0" smtClean="0"/>
              <a:t>. </a:t>
            </a:r>
          </a:p>
          <a:p>
            <a:r>
              <a:rPr lang="ru-RU" sz="1800" dirty="0" err="1" smtClean="0"/>
              <a:t>Японія</a:t>
            </a:r>
            <a:r>
              <a:rPr lang="ru-RU" sz="1800" dirty="0" smtClean="0"/>
              <a:t> </a:t>
            </a:r>
            <a:r>
              <a:rPr lang="ru-RU" sz="1800" dirty="0" err="1" smtClean="0"/>
              <a:t>посідає</a:t>
            </a:r>
            <a:r>
              <a:rPr lang="ru-RU" sz="1800" dirty="0" smtClean="0"/>
              <a:t> </a:t>
            </a:r>
            <a:r>
              <a:rPr lang="ru-RU" sz="1800" dirty="0" err="1" smtClean="0"/>
              <a:t>одне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перших </a:t>
            </a:r>
            <a:r>
              <a:rPr lang="ru-RU" sz="1800" dirty="0" err="1" smtClean="0"/>
              <a:t>місць</a:t>
            </a:r>
            <a:r>
              <a:rPr lang="ru-RU" sz="1800" dirty="0" smtClean="0"/>
              <a:t> у </a:t>
            </a:r>
            <a:r>
              <a:rPr lang="ru-RU" sz="1800" dirty="0" err="1" smtClean="0"/>
              <a:t>світі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вилову</a:t>
            </a:r>
            <a:r>
              <a:rPr lang="ru-RU" sz="1800" dirty="0" smtClean="0"/>
              <a:t> </a:t>
            </a:r>
            <a:r>
              <a:rPr lang="ru-RU" sz="1800" dirty="0" err="1" smtClean="0"/>
              <a:t>риби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видобутку</a:t>
            </a:r>
            <a:r>
              <a:rPr lang="ru-RU" sz="1800" dirty="0" smtClean="0"/>
              <a:t> </a:t>
            </a:r>
            <a:r>
              <a:rPr lang="ru-RU" sz="1800" dirty="0" err="1" smtClean="0"/>
              <a:t>морепродуктів</a:t>
            </a:r>
            <a:r>
              <a:rPr lang="ru-RU" sz="1800" dirty="0" smtClean="0"/>
              <a:t>. </a:t>
            </a:r>
            <a:r>
              <a:rPr lang="ru-RU" sz="1800" dirty="0" err="1" smtClean="0"/>
              <a:t>Розводять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велику</a:t>
            </a:r>
            <a:r>
              <a:rPr lang="ru-RU" sz="1800" dirty="0" smtClean="0"/>
              <a:t> </a:t>
            </a:r>
            <a:r>
              <a:rPr lang="ru-RU" sz="1800" dirty="0" err="1" smtClean="0"/>
              <a:t>рогату</a:t>
            </a:r>
            <a:r>
              <a:rPr lang="ru-RU" sz="1800" dirty="0" smtClean="0"/>
              <a:t> худобу, свиней, </a:t>
            </a:r>
            <a:r>
              <a:rPr lang="ru-RU" sz="1800" dirty="0" err="1" smtClean="0"/>
              <a:t>птахів</a:t>
            </a:r>
            <a:r>
              <a:rPr lang="ru-RU" sz="1800" dirty="0" smtClean="0"/>
              <a:t>, </a:t>
            </a:r>
            <a:r>
              <a:rPr lang="ru-RU" sz="1800" dirty="0" err="1" smtClean="0"/>
              <a:t>шовкопряда</a:t>
            </a:r>
            <a:r>
              <a:rPr lang="ru-RU" sz="1800" dirty="0" smtClean="0"/>
              <a:t>. </a:t>
            </a:r>
          </a:p>
          <a:p>
            <a:r>
              <a:rPr lang="ru-RU" sz="1800" dirty="0" err="1" smtClean="0"/>
              <a:t>Склалися</a:t>
            </a:r>
            <a:r>
              <a:rPr lang="ru-RU" sz="1800" dirty="0" smtClean="0"/>
              <a:t> </a:t>
            </a:r>
            <a:r>
              <a:rPr lang="ru-RU" sz="1800" dirty="0" err="1" smtClean="0"/>
              <a:t>яскраво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виділені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зони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приміської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сільськогосподарської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спеціалізації</a:t>
            </a:r>
            <a:r>
              <a:rPr lang="ru-RU" sz="1800" dirty="0" smtClean="0"/>
              <a:t>, основною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смуга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долини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Канто</a:t>
            </a:r>
            <a:r>
              <a:rPr lang="ru-RU" sz="1800" dirty="0" smtClean="0"/>
              <a:t> до </a:t>
            </a:r>
            <a:r>
              <a:rPr lang="ru-RU" sz="1800" dirty="0" err="1" smtClean="0"/>
              <a:t>долини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Кінкі</a:t>
            </a:r>
            <a:r>
              <a:rPr lang="ru-RU" sz="1800" dirty="0" smtClean="0"/>
              <a:t> в межах </a:t>
            </a:r>
            <a:r>
              <a:rPr lang="ru-RU" sz="1800" dirty="0" err="1" smtClean="0"/>
              <a:t>мегаполісу</a:t>
            </a:r>
            <a:r>
              <a:rPr lang="ru-RU" sz="1800" dirty="0" smtClean="0"/>
              <a:t> </a:t>
            </a:r>
            <a:r>
              <a:rPr lang="ru-RU" sz="1800" dirty="0" err="1" smtClean="0"/>
              <a:t>Токайдо</a:t>
            </a:r>
            <a:r>
              <a:rPr lang="ru-RU" sz="1800" dirty="0" smtClean="0"/>
              <a:t>.</a:t>
            </a:r>
          </a:p>
          <a:p>
            <a:endParaRPr lang="ru-RU" sz="19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2400" cy="655712"/>
          </a:xfrm>
        </p:spPr>
        <p:txBody>
          <a:bodyPr/>
          <a:lstStyle/>
          <a:p>
            <a:r>
              <a:rPr lang="ru-RU" dirty="0" err="1" smtClean="0"/>
              <a:t>Населення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052736"/>
            <a:ext cx="7772400" cy="532859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чисельністю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посідає</a:t>
            </a:r>
            <a:r>
              <a:rPr lang="ru-RU" dirty="0" smtClean="0"/>
              <a:t> 10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світі</a:t>
            </a:r>
            <a:r>
              <a:rPr lang="ru-RU" dirty="0" smtClean="0"/>
              <a:t>. </a:t>
            </a:r>
            <a:r>
              <a:rPr lang="ru-RU" dirty="0" err="1" smtClean="0"/>
              <a:t>Японія</a:t>
            </a:r>
            <a:r>
              <a:rPr lang="ru-RU" dirty="0" smtClean="0"/>
              <a:t> – </a:t>
            </a:r>
            <a:r>
              <a:rPr lang="ru-RU" dirty="0" err="1" smtClean="0"/>
              <a:t>типова</a:t>
            </a:r>
            <a:r>
              <a:rPr lang="ru-RU" dirty="0" smtClean="0"/>
              <a:t> </a:t>
            </a:r>
            <a:r>
              <a:rPr lang="ru-RU" dirty="0" err="1" smtClean="0"/>
              <a:t>однонаціональна</a:t>
            </a:r>
            <a:r>
              <a:rPr lang="ru-RU" dirty="0" smtClean="0"/>
              <a:t> </a:t>
            </a:r>
            <a:r>
              <a:rPr lang="ru-RU" dirty="0" err="1" smtClean="0"/>
              <a:t>країна</a:t>
            </a:r>
            <a:r>
              <a:rPr lang="ru-RU" dirty="0" smtClean="0"/>
              <a:t>, 99,9 %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японці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них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корейці</a:t>
            </a:r>
            <a:r>
              <a:rPr lang="ru-RU" dirty="0" smtClean="0"/>
              <a:t>, </a:t>
            </a:r>
            <a:r>
              <a:rPr lang="ru-RU" dirty="0" err="1" smtClean="0"/>
              <a:t>китайці</a:t>
            </a:r>
            <a:r>
              <a:rPr lang="ru-RU" dirty="0" smtClean="0"/>
              <a:t>, </a:t>
            </a:r>
            <a:r>
              <a:rPr lang="ru-RU" dirty="0" err="1" smtClean="0"/>
              <a:t>айни</a:t>
            </a:r>
            <a:r>
              <a:rPr lang="ru-RU" dirty="0" smtClean="0"/>
              <a:t> – </a:t>
            </a:r>
            <a:r>
              <a:rPr lang="ru-RU" dirty="0" err="1" smtClean="0"/>
              <a:t>нащадки</a:t>
            </a:r>
            <a:r>
              <a:rPr lang="ru-RU" dirty="0" smtClean="0"/>
              <a:t> </a:t>
            </a:r>
            <a:r>
              <a:rPr lang="ru-RU" dirty="0" err="1" smtClean="0"/>
              <a:t>древнього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островів</a:t>
            </a:r>
            <a:r>
              <a:rPr lang="ru-RU" dirty="0" smtClean="0"/>
              <a:t>. В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поліконфесійність</a:t>
            </a:r>
            <a:r>
              <a:rPr lang="ru-RU" dirty="0" smtClean="0"/>
              <a:t> –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сповідує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релігії</a:t>
            </a:r>
            <a:r>
              <a:rPr lang="ru-RU" dirty="0" smtClean="0"/>
              <a:t>: </a:t>
            </a:r>
            <a:r>
              <a:rPr lang="ru-RU" dirty="0" err="1" smtClean="0"/>
              <a:t>синтоїзм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буддизм, </a:t>
            </a:r>
            <a:r>
              <a:rPr lang="ru-RU" dirty="0" err="1" smtClean="0"/>
              <a:t>крім</a:t>
            </a:r>
            <a:r>
              <a:rPr lang="ru-RU" dirty="0" smtClean="0"/>
              <a:t> того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християнська</a:t>
            </a:r>
            <a:r>
              <a:rPr lang="ru-RU" dirty="0" smtClean="0"/>
              <a:t> </a:t>
            </a:r>
            <a:r>
              <a:rPr lang="ru-RU" dirty="0" err="1" smtClean="0"/>
              <a:t>меншина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Низька</a:t>
            </a:r>
            <a:r>
              <a:rPr lang="ru-RU" dirty="0" smtClean="0"/>
              <a:t> </a:t>
            </a:r>
            <a:r>
              <a:rPr lang="ru-RU" dirty="0" err="1" smtClean="0"/>
              <a:t>народжуваність</a:t>
            </a:r>
            <a:r>
              <a:rPr lang="ru-RU" dirty="0" smtClean="0"/>
              <a:t>,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(</a:t>
            </a:r>
            <a:r>
              <a:rPr lang="ru-RU" dirty="0" err="1" smtClean="0"/>
              <a:t>чоловіки</a:t>
            </a:r>
            <a:r>
              <a:rPr lang="ru-RU" dirty="0" smtClean="0"/>
              <a:t> – 79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жінки</a:t>
            </a:r>
            <a:r>
              <a:rPr lang="ru-RU" dirty="0" smtClean="0"/>
              <a:t> – 86) </a:t>
            </a:r>
            <a:r>
              <a:rPr lang="ru-RU" dirty="0" err="1" smtClean="0"/>
              <a:t>призводять</a:t>
            </a:r>
            <a:r>
              <a:rPr lang="ru-RU" dirty="0" smtClean="0"/>
              <a:t> до </a:t>
            </a:r>
            <a:r>
              <a:rPr lang="ru-RU" dirty="0" err="1" smtClean="0"/>
              <a:t>старіння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 – </a:t>
            </a:r>
            <a:r>
              <a:rPr lang="ru-RU" dirty="0" err="1" smtClean="0"/>
              <a:t>пенсіонери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20, а </a:t>
            </a:r>
            <a:r>
              <a:rPr lang="ru-RU" dirty="0" err="1" smtClean="0"/>
              <a:t>діти</a:t>
            </a:r>
            <a:r>
              <a:rPr lang="ru-RU" dirty="0" smtClean="0"/>
              <a:t> – 16 %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в </a:t>
            </a:r>
            <a:r>
              <a:rPr lang="ru-RU" dirty="0" err="1" smtClean="0"/>
              <a:t>найближчі</a:t>
            </a:r>
            <a:r>
              <a:rPr lang="ru-RU" dirty="0" smtClean="0"/>
              <a:t> роки </a:t>
            </a:r>
            <a:r>
              <a:rPr lang="ru-RU" dirty="0" err="1" smtClean="0"/>
              <a:t>загрожує</a:t>
            </a:r>
            <a:r>
              <a:rPr lang="ru-RU" dirty="0" smtClean="0"/>
              <a:t> </a:t>
            </a:r>
            <a:r>
              <a:rPr lang="ru-RU" dirty="0" err="1" smtClean="0"/>
              <a:t>дефіцитом</a:t>
            </a:r>
            <a:r>
              <a:rPr lang="ru-RU" dirty="0" smtClean="0"/>
              <a:t>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японцями</a:t>
            </a:r>
            <a:r>
              <a:rPr lang="ru-RU" dirty="0" smtClean="0"/>
              <a:t> в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мешкає</a:t>
            </a:r>
            <a:r>
              <a:rPr lang="ru-RU" dirty="0" smtClean="0"/>
              <a:t> </a:t>
            </a:r>
            <a:r>
              <a:rPr lang="ru-RU" dirty="0" err="1" smtClean="0"/>
              <a:t>незначна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>
                <a:hlinkClick r:id="rId2" tooltip="Іноземці"/>
              </a:rPr>
              <a:t>іноземців</a:t>
            </a:r>
            <a:r>
              <a:rPr lang="ru-RU" dirty="0" smtClean="0"/>
              <a:t>. Станом на </a:t>
            </a:r>
            <a:r>
              <a:rPr lang="ru-RU" dirty="0" smtClean="0">
                <a:hlinkClick r:id="rId3" tooltip="2001"/>
              </a:rPr>
              <a:t>2001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нараховувалося</a:t>
            </a:r>
            <a:r>
              <a:rPr lang="ru-RU" dirty="0" smtClean="0"/>
              <a:t> 1 778 462 </a:t>
            </a:r>
            <a:r>
              <a:rPr lang="ru-RU" dirty="0" err="1" smtClean="0"/>
              <a:t>осіб</a:t>
            </a:r>
            <a:r>
              <a:rPr lang="ru-RU" dirty="0" smtClean="0"/>
              <a:t> — 1,4%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Японії</a:t>
            </a:r>
            <a:r>
              <a:rPr lang="ru-RU" dirty="0" smtClean="0"/>
              <a:t>. </a:t>
            </a:r>
            <a:r>
              <a:rPr lang="ru-RU" dirty="0" err="1" smtClean="0"/>
              <a:t>Протягом</a:t>
            </a:r>
            <a:r>
              <a:rPr lang="ru-RU" dirty="0" smtClean="0"/>
              <a:t> 1950 — 1980-х </a:t>
            </a:r>
            <a:r>
              <a:rPr lang="ru-RU" dirty="0" err="1" smtClean="0"/>
              <a:t>років</a:t>
            </a:r>
            <a:r>
              <a:rPr lang="ru-RU" dirty="0" smtClean="0"/>
              <a:t> вони становили </a:t>
            </a:r>
            <a:r>
              <a:rPr lang="ru-RU" dirty="0" err="1" smtClean="0"/>
              <a:t>лише</a:t>
            </a:r>
            <a:r>
              <a:rPr lang="ru-RU" dirty="0" smtClean="0"/>
              <a:t> 0,6%, </a:t>
            </a:r>
            <a:r>
              <a:rPr lang="ru-RU" dirty="0" err="1" smtClean="0"/>
              <a:t>але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злету</a:t>
            </a:r>
            <a:r>
              <a:rPr lang="ru-RU" dirty="0" smtClean="0"/>
              <a:t> та </a:t>
            </a:r>
            <a:r>
              <a:rPr lang="ru-RU" dirty="0" err="1" smtClean="0"/>
              <a:t>глобалізації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іноземців</a:t>
            </a:r>
            <a:r>
              <a:rPr lang="ru-RU" dirty="0" smtClean="0"/>
              <a:t> — </a:t>
            </a:r>
            <a:r>
              <a:rPr lang="ru-RU" dirty="0" err="1" smtClean="0">
                <a:hlinkClick r:id="rId4" tooltip="Корейці"/>
              </a:rPr>
              <a:t>корейці</a:t>
            </a:r>
            <a:r>
              <a:rPr lang="ru-RU" dirty="0" smtClean="0"/>
              <a:t> (36%), </a:t>
            </a:r>
            <a:r>
              <a:rPr lang="ru-RU" dirty="0" err="1" smtClean="0">
                <a:hlinkClick r:id="rId5" tooltip="Китайці"/>
              </a:rPr>
              <a:t>китайці</a:t>
            </a:r>
            <a:r>
              <a:rPr lang="ru-RU" dirty="0" smtClean="0"/>
              <a:t> (21%), </a:t>
            </a:r>
            <a:r>
              <a:rPr lang="ru-RU" dirty="0" err="1" smtClean="0">
                <a:hlinkClick r:id="rId6" tooltip="Бразильці"/>
              </a:rPr>
              <a:t>бразильці</a:t>
            </a:r>
            <a:r>
              <a:rPr lang="ru-RU" dirty="0" smtClean="0"/>
              <a:t> (15%), </a:t>
            </a:r>
            <a:r>
              <a:rPr lang="ru-RU" dirty="0" err="1" smtClean="0">
                <a:hlinkClick r:id="rId7" tooltip="Філіппінці (ще не написана)"/>
              </a:rPr>
              <a:t>філіппінці</a:t>
            </a:r>
            <a:r>
              <a:rPr lang="ru-RU" dirty="0" smtClean="0"/>
              <a:t> (9%), </a:t>
            </a:r>
            <a:r>
              <a:rPr lang="ru-RU" dirty="0" err="1" smtClean="0">
                <a:hlinkClick r:id="rId8" tooltip="Перуанці (ще не написана)"/>
              </a:rPr>
              <a:t>перуанці</a:t>
            </a:r>
            <a:r>
              <a:rPr lang="ru-RU" dirty="0" smtClean="0"/>
              <a:t> (3%)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громадяни</a:t>
            </a:r>
            <a:r>
              <a:rPr lang="ru-RU" dirty="0" smtClean="0"/>
              <a:t> </a:t>
            </a:r>
            <a:r>
              <a:rPr lang="ru-RU" dirty="0" smtClean="0">
                <a:hlinkClick r:id="rId9" tooltip="США"/>
              </a:rPr>
              <a:t>США</a:t>
            </a:r>
            <a:r>
              <a:rPr lang="ru-RU" dirty="0" smtClean="0"/>
              <a:t> (3%).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>
                <a:hlinkClick r:id="rId10" tooltip="Українці"/>
              </a:rPr>
              <a:t>українців</a:t>
            </a:r>
            <a:r>
              <a:rPr lang="ru-RU" dirty="0" smtClean="0"/>
              <a:t> в </a:t>
            </a:r>
            <a:r>
              <a:rPr lang="ru-RU" dirty="0" err="1" smtClean="0"/>
              <a:t>Японії</a:t>
            </a:r>
            <a:r>
              <a:rPr lang="ru-RU" dirty="0" smtClean="0"/>
              <a:t> станом на 2005 </a:t>
            </a:r>
            <a:r>
              <a:rPr lang="ru-RU" dirty="0" err="1" smtClean="0"/>
              <a:t>рік</a:t>
            </a:r>
            <a:r>
              <a:rPr lang="ru-RU" dirty="0" smtClean="0"/>
              <a:t> становила </a:t>
            </a:r>
            <a:r>
              <a:rPr lang="ru-RU" dirty="0" err="1" smtClean="0"/>
              <a:t>близько</a:t>
            </a:r>
            <a:r>
              <a:rPr lang="ru-RU" dirty="0" smtClean="0"/>
              <a:t> 907 </a:t>
            </a:r>
            <a:r>
              <a:rPr lang="ru-RU" dirty="0" err="1" smtClean="0"/>
              <a:t>осіб</a:t>
            </a:r>
            <a:r>
              <a:rPr lang="ru-RU" baseline="30000" dirty="0" smtClean="0">
                <a:hlinkClick r:id="rId11"/>
              </a:rPr>
              <a:t>[23]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196752"/>
            <a:ext cx="7772400" cy="5256584"/>
          </a:xfrm>
        </p:spPr>
        <p:txBody>
          <a:bodyPr>
            <a:normAutofit/>
          </a:bodyPr>
          <a:lstStyle/>
          <a:p>
            <a:r>
              <a:rPr lang="ru-RU" b="1" dirty="0" smtClean="0"/>
              <a:t>Густота </a:t>
            </a:r>
            <a:r>
              <a:rPr lang="ru-RU" b="1" dirty="0" err="1" smtClean="0"/>
              <a:t>населення</a:t>
            </a:r>
            <a:r>
              <a:rPr lang="ru-RU" dirty="0" smtClean="0"/>
              <a:t> –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найбільших</a:t>
            </a:r>
            <a:r>
              <a:rPr lang="ru-RU" dirty="0" smtClean="0"/>
              <a:t> в </a:t>
            </a:r>
            <a:r>
              <a:rPr lang="ru-RU" dirty="0" err="1" smtClean="0"/>
              <a:t>світі</a:t>
            </a:r>
            <a:r>
              <a:rPr lang="ru-RU" dirty="0" smtClean="0"/>
              <a:t>: 321 </a:t>
            </a:r>
            <a:r>
              <a:rPr lang="ru-RU" dirty="0" err="1" smtClean="0"/>
              <a:t>чол</a:t>
            </a:r>
            <a:r>
              <a:rPr lang="ru-RU" dirty="0" smtClean="0"/>
              <a:t>. на км2, на </a:t>
            </a:r>
            <a:r>
              <a:rPr lang="ru-RU" dirty="0" err="1" smtClean="0"/>
              <a:t>прибережних</a:t>
            </a:r>
            <a:r>
              <a:rPr lang="ru-RU" dirty="0" smtClean="0"/>
              <a:t> </a:t>
            </a:r>
            <a:r>
              <a:rPr lang="ru-RU" dirty="0" err="1" smtClean="0"/>
              <a:t>рівнинах</a:t>
            </a:r>
            <a:r>
              <a:rPr lang="ru-RU" dirty="0" smtClean="0"/>
              <a:t> вона </a:t>
            </a:r>
            <a:r>
              <a:rPr lang="ru-RU" dirty="0" err="1" smtClean="0"/>
              <a:t>сягає</a:t>
            </a:r>
            <a:r>
              <a:rPr lang="ru-RU" dirty="0" smtClean="0"/>
              <a:t> 10 000, а у великих </a:t>
            </a:r>
            <a:r>
              <a:rPr lang="ru-RU" dirty="0" err="1" smtClean="0"/>
              <a:t>місцях</a:t>
            </a:r>
            <a:r>
              <a:rPr lang="ru-RU" dirty="0" smtClean="0"/>
              <a:t> –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. 70 %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мешкає</a:t>
            </a:r>
            <a:r>
              <a:rPr lang="ru-RU" dirty="0" smtClean="0"/>
              <a:t> на </a:t>
            </a:r>
            <a:r>
              <a:rPr lang="ru-RU" dirty="0" err="1" smtClean="0"/>
              <a:t>тихоокеанській</a:t>
            </a:r>
            <a:r>
              <a:rPr lang="ru-RU" dirty="0" smtClean="0"/>
              <a:t> </a:t>
            </a:r>
            <a:r>
              <a:rPr lang="ru-RU" dirty="0" err="1" smtClean="0"/>
              <a:t>прибережній</a:t>
            </a:r>
            <a:r>
              <a:rPr lang="ru-RU" dirty="0" smtClean="0"/>
              <a:t> </a:t>
            </a:r>
            <a:r>
              <a:rPr lang="ru-RU" dirty="0" err="1" smtClean="0"/>
              <a:t>смузі</a:t>
            </a:r>
            <a:r>
              <a:rPr lang="ru-RU" dirty="0" smtClean="0"/>
              <a:t>. </a:t>
            </a:r>
            <a:r>
              <a:rPr lang="ru-RU" dirty="0" err="1" smtClean="0"/>
              <a:t>Міське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80 %, 40 %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живе</a:t>
            </a:r>
            <a:r>
              <a:rPr lang="ru-RU" dirty="0" smtClean="0"/>
              <a:t> в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найбільших</a:t>
            </a:r>
            <a:r>
              <a:rPr lang="ru-RU" dirty="0" smtClean="0"/>
              <a:t> </a:t>
            </a:r>
            <a:r>
              <a:rPr lang="ru-RU" dirty="0" err="1" smtClean="0"/>
              <a:t>міських</a:t>
            </a:r>
            <a:r>
              <a:rPr lang="ru-RU" dirty="0" smtClean="0"/>
              <a:t> а </a:t>
            </a:r>
            <a:r>
              <a:rPr lang="ru-RU" dirty="0" err="1" smtClean="0"/>
              <a:t>агломераціях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мегалополіс</a:t>
            </a:r>
            <a:r>
              <a:rPr lang="ru-RU" dirty="0" smtClean="0"/>
              <a:t> </a:t>
            </a:r>
            <a:r>
              <a:rPr lang="ru-RU" dirty="0" err="1" smtClean="0"/>
              <a:t>Токайдо</a:t>
            </a:r>
            <a:r>
              <a:rPr lang="ru-RU" dirty="0" smtClean="0"/>
              <a:t>. За </a:t>
            </a:r>
            <a:r>
              <a:rPr lang="ru-RU" dirty="0" err="1" smtClean="0"/>
              <a:t>зайнятістю</a:t>
            </a:r>
            <a:r>
              <a:rPr lang="ru-RU" dirty="0" smtClean="0"/>
              <a:t> у сферах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поділяється</a:t>
            </a:r>
            <a:r>
              <a:rPr lang="ru-RU" dirty="0" smtClean="0"/>
              <a:t> </a:t>
            </a:r>
            <a:r>
              <a:rPr lang="ru-RU" dirty="0" err="1" smtClean="0"/>
              <a:t>наступним</a:t>
            </a:r>
            <a:r>
              <a:rPr lang="ru-RU" dirty="0" smtClean="0"/>
              <a:t> чином: у </a:t>
            </a:r>
            <a:r>
              <a:rPr lang="ru-RU" dirty="0" err="1" smtClean="0"/>
              <a:t>сільському</a:t>
            </a:r>
            <a:r>
              <a:rPr lang="ru-RU" dirty="0" smtClean="0"/>
              <a:t> </a:t>
            </a:r>
            <a:r>
              <a:rPr lang="ru-RU" dirty="0" err="1" smtClean="0"/>
              <a:t>господарстві</a:t>
            </a:r>
            <a:r>
              <a:rPr lang="ru-RU" dirty="0" smtClean="0"/>
              <a:t> </a:t>
            </a:r>
            <a:r>
              <a:rPr lang="ru-RU" dirty="0" err="1" smtClean="0"/>
              <a:t>зайнято</a:t>
            </a:r>
            <a:r>
              <a:rPr lang="ru-RU" dirty="0" smtClean="0"/>
              <a:t> 4,4 %, у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– 27,9 %,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– 66,4 %. 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772400" cy="641995"/>
          </a:xfrm>
        </p:spPr>
        <p:txBody>
          <a:bodyPr/>
          <a:lstStyle/>
          <a:p>
            <a:r>
              <a:rPr lang="ru-RU" sz="4000" dirty="0" err="1" smtClean="0"/>
              <a:t>Зовнішньоекономічні</a:t>
            </a:r>
            <a:r>
              <a:rPr lang="ru-RU" sz="4000" dirty="0" smtClean="0"/>
              <a:t> </a:t>
            </a:r>
            <a:r>
              <a:rPr lang="ru-RU" sz="4000" dirty="0" err="1" smtClean="0"/>
              <a:t>зв’язки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980728"/>
            <a:ext cx="7772400" cy="5328592"/>
          </a:xfrm>
        </p:spPr>
        <p:txBody>
          <a:bodyPr>
            <a:normAutofit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загальними</a:t>
            </a:r>
            <a:r>
              <a:rPr lang="ru-RU" dirty="0" smtClean="0"/>
              <a:t> </a:t>
            </a:r>
            <a:r>
              <a:rPr lang="ru-RU" dirty="0" err="1" smtClean="0"/>
              <a:t>обсягами</a:t>
            </a:r>
            <a:r>
              <a:rPr lang="ru-RU" dirty="0" smtClean="0"/>
              <a:t>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торгівлі</a:t>
            </a:r>
            <a:r>
              <a:rPr lang="ru-RU" dirty="0" smtClean="0"/>
              <a:t> </a:t>
            </a:r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поступається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США та </a:t>
            </a:r>
            <a:r>
              <a:rPr lang="ru-RU" dirty="0" err="1" smtClean="0"/>
              <a:t>Німеччині</a:t>
            </a:r>
            <a:r>
              <a:rPr lang="ru-RU" dirty="0" smtClean="0"/>
              <a:t>. </a:t>
            </a:r>
            <a:r>
              <a:rPr lang="ru-RU" dirty="0" err="1" smtClean="0"/>
              <a:t>Експорт</a:t>
            </a:r>
            <a:r>
              <a:rPr lang="ru-RU" dirty="0" smtClean="0"/>
              <a:t>: </a:t>
            </a:r>
            <a:r>
              <a:rPr lang="ru-RU" dirty="0" err="1" smtClean="0"/>
              <a:t>машини</a:t>
            </a:r>
            <a:r>
              <a:rPr lang="ru-RU" dirty="0" smtClean="0"/>
              <a:t> та </a:t>
            </a:r>
            <a:r>
              <a:rPr lang="ru-RU" dirty="0" err="1" smtClean="0"/>
              <a:t>устаткування</a:t>
            </a:r>
            <a:r>
              <a:rPr lang="ru-RU" dirty="0" smtClean="0"/>
              <a:t>, в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транспортне</a:t>
            </a:r>
            <a:r>
              <a:rPr lang="ru-RU" dirty="0" smtClean="0"/>
              <a:t> (</a:t>
            </a:r>
            <a:r>
              <a:rPr lang="ru-RU" dirty="0" err="1" smtClean="0"/>
              <a:t>понад</a:t>
            </a:r>
            <a:r>
              <a:rPr lang="ru-RU" dirty="0" smtClean="0"/>
              <a:t> 68 % </a:t>
            </a:r>
            <a:r>
              <a:rPr lang="ru-RU" dirty="0" err="1" smtClean="0"/>
              <a:t>вартості</a:t>
            </a:r>
            <a:r>
              <a:rPr lang="ru-RU" dirty="0" smtClean="0"/>
              <a:t>), </a:t>
            </a:r>
            <a:r>
              <a:rPr lang="ru-RU" dirty="0" err="1" smtClean="0"/>
              <a:t>напівпровідники</a:t>
            </a:r>
            <a:r>
              <a:rPr lang="ru-RU" dirty="0" smtClean="0"/>
              <a:t>, сталь, </a:t>
            </a:r>
            <a:r>
              <a:rPr lang="ru-RU" dirty="0" err="1" smtClean="0"/>
              <a:t>морські</a:t>
            </a:r>
            <a:r>
              <a:rPr lang="ru-RU" dirty="0" smtClean="0"/>
              <a:t> судна, </a:t>
            </a: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, текстиль.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партнери</a:t>
            </a:r>
            <a:r>
              <a:rPr lang="ru-RU" dirty="0" smtClean="0"/>
              <a:t>: США, Китай, </a:t>
            </a:r>
            <a:r>
              <a:rPr lang="ru-RU" dirty="0" err="1" smtClean="0"/>
              <a:t>Південна</a:t>
            </a:r>
            <a:r>
              <a:rPr lang="ru-RU" dirty="0" smtClean="0"/>
              <a:t> Корея, Тайвань, Гонконг. </a:t>
            </a:r>
          </a:p>
          <a:p>
            <a:r>
              <a:rPr lang="ru-RU" dirty="0" err="1" smtClean="0"/>
              <a:t>Японія</a:t>
            </a:r>
            <a:r>
              <a:rPr lang="ru-RU" dirty="0" smtClean="0"/>
              <a:t> –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всесвітній</a:t>
            </a:r>
            <a:r>
              <a:rPr lang="ru-RU" dirty="0" smtClean="0"/>
              <a:t> </a:t>
            </a:r>
            <a:r>
              <a:rPr lang="ru-RU" dirty="0" err="1" smtClean="0"/>
              <a:t>імпортер</a:t>
            </a:r>
            <a:r>
              <a:rPr lang="ru-RU" dirty="0" smtClean="0"/>
              <a:t> </a:t>
            </a:r>
            <a:r>
              <a:rPr lang="ru-RU" dirty="0" err="1" smtClean="0"/>
              <a:t>зрідженого</a:t>
            </a:r>
            <a:r>
              <a:rPr lang="ru-RU" dirty="0" smtClean="0"/>
              <a:t> природного газу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імпортер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. </a:t>
            </a:r>
            <a:r>
              <a:rPr lang="ru-RU" dirty="0" err="1" smtClean="0"/>
              <a:t>Імпортують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машини</a:t>
            </a:r>
            <a:r>
              <a:rPr lang="ru-RU" dirty="0" smtClean="0"/>
              <a:t> та </a:t>
            </a:r>
            <a:r>
              <a:rPr lang="ru-RU" dirty="0" err="1" smtClean="0"/>
              <a:t>устаткування</a:t>
            </a:r>
            <a:r>
              <a:rPr lang="ru-RU" dirty="0" smtClean="0"/>
              <a:t>, </a:t>
            </a:r>
            <a:r>
              <a:rPr lang="ru-RU" dirty="0" err="1" smtClean="0"/>
              <a:t>паливо</a:t>
            </a:r>
            <a:r>
              <a:rPr lang="ru-RU" dirty="0" smtClean="0"/>
              <a:t>, </a:t>
            </a:r>
            <a:r>
              <a:rPr lang="ru-RU" dirty="0" err="1" smtClean="0"/>
              <a:t>харчові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, </a:t>
            </a:r>
            <a:r>
              <a:rPr lang="ru-RU" dirty="0" err="1" smtClean="0"/>
              <a:t>продукцію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, </a:t>
            </a:r>
            <a:r>
              <a:rPr lang="ru-RU" dirty="0" err="1" smtClean="0"/>
              <a:t>тканини</a:t>
            </a:r>
            <a:r>
              <a:rPr lang="ru-RU" dirty="0" smtClean="0"/>
              <a:t>, </a:t>
            </a:r>
            <a:r>
              <a:rPr lang="ru-RU" dirty="0" err="1" smtClean="0"/>
              <a:t>сирі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, </a:t>
            </a:r>
            <a:r>
              <a:rPr lang="ru-RU" dirty="0" err="1" smtClean="0"/>
              <a:t>головним</a:t>
            </a:r>
            <a:r>
              <a:rPr lang="ru-RU" dirty="0" smtClean="0"/>
              <a:t> чином </a:t>
            </a:r>
            <a:r>
              <a:rPr lang="ru-RU" dirty="0" err="1" smtClean="0"/>
              <a:t>з</a:t>
            </a:r>
            <a:r>
              <a:rPr lang="ru-RU" dirty="0" smtClean="0"/>
              <a:t> Китаю, США, </a:t>
            </a:r>
            <a:r>
              <a:rPr lang="ru-RU" dirty="0" err="1" smtClean="0"/>
              <a:t>Саудівської</a:t>
            </a:r>
            <a:r>
              <a:rPr lang="ru-RU" dirty="0" smtClean="0"/>
              <a:t> </a:t>
            </a:r>
            <a:r>
              <a:rPr lang="ru-RU" dirty="0" err="1" smtClean="0"/>
              <a:t>Аравії</a:t>
            </a:r>
            <a:r>
              <a:rPr lang="ru-RU" dirty="0" smtClean="0"/>
              <a:t>, ОАЕ, </a:t>
            </a:r>
            <a:r>
              <a:rPr lang="ru-RU" dirty="0" err="1" smtClean="0"/>
              <a:t>Австралії</a:t>
            </a:r>
            <a:r>
              <a:rPr lang="ru-RU" dirty="0" smtClean="0"/>
              <a:t>, </a:t>
            </a:r>
            <a:r>
              <a:rPr lang="ru-RU" dirty="0" err="1" smtClean="0"/>
              <a:t>Південної</a:t>
            </a:r>
            <a:r>
              <a:rPr lang="ru-RU" dirty="0" smtClean="0"/>
              <a:t> </a:t>
            </a:r>
            <a:r>
              <a:rPr lang="ru-RU" dirty="0" err="1" smtClean="0"/>
              <a:t>Кореї</a:t>
            </a:r>
            <a:r>
              <a:rPr lang="ru-RU" dirty="0" smtClean="0"/>
              <a:t>, </a:t>
            </a:r>
            <a:r>
              <a:rPr lang="ru-RU" dirty="0" err="1" smtClean="0"/>
              <a:t>Індонезії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ВВП </a:t>
            </a:r>
            <a:r>
              <a:rPr lang="ru-RU" dirty="0" err="1" smtClean="0"/>
              <a:t>Японії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туризму.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визначних</a:t>
            </a:r>
            <a:r>
              <a:rPr lang="ru-RU" dirty="0" smtClean="0"/>
              <a:t> </a:t>
            </a:r>
            <a:r>
              <a:rPr lang="ru-RU" dirty="0" err="1" smtClean="0"/>
              <a:t>туристичних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–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національні</a:t>
            </a:r>
            <a:r>
              <a:rPr lang="ru-RU" dirty="0" smtClean="0"/>
              <a:t> та </a:t>
            </a:r>
            <a:r>
              <a:rPr lang="ru-RU" dirty="0" err="1" smtClean="0"/>
              <a:t>природні</a:t>
            </a:r>
            <a:r>
              <a:rPr lang="ru-RU" dirty="0" smtClean="0"/>
              <a:t> парки, </a:t>
            </a:r>
            <a:r>
              <a:rPr lang="ru-RU" dirty="0" err="1" smtClean="0"/>
              <a:t>архітектурні</a:t>
            </a:r>
            <a:r>
              <a:rPr lang="ru-RU" dirty="0" smtClean="0"/>
              <a:t> </a:t>
            </a:r>
            <a:r>
              <a:rPr lang="ru-RU" dirty="0" err="1" smtClean="0"/>
              <a:t>комплекси</a:t>
            </a:r>
            <a:r>
              <a:rPr lang="ru-RU" dirty="0" smtClean="0"/>
              <a:t>, </a:t>
            </a:r>
            <a:r>
              <a:rPr lang="ru-RU" dirty="0" err="1" smtClean="0"/>
              <a:t>музеї</a:t>
            </a:r>
            <a:r>
              <a:rPr lang="ru-RU" dirty="0" smtClean="0"/>
              <a:t>, </a:t>
            </a:r>
            <a:r>
              <a:rPr lang="ru-RU" dirty="0" err="1" smtClean="0"/>
              <a:t>синтоїстські</a:t>
            </a:r>
            <a:r>
              <a:rPr lang="ru-RU" dirty="0" smtClean="0"/>
              <a:t> та </a:t>
            </a:r>
            <a:r>
              <a:rPr lang="ru-RU" dirty="0" err="1" smtClean="0"/>
              <a:t>буддійські</a:t>
            </a:r>
            <a:r>
              <a:rPr lang="ru-RU" dirty="0" smtClean="0"/>
              <a:t> </a:t>
            </a:r>
            <a:r>
              <a:rPr lang="ru-RU" dirty="0" err="1" smtClean="0"/>
              <a:t>храми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24000" y="1412776"/>
            <a:ext cx="7620000" cy="745976"/>
          </a:xfrm>
        </p:spPr>
        <p:txBody>
          <a:bodyPr>
            <a:normAutofit fontScale="90000"/>
          </a:bodyPr>
          <a:lstStyle/>
          <a:p>
            <a:r>
              <a:rPr lang="ru-RU" sz="5300" b="1" dirty="0" err="1" smtClean="0"/>
              <a:t>Загальні</a:t>
            </a:r>
            <a:r>
              <a:rPr lang="ru-RU" sz="5300" b="1" dirty="0" smtClean="0"/>
              <a:t> </a:t>
            </a:r>
            <a:r>
              <a:rPr lang="ru-RU" sz="5300" b="1" dirty="0" err="1" smtClean="0"/>
              <a:t>відомості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67544" y="1556792"/>
            <a:ext cx="8424936" cy="5112568"/>
          </a:xfrm>
        </p:spPr>
        <p:txBody>
          <a:bodyPr>
            <a:normAutofit lnSpcReduction="10000"/>
          </a:bodyPr>
          <a:lstStyle/>
          <a:p>
            <a:r>
              <a:rPr lang="ru-RU" sz="2400" dirty="0" err="1" smtClean="0"/>
              <a:t>Японія</a:t>
            </a:r>
            <a:r>
              <a:rPr lang="ru-RU" sz="2400" dirty="0" smtClean="0"/>
              <a:t> —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острівна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країна</a:t>
            </a:r>
            <a:r>
              <a:rPr lang="ru-RU" sz="2400" dirty="0" smtClean="0"/>
              <a:t>, </a:t>
            </a:r>
            <a:r>
              <a:rPr lang="ru-RU" sz="2400" dirty="0" err="1" smtClean="0"/>
              <a:t>розташована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східному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узбережжі</a:t>
            </a:r>
            <a:r>
              <a:rPr lang="ru-RU" sz="2400" dirty="0" smtClean="0"/>
              <a:t> </a:t>
            </a:r>
            <a:r>
              <a:rPr lang="ru-RU" sz="2400" dirty="0" err="1" smtClean="0"/>
              <a:t>Азії</a:t>
            </a:r>
            <a:r>
              <a:rPr lang="ru-RU" sz="2400" dirty="0" smtClean="0"/>
              <a:t>, у </a:t>
            </a:r>
            <a:r>
              <a:rPr lang="ru-RU" sz="2400" dirty="0" err="1" smtClean="0"/>
              <a:t>північно-західній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частині</a:t>
            </a:r>
            <a:r>
              <a:rPr lang="ru-RU" sz="2400" dirty="0" smtClean="0"/>
              <a:t> Тихого океану. </a:t>
            </a:r>
            <a:r>
              <a:rPr lang="ru-RU" sz="2400" dirty="0" err="1" smtClean="0"/>
              <a:t>Зі</a:t>
            </a:r>
            <a:r>
              <a:rPr lang="ru-RU" sz="2400" dirty="0" smtClean="0"/>
              <a:t> сходу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півдня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омиває</a:t>
            </a:r>
            <a:r>
              <a:rPr lang="ru-RU" sz="2400" dirty="0" smtClean="0"/>
              <a:t> Тихий океан, </a:t>
            </a:r>
            <a:r>
              <a:rPr lang="ru-RU" sz="2400" dirty="0" err="1" smtClean="0"/>
              <a:t>з</a:t>
            </a:r>
            <a:r>
              <a:rPr lang="ru-RU" sz="2400" dirty="0" smtClean="0"/>
              <a:t> заходу — води </a:t>
            </a:r>
            <a:r>
              <a:rPr lang="ru-RU" sz="2400" dirty="0" err="1" smtClean="0"/>
              <a:t>Японського</a:t>
            </a:r>
            <a:r>
              <a:rPr lang="ru-RU" sz="2400" dirty="0" smtClean="0"/>
              <a:t> та </a:t>
            </a:r>
            <a:r>
              <a:rPr lang="ru-RU" sz="2400" dirty="0" err="1" smtClean="0"/>
              <a:t>Східнокитайського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морів</a:t>
            </a:r>
            <a:r>
              <a:rPr lang="ru-RU" sz="2400" dirty="0" smtClean="0"/>
              <a:t>, а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півночі</a:t>
            </a:r>
            <a:r>
              <a:rPr lang="ru-RU" sz="2400" dirty="0" smtClean="0"/>
              <a:t> — </a:t>
            </a:r>
            <a:r>
              <a:rPr lang="ru-RU" sz="2400" dirty="0" err="1" smtClean="0"/>
              <a:t>Охотське</a:t>
            </a:r>
            <a:r>
              <a:rPr lang="ru-RU" sz="2400" dirty="0" smtClean="0"/>
              <a:t> море. </a:t>
            </a:r>
            <a:r>
              <a:rPr lang="ru-RU" sz="2400" dirty="0" err="1" smtClean="0"/>
              <a:t>Японський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архіпелаг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простягнувся</a:t>
            </a:r>
            <a:r>
              <a:rPr lang="ru-RU" sz="2400" dirty="0" smtClean="0"/>
              <a:t> дугою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північного</a:t>
            </a:r>
            <a:r>
              <a:rPr lang="ru-RU" sz="2400" dirty="0" smtClean="0"/>
              <a:t> сходу на </a:t>
            </a:r>
            <a:r>
              <a:rPr lang="ru-RU" sz="2400" dirty="0" err="1" smtClean="0"/>
              <a:t>південний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захід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чотирьох</a:t>
            </a:r>
            <a:r>
              <a:rPr lang="ru-RU" sz="2400" dirty="0" smtClean="0"/>
              <a:t> великих </a:t>
            </a:r>
            <a:r>
              <a:rPr lang="ru-RU" sz="2400" dirty="0" err="1" smtClean="0"/>
              <a:t>островів</a:t>
            </a:r>
            <a:r>
              <a:rPr lang="ru-RU" sz="2400" dirty="0" smtClean="0"/>
              <a:t> Хоккайдо, Хонсю, </a:t>
            </a:r>
            <a:r>
              <a:rPr lang="ru-RU" sz="2400" dirty="0" err="1" smtClean="0"/>
              <a:t>Шікоку</a:t>
            </a:r>
            <a:r>
              <a:rPr lang="ru-RU" sz="2400" dirty="0" smtClean="0"/>
              <a:t> та Кюсю, 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понад</a:t>
            </a:r>
            <a:r>
              <a:rPr lang="ru-RU" sz="2400" dirty="0" smtClean="0"/>
              <a:t> 3 </a:t>
            </a:r>
            <a:r>
              <a:rPr lang="ru-RU" sz="2400" dirty="0" err="1" smtClean="0"/>
              <a:t>тисяч</a:t>
            </a:r>
            <a:r>
              <a:rPr lang="ru-RU" sz="2400" dirty="0" smtClean="0"/>
              <a:t> </a:t>
            </a:r>
            <a:r>
              <a:rPr lang="ru-RU" sz="2400" dirty="0" err="1" smtClean="0"/>
              <a:t>дрібних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островів</a:t>
            </a:r>
            <a:r>
              <a:rPr lang="ru-RU" sz="2400" dirty="0" smtClean="0"/>
              <a:t>.</a:t>
            </a:r>
          </a:p>
          <a:p>
            <a:r>
              <a:rPr lang="ru-RU" sz="2400" b="1" dirty="0" err="1" smtClean="0"/>
              <a:t>Найближчими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сусідами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Китай, </a:t>
            </a:r>
            <a:r>
              <a:rPr lang="ru-RU" sz="2400" dirty="0" err="1" smtClean="0"/>
              <a:t>Південна</a:t>
            </a:r>
            <a:r>
              <a:rPr lang="ru-RU" sz="2400" dirty="0" smtClean="0"/>
              <a:t> Корея та </a:t>
            </a:r>
            <a:r>
              <a:rPr lang="ru-RU" sz="2400" dirty="0" err="1" smtClean="0"/>
              <a:t>Росія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b="1" dirty="0" err="1" smtClean="0"/>
              <a:t>Найбільші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міста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країни</a:t>
            </a:r>
            <a:r>
              <a:rPr lang="ru-RU" sz="2400" dirty="0" smtClean="0"/>
              <a:t> – </a:t>
            </a:r>
            <a:r>
              <a:rPr lang="ru-RU" sz="2400" dirty="0" err="1" smtClean="0"/>
              <a:t>Токіо</a:t>
            </a:r>
            <a:r>
              <a:rPr lang="ru-RU" sz="2400" dirty="0" smtClean="0"/>
              <a:t>, Йокогама, Осака, </a:t>
            </a:r>
            <a:r>
              <a:rPr lang="ru-RU" sz="2400" dirty="0" err="1" smtClean="0"/>
              <a:t>Нагоя</a:t>
            </a:r>
            <a:r>
              <a:rPr lang="ru-RU" sz="2400" dirty="0" smtClean="0"/>
              <a:t>, Саппоро, </a:t>
            </a:r>
            <a:r>
              <a:rPr lang="ru-RU" sz="2400" dirty="0" err="1" smtClean="0"/>
              <a:t>Кіото</a:t>
            </a:r>
            <a:r>
              <a:rPr lang="ru-RU" sz="2400" dirty="0" smtClean="0"/>
              <a:t>, </a:t>
            </a:r>
            <a:r>
              <a:rPr lang="ru-RU" sz="2400" dirty="0" err="1" smtClean="0"/>
              <a:t>Кобе</a:t>
            </a:r>
            <a:r>
              <a:rPr lang="ru-RU" sz="2400" dirty="0" smtClean="0"/>
              <a:t>, </a:t>
            </a:r>
            <a:r>
              <a:rPr lang="ru-RU" sz="2400" dirty="0" err="1" smtClean="0"/>
              <a:t>Фукуока</a:t>
            </a:r>
            <a:r>
              <a:rPr lang="ru-RU" sz="2400" dirty="0" smtClean="0"/>
              <a:t>, </a:t>
            </a:r>
            <a:r>
              <a:rPr lang="ru-RU" sz="2400" dirty="0" err="1" smtClean="0"/>
              <a:t>Сендай</a:t>
            </a:r>
            <a:r>
              <a:rPr lang="ru-RU" sz="2400" dirty="0" smtClean="0"/>
              <a:t>, </a:t>
            </a:r>
            <a:r>
              <a:rPr lang="ru-RU" sz="2400" dirty="0" err="1" smtClean="0"/>
              <a:t>Хітаті</a:t>
            </a:r>
            <a:r>
              <a:rPr lang="ru-RU" sz="2400" dirty="0" smtClean="0"/>
              <a:t>, </a:t>
            </a:r>
            <a:r>
              <a:rPr lang="ru-RU" sz="2400" dirty="0" err="1" smtClean="0"/>
              <a:t>Тіба</a:t>
            </a:r>
            <a:r>
              <a:rPr lang="ru-RU" sz="2400" dirty="0" smtClean="0"/>
              <a:t>, </a:t>
            </a:r>
            <a:r>
              <a:rPr lang="ru-RU" sz="2400" dirty="0" err="1" smtClean="0"/>
              <a:t>Кітакюсю</a:t>
            </a:r>
            <a:r>
              <a:rPr lang="ru-RU" sz="2400" dirty="0" smtClean="0"/>
              <a:t>, </a:t>
            </a:r>
            <a:r>
              <a:rPr lang="ru-RU" sz="2400" dirty="0" err="1" smtClean="0"/>
              <a:t>Кагосіма</a:t>
            </a:r>
            <a:r>
              <a:rPr lang="ru-RU" sz="2400" dirty="0" smtClean="0"/>
              <a:t>, </a:t>
            </a:r>
            <a:r>
              <a:rPr lang="ru-RU" sz="2400" dirty="0" err="1" smtClean="0"/>
              <a:t>Хіросіма</a:t>
            </a:r>
            <a:r>
              <a:rPr lang="ru-RU" sz="2400" dirty="0" smtClean="0"/>
              <a:t>, </a:t>
            </a:r>
            <a:r>
              <a:rPr lang="ru-RU" sz="2400" dirty="0" err="1" smtClean="0"/>
              <a:t>Кумамото</a:t>
            </a:r>
            <a:r>
              <a:rPr lang="ru-RU" sz="2400" dirty="0" smtClean="0"/>
              <a:t>.</a:t>
            </a:r>
          </a:p>
          <a:p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67544" y="476672"/>
            <a:ext cx="8382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764704"/>
            <a:ext cx="4041648" cy="391942"/>
          </a:xfrm>
        </p:spPr>
        <p:txBody>
          <a:bodyPr/>
          <a:lstStyle/>
          <a:p>
            <a:r>
              <a:rPr lang="uk-UA" dirty="0" smtClean="0"/>
              <a:t>Осака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4008" y="764704"/>
            <a:ext cx="4041775" cy="457200"/>
          </a:xfrm>
        </p:spPr>
        <p:txBody>
          <a:bodyPr/>
          <a:lstStyle/>
          <a:p>
            <a:r>
              <a:rPr lang="uk-UA" dirty="0" smtClean="0"/>
              <a:t>Хіросіма</a:t>
            </a:r>
            <a:endParaRPr lang="ru-RU" dirty="0"/>
          </a:p>
        </p:txBody>
      </p:sp>
      <p:pic>
        <p:nvPicPr>
          <p:cNvPr id="7" name="Содержимое 6" descr="Osaka_Castle_03bs3200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81000" y="1196752"/>
            <a:ext cx="4041775" cy="5328592"/>
          </a:xfrm>
        </p:spPr>
      </p:pic>
      <p:pic>
        <p:nvPicPr>
          <p:cNvPr id="8" name="Содержимое 7" descr="800px-HiroshimaNight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18050" y="1268760"/>
            <a:ext cx="4041775" cy="5184575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1340768"/>
            <a:ext cx="77048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Згідно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конституцією</a:t>
            </a:r>
            <a:r>
              <a:rPr lang="ru-RU" sz="2800" dirty="0" smtClean="0"/>
              <a:t>, </a:t>
            </a:r>
            <a:r>
              <a:rPr lang="ru-RU" sz="2800" dirty="0" err="1" smtClean="0"/>
              <a:t>Японія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унітарною</a:t>
            </a:r>
            <a:r>
              <a:rPr lang="ru-RU" sz="2800" dirty="0" smtClean="0"/>
              <a:t> </a:t>
            </a:r>
            <a:r>
              <a:rPr lang="ru-RU" sz="2800" dirty="0" err="1" smtClean="0"/>
              <a:t>конституційною</a:t>
            </a:r>
            <a:r>
              <a:rPr lang="ru-RU" sz="2800" dirty="0" smtClean="0"/>
              <a:t> </a:t>
            </a:r>
            <a:r>
              <a:rPr lang="ru-RU" sz="2800" dirty="0" err="1" smtClean="0"/>
              <a:t>монархією</a:t>
            </a:r>
            <a:r>
              <a:rPr lang="ru-RU" sz="2800" dirty="0" smtClean="0"/>
              <a:t>. Головою </a:t>
            </a:r>
            <a:r>
              <a:rPr lang="ru-RU" sz="2800" dirty="0" err="1" smtClean="0"/>
              <a:t>держави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імператор</a:t>
            </a:r>
            <a:r>
              <a:rPr lang="ru-RU" sz="2800" dirty="0" smtClean="0"/>
              <a:t>, </a:t>
            </a:r>
            <a:r>
              <a:rPr lang="ru-RU" sz="2800" dirty="0" err="1" smtClean="0"/>
              <a:t>але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виконавча</a:t>
            </a:r>
            <a:r>
              <a:rPr lang="ru-RU" sz="2800" dirty="0" smtClean="0"/>
              <a:t> </a:t>
            </a:r>
            <a:r>
              <a:rPr lang="ru-RU" sz="2800" dirty="0" err="1" smtClean="0"/>
              <a:t>влада</a:t>
            </a:r>
            <a:r>
              <a:rPr lang="ru-RU" sz="2800" dirty="0" smtClean="0"/>
              <a:t> в </a:t>
            </a:r>
            <a:r>
              <a:rPr lang="ru-RU" sz="2800" dirty="0" err="1" smtClean="0"/>
              <a:t>країні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зосереджена</a:t>
            </a:r>
            <a:r>
              <a:rPr lang="ru-RU" sz="2800" dirty="0" smtClean="0"/>
              <a:t> у руках </a:t>
            </a:r>
            <a:r>
              <a:rPr lang="ru-RU" sz="2800" dirty="0" err="1" smtClean="0"/>
              <a:t>прем'єр-міністра</a:t>
            </a:r>
            <a:r>
              <a:rPr lang="ru-RU" sz="2800" dirty="0" smtClean="0"/>
              <a:t>. </a:t>
            </a:r>
            <a:r>
              <a:rPr lang="ru-RU" sz="2800" dirty="0" err="1" smtClean="0"/>
              <a:t>Законодавча</a:t>
            </a:r>
            <a:r>
              <a:rPr lang="ru-RU" sz="2800" dirty="0" smtClean="0"/>
              <a:t> </a:t>
            </a:r>
            <a:r>
              <a:rPr lang="ru-RU" sz="2800" dirty="0" err="1" smtClean="0"/>
              <a:t>влада</a:t>
            </a:r>
            <a:r>
              <a:rPr lang="ru-RU" sz="2800" dirty="0" smtClean="0"/>
              <a:t> </a:t>
            </a:r>
            <a:r>
              <a:rPr lang="ru-RU" sz="2800" dirty="0" err="1" smtClean="0"/>
              <a:t>належить</a:t>
            </a:r>
            <a:r>
              <a:rPr lang="ru-RU" sz="2800" dirty="0" smtClean="0"/>
              <a:t> Парламенту,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одним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найстарших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демократичних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інститутів</a:t>
            </a:r>
            <a:r>
              <a:rPr lang="ru-RU" sz="2800" dirty="0" smtClean="0"/>
              <a:t> </a:t>
            </a:r>
            <a:r>
              <a:rPr lang="ru-RU" sz="2800" dirty="0" err="1" smtClean="0"/>
              <a:t>Азії</a:t>
            </a:r>
            <a:r>
              <a:rPr lang="ru-RU" sz="2800" dirty="0" smtClean="0"/>
              <a:t>. </a:t>
            </a:r>
            <a:r>
              <a:rPr lang="ru-RU" sz="2800" dirty="0" err="1" smtClean="0"/>
              <a:t>Оскільки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Японія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була</a:t>
            </a:r>
            <a:r>
              <a:rPr lang="ru-RU" sz="2800" dirty="0" smtClean="0"/>
              <a:t> </a:t>
            </a:r>
            <a:r>
              <a:rPr lang="ru-RU" sz="2800" dirty="0" err="1" smtClean="0"/>
              <a:t>першою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країною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світу</a:t>
            </a:r>
            <a:r>
              <a:rPr lang="ru-RU" sz="2800" dirty="0" smtClean="0"/>
              <a:t> яка </a:t>
            </a:r>
            <a:r>
              <a:rPr lang="ru-RU" sz="2800" dirty="0" err="1" smtClean="0"/>
              <a:t>пізнала</a:t>
            </a:r>
            <a:r>
              <a:rPr lang="ru-RU" sz="2800" dirty="0" smtClean="0"/>
              <a:t> </a:t>
            </a:r>
            <a:r>
              <a:rPr lang="ru-RU" sz="2800" dirty="0" err="1" smtClean="0"/>
              <a:t>жах</a:t>
            </a:r>
            <a:r>
              <a:rPr lang="ru-RU" sz="2800" dirty="0" smtClean="0"/>
              <a:t> </a:t>
            </a:r>
            <a:r>
              <a:rPr lang="ru-RU" sz="2800" dirty="0" err="1" smtClean="0"/>
              <a:t>ядерної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війни</a:t>
            </a:r>
            <a:r>
              <a:rPr lang="ru-RU" sz="2800" dirty="0" smtClean="0"/>
              <a:t>,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сьогоднішній</a:t>
            </a:r>
            <a:r>
              <a:rPr lang="ru-RU" sz="2800" dirty="0" smtClean="0"/>
              <a:t> уряд </a:t>
            </a:r>
            <a:r>
              <a:rPr lang="ru-RU" sz="2800" dirty="0" err="1" smtClean="0"/>
              <a:t>сприяє</a:t>
            </a:r>
            <a:r>
              <a:rPr lang="ru-RU" sz="2800" dirty="0" smtClean="0"/>
              <a:t> </a:t>
            </a:r>
            <a:r>
              <a:rPr lang="ru-RU" sz="2800" dirty="0" err="1" smtClean="0"/>
              <a:t>боротьбі</a:t>
            </a:r>
            <a:r>
              <a:rPr lang="ru-RU" sz="2800" dirty="0" smtClean="0"/>
              <a:t> за мир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руху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роззброєння</a:t>
            </a:r>
            <a:r>
              <a:rPr lang="ru-RU" sz="2800" dirty="0" smtClean="0"/>
              <a:t>.</a:t>
            </a:r>
            <a:endParaRPr lang="ru-RU" sz="2800" dirty="0" err="1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2400" cy="727720"/>
          </a:xfrm>
        </p:spPr>
        <p:txBody>
          <a:bodyPr anchor="ctr"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Географія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525658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Японія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острівна</a:t>
            </a:r>
            <a:r>
              <a:rPr lang="ru-RU" dirty="0" smtClean="0"/>
              <a:t> </a:t>
            </a:r>
            <a:r>
              <a:rPr lang="ru-RU" dirty="0" err="1" smtClean="0"/>
              <a:t>країна</a:t>
            </a:r>
            <a:r>
              <a:rPr lang="ru-RU" dirty="0" smtClean="0"/>
              <a:t>, </a:t>
            </a:r>
            <a:r>
              <a:rPr lang="ru-RU" dirty="0" err="1" smtClean="0"/>
              <a:t>розташована</a:t>
            </a:r>
            <a:r>
              <a:rPr lang="ru-RU" dirty="0" smtClean="0"/>
              <a:t> </a:t>
            </a:r>
            <a:r>
              <a:rPr lang="ru-RU" dirty="0" err="1" smtClean="0"/>
              <a:t>вздовж</a:t>
            </a:r>
            <a:r>
              <a:rPr lang="ru-RU" dirty="0" smtClean="0"/>
              <a:t> </a:t>
            </a:r>
            <a:r>
              <a:rPr lang="ru-RU" dirty="0" err="1" smtClean="0"/>
              <a:t>тихоокеанського</a:t>
            </a:r>
            <a:r>
              <a:rPr lang="ru-RU" dirty="0" smtClean="0"/>
              <a:t> </a:t>
            </a:r>
            <a:r>
              <a:rPr lang="ru-RU" dirty="0" err="1" smtClean="0"/>
              <a:t>узбережжя</a:t>
            </a:r>
            <a:r>
              <a:rPr lang="ru-RU" dirty="0" smtClean="0"/>
              <a:t> </a:t>
            </a:r>
            <a:r>
              <a:rPr lang="ru-RU" dirty="0" err="1" smtClean="0"/>
              <a:t>Східної</a:t>
            </a:r>
            <a:r>
              <a:rPr lang="ru-RU" dirty="0" smtClean="0"/>
              <a:t> </a:t>
            </a:r>
            <a:r>
              <a:rPr lang="ru-RU" dirty="0" err="1" smtClean="0"/>
              <a:t>Азії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острови</a:t>
            </a:r>
            <a:r>
              <a:rPr lang="ru-RU" dirty="0" smtClean="0"/>
              <a:t> — Хоккайдо, Хонсю, </a:t>
            </a:r>
            <a:r>
              <a:rPr lang="ru-RU" dirty="0" err="1" smtClean="0"/>
              <a:t>Шікоку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Кюсю. </a:t>
            </a:r>
            <a:r>
              <a:rPr lang="ru-RU" dirty="0" err="1" smtClean="0"/>
              <a:t>Острови</a:t>
            </a:r>
            <a:r>
              <a:rPr lang="ru-RU" dirty="0" smtClean="0"/>
              <a:t> </a:t>
            </a:r>
            <a:r>
              <a:rPr lang="ru-RU" dirty="0" err="1" smtClean="0"/>
              <a:t>Рюкю</a:t>
            </a:r>
            <a:r>
              <a:rPr lang="ru-RU" dirty="0" smtClean="0"/>
              <a:t> (</a:t>
            </a:r>
            <a:r>
              <a:rPr lang="ru-RU" dirty="0" err="1" smtClean="0"/>
              <a:t>Окінава</a:t>
            </a:r>
            <a:r>
              <a:rPr lang="ru-RU" dirty="0" smtClean="0"/>
              <a:t>) </a:t>
            </a:r>
            <a:r>
              <a:rPr lang="ru-RU" dirty="0" err="1" smtClean="0"/>
              <a:t>розташовані</a:t>
            </a:r>
            <a:r>
              <a:rPr lang="ru-RU" dirty="0" smtClean="0"/>
              <a:t> на 600 км </a:t>
            </a:r>
            <a:r>
              <a:rPr lang="ru-RU" dirty="0" err="1" smtClean="0"/>
              <a:t>південніше</a:t>
            </a:r>
            <a:r>
              <a:rPr lang="ru-RU" dirty="0" smtClean="0"/>
              <a:t> острова Кюсю. У </a:t>
            </a:r>
            <a:r>
              <a:rPr lang="ru-RU" dirty="0" err="1" smtClean="0"/>
              <a:t>цілому</a:t>
            </a:r>
            <a:r>
              <a:rPr lang="ru-RU" dirty="0" smtClean="0"/>
              <a:t>, </a:t>
            </a:r>
            <a:r>
              <a:rPr lang="ru-RU" dirty="0" err="1" smtClean="0"/>
              <a:t>Японський</a:t>
            </a:r>
            <a:r>
              <a:rPr lang="ru-RU" dirty="0" smtClean="0"/>
              <a:t> </a:t>
            </a:r>
            <a:r>
              <a:rPr lang="ru-RU" dirty="0" err="1" smtClean="0"/>
              <a:t>архіпелаг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3000 </a:t>
            </a:r>
            <a:r>
              <a:rPr lang="ru-RU" dirty="0" err="1" smtClean="0"/>
              <a:t>малих</a:t>
            </a:r>
            <a:r>
              <a:rPr lang="ru-RU" dirty="0" smtClean="0"/>
              <a:t> </a:t>
            </a:r>
            <a:r>
              <a:rPr lang="ru-RU" dirty="0" err="1" smtClean="0"/>
              <a:t>островів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посідає</a:t>
            </a:r>
            <a:r>
              <a:rPr lang="ru-RU" dirty="0" smtClean="0"/>
              <a:t> 19 </a:t>
            </a:r>
            <a:r>
              <a:rPr lang="ru-RU" dirty="0" err="1" smtClean="0"/>
              <a:t>місце</a:t>
            </a:r>
            <a:r>
              <a:rPr lang="ru-RU" dirty="0" smtClean="0"/>
              <a:t> за </a:t>
            </a:r>
            <a:r>
              <a:rPr lang="ru-RU" dirty="0" err="1" smtClean="0"/>
              <a:t>щільністю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. 70—80%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островів</a:t>
            </a:r>
            <a:r>
              <a:rPr lang="ru-RU" dirty="0" smtClean="0"/>
              <a:t> </a:t>
            </a:r>
            <a:r>
              <a:rPr lang="ru-RU" dirty="0" err="1" smtClean="0"/>
              <a:t>вкривають</a:t>
            </a:r>
            <a:r>
              <a:rPr lang="ru-RU" dirty="0" smtClean="0"/>
              <a:t> </a:t>
            </a:r>
            <a:r>
              <a:rPr lang="ru-RU" dirty="0" err="1" smtClean="0"/>
              <a:t>ліси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гори, </a:t>
            </a:r>
            <a:r>
              <a:rPr lang="ru-RU" dirty="0" err="1" smtClean="0"/>
              <a:t>непридатні</a:t>
            </a:r>
            <a:r>
              <a:rPr lang="ru-RU" dirty="0" smtClean="0"/>
              <a:t> для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,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мешкання</a:t>
            </a:r>
            <a:r>
              <a:rPr lang="ru-RU" dirty="0" smtClean="0"/>
              <a:t> через </a:t>
            </a:r>
            <a:r>
              <a:rPr lang="ru-RU" dirty="0" err="1" smtClean="0"/>
              <a:t>часті</a:t>
            </a:r>
            <a:r>
              <a:rPr lang="ru-RU" dirty="0" smtClean="0"/>
              <a:t> </a:t>
            </a:r>
            <a:r>
              <a:rPr lang="ru-RU" dirty="0" err="1" smtClean="0"/>
              <a:t>тайфуни</a:t>
            </a:r>
            <a:r>
              <a:rPr lang="ru-RU" dirty="0" smtClean="0"/>
              <a:t>, </a:t>
            </a:r>
            <a:r>
              <a:rPr lang="ru-RU" dirty="0" err="1" smtClean="0"/>
              <a:t>зсуви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землетруси</a:t>
            </a:r>
            <a:r>
              <a:rPr lang="ru-RU" dirty="0" smtClean="0"/>
              <a:t>.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сконцентровано</a:t>
            </a:r>
            <a:r>
              <a:rPr lang="ru-RU" dirty="0" smtClean="0"/>
              <a:t> у </a:t>
            </a:r>
            <a:r>
              <a:rPr lang="ru-RU" dirty="0" err="1" smtClean="0"/>
              <a:t>прибережних</a:t>
            </a:r>
            <a:r>
              <a:rPr lang="ru-RU" dirty="0" smtClean="0"/>
              <a:t> зонах та на </a:t>
            </a:r>
            <a:r>
              <a:rPr lang="ru-RU" dirty="0" err="1" smtClean="0"/>
              <a:t>рівнинах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Японії</a:t>
            </a:r>
            <a:r>
              <a:rPr lang="ru-RU" dirty="0" smtClean="0"/>
              <a:t> на </a:t>
            </a:r>
            <a:r>
              <a:rPr lang="ru-RU" dirty="0" err="1" smtClean="0"/>
              <a:t>стику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тектонічних</a:t>
            </a:r>
            <a:r>
              <a:rPr lang="ru-RU" dirty="0" smtClean="0"/>
              <a:t> плит Тихого Океану, </a:t>
            </a:r>
            <a:r>
              <a:rPr lang="ru-RU" dirty="0" err="1" smtClean="0"/>
              <a:t>є</a:t>
            </a:r>
            <a:r>
              <a:rPr lang="ru-RU" dirty="0" smtClean="0"/>
              <a:t> причиною </a:t>
            </a:r>
            <a:r>
              <a:rPr lang="ru-RU" dirty="0" err="1" smtClean="0"/>
              <a:t>частих</a:t>
            </a:r>
            <a:r>
              <a:rPr lang="ru-RU" dirty="0" smtClean="0"/>
              <a:t> </a:t>
            </a:r>
            <a:r>
              <a:rPr lang="ru-RU" dirty="0" err="1" smtClean="0"/>
              <a:t>землетрусів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підвищеної</a:t>
            </a:r>
            <a:r>
              <a:rPr lang="ru-RU" dirty="0" smtClean="0"/>
              <a:t> </a:t>
            </a:r>
            <a:r>
              <a:rPr lang="ru-RU" dirty="0" err="1" smtClean="0"/>
              <a:t>вулканічної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на </a:t>
            </a:r>
            <a:r>
              <a:rPr lang="ru-RU" dirty="0" err="1" smtClean="0"/>
              <a:t>архіпелазі</a:t>
            </a:r>
            <a:r>
              <a:rPr lang="ru-RU" dirty="0" smtClean="0"/>
              <a:t>. </a:t>
            </a:r>
            <a:r>
              <a:rPr lang="ru-RU" dirty="0" err="1" smtClean="0"/>
              <a:t>Найвищою</a:t>
            </a:r>
            <a:r>
              <a:rPr lang="ru-RU" dirty="0" smtClean="0"/>
              <a:t> горою-вулканом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гора </a:t>
            </a:r>
            <a:r>
              <a:rPr lang="ru-RU" dirty="0" err="1" smtClean="0"/>
              <a:t>Фудзі</a:t>
            </a:r>
            <a:r>
              <a:rPr lang="ru-RU" dirty="0" smtClean="0"/>
              <a:t> </a:t>
            </a:r>
            <a:r>
              <a:rPr lang="ru-RU" dirty="0" err="1" smtClean="0"/>
              <a:t>висота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становить 3 776 м. </a:t>
            </a:r>
            <a:r>
              <a:rPr lang="ru-RU" dirty="0" err="1" smtClean="0"/>
              <a:t>Останні</a:t>
            </a:r>
            <a:r>
              <a:rPr lang="ru-RU" dirty="0" smtClean="0"/>
              <a:t> </a:t>
            </a:r>
            <a:r>
              <a:rPr lang="ru-RU" dirty="0" err="1" smtClean="0"/>
              <a:t>найбільші</a:t>
            </a:r>
            <a:r>
              <a:rPr lang="ru-RU" dirty="0" smtClean="0"/>
              <a:t> </a:t>
            </a:r>
            <a:r>
              <a:rPr lang="ru-RU" dirty="0" err="1" smtClean="0"/>
              <a:t>землетруси</a:t>
            </a:r>
            <a:r>
              <a:rPr lang="ru-RU" dirty="0" smtClean="0"/>
              <a:t> </a:t>
            </a:r>
            <a:r>
              <a:rPr lang="ru-RU" dirty="0" err="1" smtClean="0"/>
              <a:t>сталися</a:t>
            </a:r>
            <a:r>
              <a:rPr lang="ru-RU" dirty="0" smtClean="0"/>
              <a:t> 1995 (</a:t>
            </a:r>
            <a:r>
              <a:rPr lang="ru-RU" dirty="0" err="1" smtClean="0"/>
              <a:t>землетрус</a:t>
            </a:r>
            <a:r>
              <a:rPr lang="ru-RU" dirty="0" smtClean="0"/>
              <a:t> в </a:t>
            </a:r>
            <a:r>
              <a:rPr lang="ru-RU" dirty="0" err="1" smtClean="0"/>
              <a:t>Кобе</a:t>
            </a:r>
            <a:r>
              <a:rPr lang="ru-RU" dirty="0" smtClean="0"/>
              <a:t>), 2004 (</a:t>
            </a:r>
            <a:r>
              <a:rPr lang="ru-RU" dirty="0" err="1" smtClean="0"/>
              <a:t>землетрус</a:t>
            </a:r>
            <a:r>
              <a:rPr lang="ru-RU" dirty="0" smtClean="0"/>
              <a:t> в </a:t>
            </a:r>
            <a:r>
              <a:rPr lang="ru-RU" dirty="0" err="1" smtClean="0"/>
              <a:t>Ніїґата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2011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гейзерів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гарячих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ванн </a:t>
            </a:r>
            <a:r>
              <a:rPr lang="ru-RU" dirty="0" err="1" smtClean="0"/>
              <a:t>онсен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для </a:t>
            </a:r>
            <a:r>
              <a:rPr lang="ru-RU" dirty="0" err="1" smtClean="0"/>
              <a:t>відпочинку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87025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/>
              <a:t>Рельєф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переважно</a:t>
            </a:r>
            <a:r>
              <a:rPr lang="ru-RU" sz="2400" dirty="0" smtClean="0"/>
              <a:t> </a:t>
            </a:r>
            <a:r>
              <a:rPr lang="ru-RU" sz="2400" dirty="0" err="1" smtClean="0"/>
              <a:t>гірський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наявністю</a:t>
            </a:r>
            <a:r>
              <a:rPr lang="ru-RU" sz="2400" dirty="0" smtClean="0"/>
              <a:t> </a:t>
            </a:r>
            <a:r>
              <a:rPr lang="ru-RU" sz="2400" dirty="0" err="1" smtClean="0"/>
              <a:t>численних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діючих</a:t>
            </a:r>
            <a:r>
              <a:rPr lang="ru-RU" sz="2400" dirty="0" smtClean="0"/>
              <a:t> (60)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згаслих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вулканів</a:t>
            </a:r>
            <a:r>
              <a:rPr lang="ru-RU" sz="2400" dirty="0" smtClean="0"/>
              <a:t>. </a:t>
            </a:r>
            <a:r>
              <a:rPr lang="ru-RU" sz="2400" dirty="0" err="1" smtClean="0"/>
              <a:t>Вища</a:t>
            </a:r>
            <a:r>
              <a:rPr lang="ru-RU" sz="2400" dirty="0" smtClean="0"/>
              <a:t> точка – вулкан </a:t>
            </a:r>
            <a:r>
              <a:rPr lang="ru-RU" sz="2400" dirty="0" err="1" smtClean="0"/>
              <a:t>Фудзіяма</a:t>
            </a:r>
            <a:r>
              <a:rPr lang="ru-RU" sz="2400" dirty="0" smtClean="0"/>
              <a:t> на о. Хонсю (3776 м). </a:t>
            </a:r>
            <a:r>
              <a:rPr lang="ru-RU" sz="2400" dirty="0" err="1" smtClean="0"/>
              <a:t>Процеси</a:t>
            </a:r>
            <a:r>
              <a:rPr lang="ru-RU" sz="2400" dirty="0" smtClean="0"/>
              <a:t> </a:t>
            </a:r>
            <a:r>
              <a:rPr lang="ru-RU" sz="2400" dirty="0" err="1" smtClean="0"/>
              <a:t>горотворення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продовжуються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сьогодні</a:t>
            </a:r>
            <a:r>
              <a:rPr lang="ru-RU" sz="2400" dirty="0" smtClean="0"/>
              <a:t>, тому </a:t>
            </a:r>
            <a:r>
              <a:rPr lang="ru-RU" sz="2400" dirty="0" err="1" smtClean="0"/>
              <a:t>землетруси</a:t>
            </a:r>
            <a:r>
              <a:rPr lang="ru-RU" sz="2400" dirty="0" smtClean="0"/>
              <a:t> </a:t>
            </a:r>
            <a:r>
              <a:rPr lang="ru-RU" sz="2400" dirty="0" err="1" smtClean="0"/>
              <a:t>бувають</a:t>
            </a:r>
            <a:r>
              <a:rPr lang="ru-RU" sz="2400" dirty="0" smtClean="0"/>
              <a:t> тут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півтори</a:t>
            </a:r>
            <a:r>
              <a:rPr lang="ru-RU" sz="2400" dirty="0" smtClean="0"/>
              <a:t> до восьми </a:t>
            </a:r>
            <a:r>
              <a:rPr lang="ru-RU" sz="2400" dirty="0" err="1" smtClean="0"/>
              <a:t>тисяч</a:t>
            </a:r>
            <a:r>
              <a:rPr lang="ru-RU" sz="2400" dirty="0" smtClean="0"/>
              <a:t> </a:t>
            </a:r>
            <a:r>
              <a:rPr lang="ru-RU" sz="2400" dirty="0" err="1" smtClean="0"/>
              <a:t>разів</a:t>
            </a:r>
            <a:r>
              <a:rPr lang="ru-RU" sz="2400" dirty="0" smtClean="0"/>
              <a:t> на </a:t>
            </a:r>
            <a:r>
              <a:rPr lang="ru-RU" sz="2400" dirty="0" err="1" smtClean="0"/>
              <a:t>рік</a:t>
            </a:r>
            <a:r>
              <a:rPr lang="ru-RU" sz="2400" dirty="0" smtClean="0"/>
              <a:t>. </a:t>
            </a:r>
            <a:r>
              <a:rPr lang="ru-RU" sz="2400" dirty="0" err="1" smtClean="0"/>
              <a:t>Усі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сучасні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будівлі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будуються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протисейсмічній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основі</a:t>
            </a:r>
            <a:r>
              <a:rPr lang="ru-RU" sz="2400" dirty="0" smtClean="0"/>
              <a:t>. </a:t>
            </a:r>
            <a:r>
              <a:rPr lang="ru-RU" sz="2400" dirty="0" err="1" smtClean="0"/>
              <a:t>Тихоокеанське</a:t>
            </a:r>
            <a:r>
              <a:rPr lang="ru-RU" sz="2400" dirty="0" smtClean="0"/>
              <a:t> </a:t>
            </a:r>
            <a:r>
              <a:rPr lang="ru-RU" sz="2400" dirty="0" err="1" smtClean="0"/>
              <a:t>узбережжя</a:t>
            </a:r>
            <a:r>
              <a:rPr lang="ru-RU" sz="2400" dirty="0" smtClean="0"/>
              <a:t> </a:t>
            </a:r>
            <a:r>
              <a:rPr lang="ru-RU" sz="2400" dirty="0" err="1" smtClean="0"/>
              <a:t>потерпає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цунамі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висотою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30 до 50 м. </a:t>
            </a:r>
            <a:r>
              <a:rPr lang="ru-RU" sz="2400" b="1" dirty="0" err="1" smtClean="0"/>
              <a:t>Клімат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помірного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півночі</a:t>
            </a:r>
            <a:r>
              <a:rPr lang="ru-RU" sz="2400" dirty="0" smtClean="0"/>
              <a:t> до </a:t>
            </a:r>
            <a:r>
              <a:rPr lang="ru-RU" sz="2400" dirty="0" err="1" smtClean="0"/>
              <a:t>мусонного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тропічного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півдні</a:t>
            </a:r>
            <a:r>
              <a:rPr lang="ru-RU" sz="2400" dirty="0" smtClean="0"/>
              <a:t>. </a:t>
            </a:r>
            <a:r>
              <a:rPr lang="ru-RU" sz="2400" dirty="0" err="1" smtClean="0"/>
              <a:t>Середні</a:t>
            </a:r>
            <a:r>
              <a:rPr lang="ru-RU" sz="2400" dirty="0" smtClean="0"/>
              <a:t> </a:t>
            </a:r>
            <a:r>
              <a:rPr lang="ru-RU" sz="2400" dirty="0" err="1" smtClean="0"/>
              <a:t>температури</a:t>
            </a:r>
            <a:r>
              <a:rPr lang="ru-RU" sz="2400" dirty="0" smtClean="0"/>
              <a:t> </a:t>
            </a:r>
            <a:r>
              <a:rPr lang="ru-RU" sz="2400" dirty="0" err="1" smtClean="0"/>
              <a:t>січня</a:t>
            </a:r>
            <a:r>
              <a:rPr lang="ru-RU" sz="2400" dirty="0" smtClean="0"/>
              <a:t> –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-</a:t>
            </a:r>
            <a:r>
              <a:rPr lang="ru-RU" sz="2400" dirty="0" smtClean="0"/>
              <a:t>5С </a:t>
            </a:r>
            <a:r>
              <a:rPr lang="ru-RU" sz="2400" dirty="0" smtClean="0"/>
              <a:t>на </a:t>
            </a:r>
            <a:r>
              <a:rPr lang="ru-RU" sz="2400" dirty="0" smtClean="0"/>
              <a:t>о.Хоккайдо </a:t>
            </a:r>
            <a:r>
              <a:rPr lang="ru-RU" sz="2400" dirty="0" smtClean="0"/>
              <a:t>до +</a:t>
            </a:r>
            <a:r>
              <a:rPr lang="ru-RU" sz="2400" dirty="0" smtClean="0"/>
              <a:t>16С </a:t>
            </a:r>
            <a:r>
              <a:rPr lang="ru-RU" sz="2400" dirty="0" smtClean="0"/>
              <a:t>– на </a:t>
            </a:r>
            <a:r>
              <a:rPr lang="ru-RU" sz="2400" dirty="0" err="1" smtClean="0"/>
              <a:t>архіпелазі</a:t>
            </a:r>
            <a:r>
              <a:rPr lang="ru-RU" sz="2400" dirty="0" smtClean="0"/>
              <a:t> </a:t>
            </a:r>
            <a:r>
              <a:rPr lang="ru-RU" sz="2400" dirty="0" err="1" smtClean="0"/>
              <a:t>Рюкю</a:t>
            </a:r>
            <a:r>
              <a:rPr lang="ru-RU" sz="2400" dirty="0" smtClean="0"/>
              <a:t>, </a:t>
            </a:r>
            <a:r>
              <a:rPr lang="ru-RU" sz="2400" dirty="0" err="1" smtClean="0"/>
              <a:t>липня</a:t>
            </a:r>
            <a:r>
              <a:rPr lang="ru-RU" sz="2400" dirty="0" smtClean="0"/>
              <a:t> – </a:t>
            </a:r>
            <a:r>
              <a:rPr lang="ru-RU" sz="2400" dirty="0" err="1" smtClean="0"/>
              <a:t>відповідно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+22 до +</a:t>
            </a:r>
            <a:r>
              <a:rPr lang="ru-RU" sz="2400" dirty="0" smtClean="0"/>
              <a:t>28С</a:t>
            </a:r>
            <a:r>
              <a:rPr lang="ru-RU" sz="2400" dirty="0" smtClean="0"/>
              <a:t>. </a:t>
            </a:r>
            <a:r>
              <a:rPr lang="ru-RU" sz="2400" dirty="0" err="1" smtClean="0"/>
              <a:t>Опадів</a:t>
            </a:r>
            <a:r>
              <a:rPr lang="ru-RU" sz="2400" dirty="0" smtClean="0"/>
              <a:t> на </a:t>
            </a:r>
            <a:r>
              <a:rPr lang="ru-RU" sz="2400" dirty="0" err="1" smtClean="0"/>
              <a:t>більшій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країни</a:t>
            </a:r>
            <a:r>
              <a:rPr lang="ru-RU" sz="2400" dirty="0" smtClean="0"/>
              <a:t> –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1700 – 2000 до 4000 мм на </a:t>
            </a:r>
            <a:r>
              <a:rPr lang="ru-RU" sz="2400" dirty="0" err="1" smtClean="0"/>
              <a:t>рік</a:t>
            </a:r>
            <a:r>
              <a:rPr lang="ru-RU" sz="2400" dirty="0" smtClean="0"/>
              <a:t>, </a:t>
            </a:r>
            <a:r>
              <a:rPr lang="ru-RU" sz="2400" dirty="0" err="1" smtClean="0"/>
              <a:t>восени</a:t>
            </a:r>
            <a:r>
              <a:rPr lang="ru-RU" sz="2400" dirty="0" smtClean="0"/>
              <a:t> </a:t>
            </a:r>
            <a:r>
              <a:rPr lang="ru-RU" sz="2400" dirty="0" err="1" smtClean="0"/>
              <a:t>звичайно</a:t>
            </a:r>
            <a:r>
              <a:rPr lang="ru-RU" sz="2400" dirty="0" smtClean="0"/>
              <a:t> </a:t>
            </a:r>
            <a:r>
              <a:rPr lang="ru-RU" sz="2400" dirty="0" err="1" smtClean="0"/>
              <a:t>бувають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тайфуни</a:t>
            </a:r>
            <a:r>
              <a:rPr lang="ru-RU" sz="2400" dirty="0" smtClean="0"/>
              <a:t>. В районах </a:t>
            </a:r>
            <a:r>
              <a:rPr lang="ru-RU" sz="2400" dirty="0" err="1" smtClean="0"/>
              <a:t>вулканічної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термальні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джерела</a:t>
            </a:r>
            <a:r>
              <a:rPr lang="ru-RU" sz="2400" dirty="0" smtClean="0"/>
              <a:t>. </a:t>
            </a:r>
            <a:r>
              <a:rPr lang="ru-RU" sz="2400" dirty="0" err="1" smtClean="0"/>
              <a:t>Японія</a:t>
            </a:r>
            <a:r>
              <a:rPr lang="ru-RU" sz="2400" dirty="0" smtClean="0"/>
              <a:t> </a:t>
            </a:r>
            <a:r>
              <a:rPr lang="ru-RU" sz="2400" dirty="0" err="1" smtClean="0"/>
              <a:t>належить</a:t>
            </a:r>
            <a:r>
              <a:rPr lang="ru-RU" sz="2400" dirty="0" smtClean="0"/>
              <a:t> до </a:t>
            </a:r>
            <a:r>
              <a:rPr lang="ru-RU" sz="2400" dirty="0" err="1" smtClean="0"/>
              <a:t>країн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майже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повністю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засвоїли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земельні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ресурси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136207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476672"/>
            <a:ext cx="8568952" cy="619268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Японські</a:t>
            </a:r>
            <a:r>
              <a:rPr lang="ru-RU" dirty="0" smtClean="0"/>
              <a:t> </a:t>
            </a:r>
            <a:r>
              <a:rPr lang="ru-RU" dirty="0" err="1" smtClean="0"/>
              <a:t>острови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простягаються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півночі</a:t>
            </a:r>
            <a:r>
              <a:rPr lang="ru-RU" dirty="0" smtClean="0"/>
              <a:t> на </a:t>
            </a:r>
            <a:r>
              <a:rPr lang="ru-RU" dirty="0" err="1" smtClean="0"/>
              <a:t>південь</a:t>
            </a:r>
            <a:r>
              <a:rPr lang="ru-RU" dirty="0" smtClean="0"/>
              <a:t>, лежать у шести </a:t>
            </a:r>
            <a:r>
              <a:rPr lang="ru-RU" dirty="0" err="1" smtClean="0"/>
              <a:t>кліматичних</a:t>
            </a:r>
            <a:r>
              <a:rPr lang="ru-RU" dirty="0" smtClean="0"/>
              <a:t> </a:t>
            </a:r>
            <a:r>
              <a:rPr lang="ru-RU" dirty="0" smtClean="0"/>
              <a:t>зонах.</a:t>
            </a:r>
            <a:endParaRPr lang="ru-RU" dirty="0" smtClean="0"/>
          </a:p>
          <a:p>
            <a:pPr lvl="1">
              <a:buFont typeface="Arial" pitchFamily="34" charset="0"/>
              <a:buChar char="•"/>
            </a:pP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</a:rPr>
              <a:t>Зона </a:t>
            </a: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  <a:hlinkClick r:id="rId2" tooltip="Хоккайдо"/>
              </a:rPr>
              <a:t>Хоккайдо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Найпівнічніший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регіон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3" tooltip="Помірний клімат"/>
              </a:rPr>
              <a:t>помірного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  <a:hlinkClick r:id="rId3" tooltip="Помірний клімат"/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3" tooltip="Помірний клімат"/>
              </a:rPr>
              <a:t>клімату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холодними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  <a:hlinkClick r:id="rId4" tooltip="Зима"/>
              </a:rPr>
              <a:t>зимами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прохолодним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5" tooltip="Літо"/>
              </a:rPr>
              <a:t>літом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  <a:hlinkClick r:id="rId6" tooltip="Опади"/>
              </a:rPr>
              <a:t>Опади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часті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але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взимку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острови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вкрито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глибоким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7" tooltip="Сніг"/>
              </a:rPr>
              <a:t>снігом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</a:rPr>
              <a:t>Зона </a:t>
            </a:r>
            <a:r>
              <a:rPr lang="ru-RU" sz="1900" i="1" dirty="0" err="1" smtClean="0">
                <a:solidFill>
                  <a:schemeClr val="tx2">
                    <a:lumMod val="75000"/>
                  </a:schemeClr>
                </a:solidFill>
                <a:hlinkClick r:id="rId8" tooltip="Японське море"/>
              </a:rPr>
              <a:t>Японського</a:t>
            </a: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  <a:hlinkClick r:id="rId8" tooltip="Японське море"/>
              </a:rPr>
              <a:t> моря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Західне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узбережжя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острова 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  <a:hlinkClick r:id="rId9" tooltip="Хонсю"/>
              </a:rPr>
              <a:t>Хонсю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є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місцем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частих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сильних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опадів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, особливо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взимку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Влітку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прохолодно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хоча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інколи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завдяки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вітру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10" tooltip="Фьон (ще не написана)"/>
              </a:rPr>
              <a:t>Фьон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буває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надзвичайно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спекотно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19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</a:rPr>
              <a:t>Зона </a:t>
            </a:r>
            <a:r>
              <a:rPr lang="ru-RU" sz="1900" i="1" dirty="0" err="1" smtClean="0">
                <a:solidFill>
                  <a:schemeClr val="tx2">
                    <a:lumMod val="75000"/>
                  </a:schemeClr>
                </a:solidFill>
              </a:rPr>
              <a:t>Центральногірська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Типовий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11" tooltip="Континентальний клімат"/>
              </a:rPr>
              <a:t>континентальний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  <a:hlinkClick r:id="rId11" tooltip="Континентальний клімат"/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11" tooltip="Континентальний клімат"/>
              </a:rPr>
              <a:t>клімат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зі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значними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коливаннями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12" tooltip="Температура"/>
              </a:rPr>
              <a:t>температури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взимку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влітку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вночі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вдень. Опади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помірні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19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</a:rPr>
              <a:t>Зона </a:t>
            </a:r>
            <a:r>
              <a:rPr lang="ru-RU" sz="1900" i="1" dirty="0" err="1" smtClean="0">
                <a:solidFill>
                  <a:schemeClr val="tx2">
                    <a:lumMod val="75000"/>
                  </a:schemeClr>
                </a:solidFill>
                <a:hlinkClick r:id="rId13" tooltip="Внутрішнє Японське море"/>
              </a:rPr>
              <a:t>Внутрішнього</a:t>
            </a: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  <a:hlinkClick r:id="rId13" tooltip="Внутрішнє Японське море"/>
              </a:rPr>
              <a:t> </a:t>
            </a:r>
            <a:r>
              <a:rPr lang="ru-RU" sz="1900" i="1" dirty="0" err="1" smtClean="0">
                <a:solidFill>
                  <a:schemeClr val="tx2">
                    <a:lumMod val="75000"/>
                  </a:schemeClr>
                </a:solidFill>
                <a:hlinkClick r:id="rId13" tooltip="Внутрішнє Японське море"/>
              </a:rPr>
              <a:t>Японського</a:t>
            </a: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  <a:hlinkClick r:id="rId13" tooltip="Внутрішнє Японське море"/>
              </a:rPr>
              <a:t> моря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Гори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14" tooltip="Регіон Тюґоку"/>
              </a:rPr>
              <a:t>Тюґоку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15" tooltip="Шікоку"/>
              </a:rPr>
              <a:t>Шікоку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перешкоджають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сезонним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вітрам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забезпечуючи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порівняно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теплу погоду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впродовж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цілого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року.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16" tooltip="Середземноморський клімат"/>
              </a:rPr>
              <a:t>Клімат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  <a:hlinkClick r:id="rId16" tooltip="Середземноморський клімат"/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16" tooltip="Середземноморський клімат"/>
              </a:rPr>
              <a:t>середземноморський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</a:rPr>
              <a:t>Зона </a:t>
            </a: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  <a:hlinkClick r:id="rId17" tooltip="Тихий океан"/>
              </a:rPr>
              <a:t>Тихого </a:t>
            </a: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  <a:hlinkClick r:id="rId17" tooltip="Тихий океан"/>
              </a:rPr>
              <a:t>океану</a:t>
            </a: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900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Східне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узбережжя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18" tooltip="Японський архіпелаг"/>
              </a:rPr>
              <a:t>японського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  <a:hlinkClick r:id="rId18" tooltip="Японський архіпелаг"/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18" tooltip="Японський архіпелаг"/>
              </a:rPr>
              <a:t>архіпелагу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характеризується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холодними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зимами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невеликою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кількістю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19" tooltip="Снігопад"/>
              </a:rPr>
              <a:t>снігопадів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, та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спекотним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вологим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літом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завдяки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південно-східним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вітрам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</a:rPr>
              <a:t>Зона </a:t>
            </a:r>
            <a:r>
              <a:rPr lang="ru-RU" sz="1900" i="1" dirty="0" err="1" smtClean="0">
                <a:solidFill>
                  <a:schemeClr val="tx2">
                    <a:lumMod val="75000"/>
                  </a:schemeClr>
                </a:solidFill>
              </a:rPr>
              <a:t>Південних</a:t>
            </a:r>
            <a:r>
              <a:rPr lang="ru-RU" sz="19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i="1" dirty="0" err="1" smtClean="0">
                <a:solidFill>
                  <a:schemeClr val="tx2">
                    <a:lumMod val="75000"/>
                  </a:schemeClr>
                </a:solidFill>
              </a:rPr>
              <a:t>островів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Острови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Рюкю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лежать у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20" tooltip="Субтропіки"/>
              </a:rPr>
              <a:t>субтропічному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кліматичному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поясі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, де зима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літо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теплі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. Опади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дуже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значні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, особливо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влітку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Частими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</a:rPr>
              <a:t>є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tx2">
                    <a:lumMod val="75000"/>
                  </a:schemeClr>
                </a:solidFill>
                <a:hlinkClick r:id="rId21" tooltip="Тайфун"/>
              </a:rPr>
              <a:t>тайфуни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19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772400" cy="1224136"/>
          </a:xfrm>
        </p:spPr>
        <p:txBody>
          <a:bodyPr/>
          <a:lstStyle/>
          <a:p>
            <a:r>
              <a:rPr lang="ru-RU" dirty="0" smtClean="0"/>
              <a:t>Флора </a:t>
            </a:r>
            <a:r>
              <a:rPr lang="ru-RU" dirty="0" err="1" smtClean="0"/>
              <a:t>і</a:t>
            </a:r>
            <a:r>
              <a:rPr lang="ru-RU" dirty="0" smtClean="0"/>
              <a:t> фауна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052736"/>
            <a:ext cx="8424936" cy="547260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багату</a:t>
            </a:r>
            <a:r>
              <a:rPr lang="ru-RU" dirty="0" smtClean="0"/>
              <a:t> флору </a:t>
            </a:r>
            <a:r>
              <a:rPr lang="ru-RU" dirty="0" err="1" smtClean="0"/>
              <a:t>і</a:t>
            </a:r>
            <a:r>
              <a:rPr lang="ru-RU" dirty="0" smtClean="0"/>
              <a:t> фауну.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обумовлено</a:t>
            </a:r>
            <a:r>
              <a:rPr lang="ru-RU" dirty="0" smtClean="0"/>
              <a:t> </a:t>
            </a:r>
            <a:r>
              <a:rPr lang="ru-RU" dirty="0" err="1" smtClean="0"/>
              <a:t>відносною</a:t>
            </a:r>
            <a:r>
              <a:rPr lang="ru-RU" dirty="0" smtClean="0"/>
              <a:t> </a:t>
            </a:r>
            <a:r>
              <a:rPr lang="ru-RU" dirty="0" err="1" smtClean="0"/>
              <a:t>ізоляцією</a:t>
            </a:r>
            <a:r>
              <a:rPr lang="ru-RU" dirty="0" smtClean="0"/>
              <a:t> </a:t>
            </a:r>
            <a:r>
              <a:rPr lang="ru-RU" dirty="0" err="1" smtClean="0"/>
              <a:t>Японського</a:t>
            </a:r>
            <a:r>
              <a:rPr lang="ru-RU" dirty="0" smtClean="0"/>
              <a:t> </a:t>
            </a:r>
            <a:r>
              <a:rPr lang="ru-RU" dirty="0" err="1" smtClean="0"/>
              <a:t>архіпелагу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Азійського</a:t>
            </a:r>
            <a:r>
              <a:rPr lang="ru-RU" dirty="0" smtClean="0"/>
              <a:t> континенту та </a:t>
            </a:r>
            <a:r>
              <a:rPr lang="ru-RU" dirty="0" err="1" smtClean="0"/>
              <a:t>протяжністю</a:t>
            </a:r>
            <a:r>
              <a:rPr lang="ru-RU" dirty="0" smtClean="0"/>
              <a:t> </a:t>
            </a:r>
            <a:r>
              <a:rPr lang="ru-RU" dirty="0" err="1" smtClean="0"/>
              <a:t>архіпелагу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півночі</a:t>
            </a:r>
            <a:r>
              <a:rPr lang="ru-RU" dirty="0" smtClean="0"/>
              <a:t> на </a:t>
            </a:r>
            <a:r>
              <a:rPr lang="ru-RU" dirty="0" err="1" smtClean="0"/>
              <a:t>південь</a:t>
            </a:r>
            <a:r>
              <a:rPr lang="ru-RU" dirty="0" smtClean="0"/>
              <a:t>. За </a:t>
            </a:r>
            <a:r>
              <a:rPr lang="ru-RU" dirty="0" err="1" smtClean="0"/>
              <a:t>даними</a:t>
            </a:r>
            <a:r>
              <a:rPr lang="ru-RU" dirty="0" smtClean="0"/>
              <a:t> Союзу </a:t>
            </a:r>
            <a:r>
              <a:rPr lang="ru-RU" dirty="0" err="1" smtClean="0"/>
              <a:t>біологічної</a:t>
            </a:r>
            <a:r>
              <a:rPr lang="ru-RU" dirty="0" smtClean="0"/>
              <a:t> систематики </a:t>
            </a:r>
            <a:r>
              <a:rPr lang="ru-RU" dirty="0" err="1" smtClean="0"/>
              <a:t>Японії</a:t>
            </a:r>
            <a:r>
              <a:rPr lang="ru-RU" dirty="0" smtClean="0"/>
              <a:t>, станом на </a:t>
            </a:r>
            <a:r>
              <a:rPr lang="ru-RU" dirty="0" smtClean="0">
                <a:hlinkClick r:id="rId2" tooltip="2003"/>
              </a:rPr>
              <a:t>2003</a:t>
            </a:r>
            <a:r>
              <a:rPr lang="ru-RU" dirty="0" smtClean="0"/>
              <a:t> у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налічувалося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600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>
                <a:hlinkClick r:id="rId3" tooltip="Bacteria"/>
              </a:rPr>
              <a:t>бактерій</a:t>
            </a:r>
            <a:r>
              <a:rPr lang="ru-RU" dirty="0" smtClean="0"/>
              <a:t>, 6200　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>
                <a:hlinkClick r:id="rId4" tooltip="Найпростіші"/>
              </a:rPr>
              <a:t>найпростіших</a:t>
            </a:r>
            <a:r>
              <a:rPr lang="ru-RU" dirty="0" smtClean="0"/>
              <a:t>, 9300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>
                <a:hlinkClick r:id="rId5" tooltip="Plantae"/>
              </a:rPr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близько</a:t>
            </a:r>
            <a:r>
              <a:rPr lang="ru-RU" dirty="0" smtClean="0"/>
              <a:t> 13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>
                <a:hlinkClick r:id="rId6" tooltip="Fungi"/>
              </a:rPr>
              <a:t>грибів</a:t>
            </a:r>
            <a:r>
              <a:rPr lang="ru-RU" dirty="0" smtClean="0"/>
              <a:t> та </a:t>
            </a:r>
            <a:r>
              <a:rPr lang="ru-RU" dirty="0" err="1" smtClean="0"/>
              <a:t>понад</a:t>
            </a:r>
            <a:r>
              <a:rPr lang="ru-RU" dirty="0" smtClean="0"/>
              <a:t> 60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>
                <a:hlinkClick r:id="rId7" tooltip="Animalia"/>
              </a:rPr>
              <a:t>тварин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 На острові Хоккайдо зустрічаються бурий ведмідь, соболь, горностай, ласка. Крім того, там і на острові Хонсю живуть вовки, лисиці, борсуки, </a:t>
            </a:r>
            <a:r>
              <a:rPr lang="uk-UA" dirty="0" err="1" smtClean="0"/>
              <a:t>єнотовидні</a:t>
            </a:r>
            <a:r>
              <a:rPr lang="uk-UA" dirty="0" smtClean="0"/>
              <a:t> собаки, видри і зайці. Південніше </a:t>
            </a:r>
            <a:r>
              <a:rPr lang="uk-UA" dirty="0" err="1" smtClean="0"/>
              <a:t>Сангарскому</a:t>
            </a:r>
            <a:r>
              <a:rPr lang="uk-UA" dirty="0" smtClean="0"/>
              <a:t> протоці живуть чорні ведмеді, японські макаки, антилопи, велетенські саламандри. На південь від протоки </a:t>
            </a:r>
            <a:r>
              <a:rPr lang="uk-UA" dirty="0" err="1" smtClean="0"/>
              <a:t>Тогара</a:t>
            </a:r>
            <a:r>
              <a:rPr lang="uk-UA" dirty="0" smtClean="0"/>
              <a:t> в Японії мешкає тропічна фауна.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З птахів зустрічаються дятел, дрізд, синиця, ластівка, шпак, тетерев, журавлі, лелека, яструб, орел, сови, біля берегів багато морських птахів. Прісноводні риби - короп, сом, вугор, міноги; штучно розводять вугрів і лососевих, в тому числі форель. Промислові риби прибережних вод: тихоокеанський оселедець, івасі, тунець, тріска, камбала. Є також краби, креветки, устриці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382000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980728"/>
            <a:ext cx="4041648" cy="457200"/>
          </a:xfrm>
        </p:spPr>
        <p:txBody>
          <a:bodyPr/>
          <a:lstStyle/>
          <a:p>
            <a:r>
              <a:rPr lang="uk-UA" dirty="0" smtClean="0"/>
              <a:t>Журавель японський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860032" y="980728"/>
            <a:ext cx="4041775" cy="457200"/>
          </a:xfrm>
        </p:spPr>
        <p:txBody>
          <a:bodyPr/>
          <a:lstStyle/>
          <a:p>
            <a:r>
              <a:rPr lang="uk-UA" dirty="0" smtClean="0"/>
              <a:t>Японська макака</a:t>
            </a:r>
            <a:endParaRPr lang="ru-RU" dirty="0"/>
          </a:p>
        </p:txBody>
      </p:sp>
      <p:pic>
        <p:nvPicPr>
          <p:cNvPr id="7" name="Содержимое 6" descr="220px-Mandschurenkranich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67544" y="1628800"/>
            <a:ext cx="3672407" cy="4320479"/>
          </a:xfrm>
        </p:spPr>
      </p:pic>
      <p:pic>
        <p:nvPicPr>
          <p:cNvPr id="10" name="Содержимое 9" descr="makaka-yaponskaya10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16016" y="1628800"/>
            <a:ext cx="4041775" cy="4248472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973</TotalTime>
  <Words>2390</Words>
  <Application>Microsoft Office PowerPoint</Application>
  <PresentationFormat>Экран (4:3)</PresentationFormat>
  <Paragraphs>83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Городская</vt:lpstr>
      <vt:lpstr>Японія </vt:lpstr>
      <vt:lpstr>Слайд 2</vt:lpstr>
      <vt:lpstr>Загальні відомості </vt:lpstr>
      <vt:lpstr>Слайд 4</vt:lpstr>
      <vt:lpstr> Географія </vt:lpstr>
      <vt:lpstr>Слайд 6</vt:lpstr>
      <vt:lpstr> </vt:lpstr>
      <vt:lpstr>Флора і фауна </vt:lpstr>
      <vt:lpstr>Слайд 9</vt:lpstr>
      <vt:lpstr>Річки</vt:lpstr>
      <vt:lpstr>Економіка </vt:lpstr>
      <vt:lpstr>Ресурси </vt:lpstr>
      <vt:lpstr>Слайд 13</vt:lpstr>
      <vt:lpstr>Промисловість</vt:lpstr>
      <vt:lpstr>Автомобілебудування </vt:lpstr>
      <vt:lpstr>Слайд 16</vt:lpstr>
      <vt:lpstr>Суднобудування </vt:lpstr>
      <vt:lpstr>Слайд 18</vt:lpstr>
      <vt:lpstr>Слайд 19</vt:lpstr>
      <vt:lpstr>Текстильна промисловість</vt:lpstr>
      <vt:lpstr>Слайд 21</vt:lpstr>
      <vt:lpstr>Слайд 22</vt:lpstr>
      <vt:lpstr>Енергоспоживання</vt:lpstr>
      <vt:lpstr>Транспорт </vt:lpstr>
      <vt:lpstr>Торгівля </vt:lpstr>
      <vt:lpstr>Сільське господарство</vt:lpstr>
      <vt:lpstr>Населення</vt:lpstr>
      <vt:lpstr>Слайд 28</vt:lpstr>
      <vt:lpstr>Зовнішньоекономічні зв’язки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Японія</dc:title>
  <dc:creator>Ира</dc:creator>
  <cp:lastModifiedBy>Ира</cp:lastModifiedBy>
  <cp:revision>73</cp:revision>
  <dcterms:created xsi:type="dcterms:W3CDTF">2013-02-27T13:18:47Z</dcterms:created>
  <dcterms:modified xsi:type="dcterms:W3CDTF">2013-02-28T05:43:39Z</dcterms:modified>
</cp:coreProperties>
</file>