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76" r:id="rId12"/>
    <p:sldId id="264" r:id="rId13"/>
    <p:sldId id="265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88500" autoAdjust="0"/>
  </p:normalViewPr>
  <p:slideViewPr>
    <p:cSldViewPr>
      <p:cViewPr varScale="1">
        <p:scale>
          <a:sx n="55" d="100"/>
          <a:sy n="55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836FE4-6F40-458F-9CFC-9B167F86DD8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80758F-A4AA-48A2-8105-2E0E562BB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892480" cy="3384376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 smtClean="0"/>
              <a:t>Швейца́рія</a:t>
            </a:r>
            <a:r>
              <a:rPr lang="ru-RU" sz="4800" b="1" dirty="0" smtClean="0"/>
              <a:t> </a:t>
            </a:r>
            <a:r>
              <a:rPr lang="vi-VN" sz="4800" dirty="0" smtClean="0"/>
              <a:t>офіційна назва </a:t>
            </a:r>
            <a:r>
              <a:rPr lang="vi-VN" sz="4800" b="1" dirty="0" smtClean="0"/>
              <a:t>Швейцарська Конфедерація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676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Енергетика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ru-RU" sz="2800" b="1" dirty="0" smtClean="0"/>
          </a:p>
          <a:p>
            <a:r>
              <a:rPr lang="ru-RU" sz="2800" dirty="0" err="1" smtClean="0"/>
              <a:t>Близько</a:t>
            </a:r>
            <a:r>
              <a:rPr lang="ru-RU" sz="2800" dirty="0" smtClean="0"/>
              <a:t> 37%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Швейцарії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виробляється</a:t>
            </a:r>
            <a:r>
              <a:rPr lang="ru-RU" sz="2800" dirty="0" smtClean="0"/>
              <a:t> на АЕС, 50% на ГЕС, </a:t>
            </a:r>
            <a:r>
              <a:rPr lang="ru-RU" sz="2800" dirty="0" err="1" smtClean="0"/>
              <a:t>решта</a:t>
            </a:r>
            <a:r>
              <a:rPr lang="ru-RU" sz="2800" dirty="0" smtClean="0"/>
              <a:t> 13% на ТЕС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нафти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імпортується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ГЕС </a:t>
            </a:r>
            <a:r>
              <a:rPr lang="ru-RU" sz="2800" dirty="0" err="1" smtClean="0"/>
              <a:t>знаходиться</a:t>
            </a:r>
            <a:r>
              <a:rPr lang="ru-RU" sz="2800" dirty="0" smtClean="0"/>
              <a:t> в Альпах, де створено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40 </a:t>
            </a:r>
            <a:r>
              <a:rPr lang="ru-RU" sz="2800" dirty="0" err="1" smtClean="0"/>
              <a:t>штучних</a:t>
            </a:r>
            <a:r>
              <a:rPr lang="ru-RU" sz="2800" dirty="0" smtClean="0"/>
              <a:t> озер — </a:t>
            </a:r>
            <a:r>
              <a:rPr lang="ru-RU" sz="2800" dirty="0" err="1" smtClean="0"/>
              <a:t>водосховищ</a:t>
            </a:r>
            <a:r>
              <a:rPr lang="ru-RU" sz="2800" dirty="0" smtClean="0"/>
              <a:t>. За </a:t>
            </a:r>
            <a:r>
              <a:rPr lang="ru-RU" sz="2800" dirty="0" err="1" smtClean="0"/>
              <a:t>ініціативою</a:t>
            </a:r>
            <a:r>
              <a:rPr lang="ru-RU" sz="2800" dirty="0" smtClean="0"/>
              <a:t> «</a:t>
            </a:r>
            <a:r>
              <a:rPr lang="ru-RU" sz="2800" dirty="0" err="1" smtClean="0"/>
              <a:t>зелених</a:t>
            </a:r>
            <a:r>
              <a:rPr lang="ru-RU" sz="2800" dirty="0" smtClean="0"/>
              <a:t>» </a:t>
            </a:r>
            <a:r>
              <a:rPr lang="ru-RU" sz="2800" dirty="0" err="1" smtClean="0"/>
              <a:t>будівництво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нових</a:t>
            </a:r>
            <a:r>
              <a:rPr lang="ru-RU" sz="2800" dirty="0" smtClean="0"/>
              <a:t> АЕС </a:t>
            </a:r>
            <a:r>
              <a:rPr lang="ru-RU" sz="2800" dirty="0" err="1" smtClean="0"/>
              <a:t>тимчасово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припинено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проте</a:t>
            </a:r>
            <a:r>
              <a:rPr lang="ru-RU" sz="2800" dirty="0" smtClean="0"/>
              <a:t> в </a:t>
            </a:r>
            <a:r>
              <a:rPr lang="ru-RU" sz="2800" dirty="0" err="1" smtClean="0"/>
              <a:t>перспективі</a:t>
            </a:r>
            <a:r>
              <a:rPr lang="ru-RU" sz="2800" dirty="0" smtClean="0"/>
              <a:t> </a:t>
            </a:r>
            <a:r>
              <a:rPr lang="ru-RU" sz="2800" dirty="0" err="1" smtClean="0"/>
              <a:t>Швейцарія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збирається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згортати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програму</a:t>
            </a:r>
            <a:r>
              <a:rPr lang="ru-RU" sz="2800" dirty="0" smtClean="0"/>
              <a:t> </a:t>
            </a:r>
            <a:r>
              <a:rPr lang="ru-RU" sz="2800" dirty="0" err="1" smtClean="0"/>
              <a:t>атомної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енергетики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96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аеропорти</a:t>
            </a:r>
            <a:r>
              <a:rPr lang="ru-RU" sz="2400" dirty="0" smtClean="0"/>
              <a:t> — </a:t>
            </a:r>
            <a:r>
              <a:rPr lang="ru-RU" sz="2400" dirty="0" smtClean="0">
                <a:solidFill>
                  <a:schemeClr val="bg1"/>
                </a:solidFill>
              </a:rPr>
              <a:t>Цюрих, Женева, </a:t>
            </a:r>
            <a:r>
              <a:rPr lang="ru-RU" sz="2400" dirty="0" smtClean="0">
                <a:solidFill>
                  <a:schemeClr val="bg1"/>
                </a:solidFill>
              </a:rPr>
              <a:t>Базель.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33843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Транспорт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Будучи </a:t>
            </a:r>
            <a:r>
              <a:rPr lang="ru-RU" sz="2400" dirty="0" err="1" smtClean="0"/>
              <a:t>традиційною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країною</a:t>
            </a:r>
            <a:r>
              <a:rPr lang="ru-RU" sz="2400" dirty="0" smtClean="0"/>
              <a:t> туризму, </a:t>
            </a:r>
            <a:r>
              <a:rPr lang="ru-RU" sz="2400" dirty="0" err="1" smtClean="0"/>
              <a:t>Швейцарія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утримує</a:t>
            </a:r>
            <a:r>
              <a:rPr lang="ru-RU" sz="2400" dirty="0" smtClean="0"/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цій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сфері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міцні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.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розвиненої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туристичної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інфраструктури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мережі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залізних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автомобільних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доріг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поєднанні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живописною природою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вигідним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географічним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розташуванням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забезпечує</a:t>
            </a:r>
            <a:r>
              <a:rPr lang="ru-RU" sz="2400" dirty="0" smtClean="0">
                <a:solidFill>
                  <a:schemeClr val="bg1"/>
                </a:solidFill>
              </a:rPr>
              <a:t> приток в </a:t>
            </a:r>
            <a:r>
              <a:rPr lang="ru-RU" sz="2400" dirty="0" err="1" smtClean="0">
                <a:solidFill>
                  <a:schemeClr val="bg1"/>
                </a:solidFill>
              </a:rPr>
              <a:t>країну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кількості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туристів</a:t>
            </a:r>
            <a:r>
              <a:rPr lang="ru-RU" sz="2400" dirty="0" smtClean="0">
                <a:solidFill>
                  <a:schemeClr val="bg1"/>
                </a:solidFill>
              </a:rPr>
              <a:t>, перш за все </a:t>
            </a:r>
            <a:r>
              <a:rPr lang="ru-RU" sz="2400" dirty="0" err="1" smtClean="0">
                <a:solidFill>
                  <a:schemeClr val="bg1"/>
                </a:solidFill>
              </a:rPr>
              <a:t>німців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американців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японців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останніми</a:t>
            </a:r>
            <a:r>
              <a:rPr lang="ru-RU" sz="2400" dirty="0" smtClean="0">
                <a:solidFill>
                  <a:schemeClr val="bg1"/>
                </a:solidFill>
              </a:rPr>
              <a:t> роками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росіян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індійців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китайців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15% </a:t>
            </a:r>
            <a:r>
              <a:rPr lang="ru-RU" sz="2400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sz="2400" dirty="0" smtClean="0">
                <a:solidFill>
                  <a:schemeClr val="bg1"/>
                </a:solidFill>
              </a:rPr>
              <a:t> доходу </a:t>
            </a:r>
            <a:r>
              <a:rPr lang="ru-RU" sz="2400" dirty="0" err="1" smtClean="0">
                <a:solidFill>
                  <a:schemeClr val="bg1"/>
                </a:solidFill>
              </a:rPr>
              <a:t>поступає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рахунок</a:t>
            </a:r>
            <a:r>
              <a:rPr lang="ru-RU" sz="2400" dirty="0" smtClean="0">
                <a:solidFill>
                  <a:schemeClr val="bg1"/>
                </a:solidFill>
              </a:rPr>
              <a:t> туризму……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328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+mj-lt"/>
              </a:rPr>
              <a:t>Туризм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Важлива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галузь</a:t>
            </a:r>
            <a:r>
              <a:rPr lang="ru-RU" sz="2800" dirty="0" smtClean="0"/>
              <a:t> </a:t>
            </a:r>
            <a:r>
              <a:rPr lang="ru-RU" sz="2800" dirty="0" err="1" smtClean="0"/>
              <a:t>Швейцарської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економіки</a:t>
            </a:r>
            <a:r>
              <a:rPr lang="ru-RU" sz="2800" dirty="0" smtClean="0"/>
              <a:t> —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 шоколад. </a:t>
            </a:r>
            <a:r>
              <a:rPr lang="ru-RU" sz="2800" dirty="0" err="1" smtClean="0">
                <a:solidFill>
                  <a:schemeClr val="bg1"/>
                </a:solidFill>
              </a:rPr>
              <a:t>Компанія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</a:rPr>
              <a:t>Nestle</a:t>
            </a:r>
            <a:r>
              <a:rPr lang="en-US" sz="2800" dirty="0" smtClean="0"/>
              <a:t> </a:t>
            </a:r>
            <a:r>
              <a:rPr lang="ru-RU" sz="2800" dirty="0" err="1" smtClean="0"/>
              <a:t>відома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Компанія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вважається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/>
              <a:t>еталоном</a:t>
            </a:r>
            <a:r>
              <a:rPr lang="ru-RU" sz="2800" dirty="0" smtClean="0"/>
              <a:t> </a:t>
            </a:r>
            <a:r>
              <a:rPr lang="ru-RU" sz="2800" dirty="0" err="1" smtClean="0"/>
              <a:t>харчової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промисловості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Більша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шоколадних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випускається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заводі</a:t>
            </a:r>
            <a:r>
              <a:rPr lang="ru-RU" sz="2800" dirty="0" smtClean="0"/>
              <a:t> в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Невшателе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сиру</a:t>
            </a:r>
            <a:r>
              <a:rPr lang="ru-RU" sz="2800" dirty="0" smtClean="0"/>
              <a:t> (150 </a:t>
            </a:r>
            <a:r>
              <a:rPr lang="ru-RU" sz="2800" dirty="0" err="1" smtClean="0"/>
              <a:t>млн</a:t>
            </a:r>
            <a:r>
              <a:rPr lang="ru-RU" sz="2800" dirty="0" smtClean="0"/>
              <a:t> т у </a:t>
            </a:r>
            <a:r>
              <a:rPr lang="ru-RU" sz="2800" dirty="0" err="1" smtClean="0"/>
              <a:t>рік</a:t>
            </a:r>
            <a:r>
              <a:rPr lang="ru-RU" sz="2800" dirty="0" smtClean="0"/>
              <a:t>).За </a:t>
            </a:r>
            <a:r>
              <a:rPr lang="ru-RU" sz="2800" dirty="0" err="1" smtClean="0"/>
              <a:t>підсумками</a:t>
            </a:r>
            <a:r>
              <a:rPr lang="ru-RU" sz="2800" dirty="0" smtClean="0"/>
              <a:t> 2006 року </a:t>
            </a:r>
            <a:r>
              <a:rPr lang="ru-RU" sz="2800" dirty="0" err="1" smtClean="0"/>
              <a:t>Швейцарська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економіка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найконкурентнішою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економікою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 У рейтингу </a:t>
            </a:r>
            <a:r>
              <a:rPr lang="ru-RU" sz="2800" dirty="0" err="1" smtClean="0"/>
              <a:t>Всесвітнього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економічного</a:t>
            </a:r>
            <a:r>
              <a:rPr lang="ru-RU" sz="2800" dirty="0" smtClean="0"/>
              <a:t> форуму </a:t>
            </a:r>
            <a:r>
              <a:rPr lang="ru-RU" sz="2800" dirty="0" err="1" smtClean="0"/>
              <a:t>Швейцарія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потіснила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Сполучені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Штати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посіла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Сільське господарство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8800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Сільське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яскраво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виражену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тваринницьку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спрямованість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упором на </a:t>
            </a:r>
            <a:r>
              <a:rPr lang="ru-RU" sz="3200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м'ясомолочної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3200" dirty="0" smtClean="0">
                <a:solidFill>
                  <a:schemeClr val="bg1"/>
                </a:solidFill>
              </a:rPr>
              <a:t>), </a:t>
            </a:r>
            <a:r>
              <a:rPr lang="ru-RU" sz="3200" dirty="0" err="1" smtClean="0">
                <a:solidFill>
                  <a:schemeClr val="bg1"/>
                </a:solidFill>
              </a:rPr>
              <a:t>відрізняється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високою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врожайністю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продуктивністю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праці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Характерне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переважання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дрібних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господарств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/>
              <a:t>Швейцарський</a:t>
            </a:r>
            <a:r>
              <a:rPr lang="ru-RU" sz="3200" dirty="0" smtClean="0"/>
              <a:t> сир </a:t>
            </a:r>
            <a:r>
              <a:rPr lang="ru-RU" sz="3200" dirty="0" err="1" smtClean="0">
                <a:solidFill>
                  <a:schemeClr val="bg1"/>
                </a:solidFill>
              </a:rPr>
              <a:t>вже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одне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сторіччя</a:t>
            </a:r>
            <a:r>
              <a:rPr lang="ru-RU" sz="3200" dirty="0" smtClean="0">
                <a:solidFill>
                  <a:schemeClr val="bg1"/>
                </a:solidFill>
              </a:rPr>
              <a:t> добре </a:t>
            </a:r>
            <a:r>
              <a:rPr lang="ru-RU" sz="3200" dirty="0" err="1" smtClean="0">
                <a:solidFill>
                  <a:schemeClr val="bg1"/>
                </a:solidFill>
              </a:rPr>
              <a:t>відомий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країнах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світу</a:t>
            </a:r>
            <a:r>
              <a:rPr lang="ru-RU" sz="3200" dirty="0" smtClean="0">
                <a:solidFill>
                  <a:schemeClr val="bg1"/>
                </a:solidFill>
              </a:rPr>
              <a:t>. В </a:t>
            </a:r>
            <a:r>
              <a:rPr lang="ru-RU" sz="3200" dirty="0" err="1" smtClean="0">
                <a:solidFill>
                  <a:schemeClr val="bg1"/>
                </a:solidFill>
              </a:rPr>
              <a:t>цілому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сільське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забезпечує</a:t>
            </a:r>
            <a:r>
              <a:rPr lang="ru-RU" sz="3200" dirty="0" smtClean="0">
                <a:solidFill>
                  <a:schemeClr val="bg1"/>
                </a:solidFill>
              </a:rPr>
              <a:t> потреби </a:t>
            </a:r>
            <a:r>
              <a:rPr lang="ru-RU" sz="3200" dirty="0" err="1" smtClean="0">
                <a:solidFill>
                  <a:schemeClr val="bg1"/>
                </a:solidFill>
              </a:rPr>
              <a:t>країни</a:t>
            </a:r>
            <a:r>
              <a:rPr lang="ru-RU" sz="3200" dirty="0" smtClean="0">
                <a:solidFill>
                  <a:schemeClr val="bg1"/>
                </a:solidFill>
              </a:rPr>
              <a:t> в продуктах </a:t>
            </a:r>
            <a:r>
              <a:rPr lang="ru-RU" sz="3200" dirty="0" err="1" smtClean="0">
                <a:solidFill>
                  <a:schemeClr val="bg1"/>
                </a:solidFill>
              </a:rPr>
              <a:t>харчування</a:t>
            </a:r>
            <a:r>
              <a:rPr lang="ru-RU" sz="3200" dirty="0" smtClean="0">
                <a:solidFill>
                  <a:schemeClr val="bg1"/>
                </a:solidFill>
              </a:rPr>
              <a:t> на 56-57%.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Релігія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34888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44% </a:t>
            </a:r>
            <a:r>
              <a:rPr lang="ru-RU" sz="2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Швейцарії</a:t>
            </a:r>
            <a:r>
              <a:rPr lang="ru-RU" sz="2400" dirty="0" smtClean="0">
                <a:solidFill>
                  <a:schemeClr val="bg1"/>
                </a:solidFill>
              </a:rPr>
              <a:t> — </a:t>
            </a:r>
            <a:r>
              <a:rPr lang="ru-RU" sz="2400" dirty="0" err="1" smtClean="0">
                <a:solidFill>
                  <a:schemeClr val="bg1"/>
                </a:solidFill>
              </a:rPr>
              <a:t>протестанти</a:t>
            </a:r>
            <a:r>
              <a:rPr lang="ru-RU" sz="2400" dirty="0" smtClean="0">
                <a:solidFill>
                  <a:schemeClr val="bg1"/>
                </a:solidFill>
              </a:rPr>
              <a:t>, 48% — католики; </a:t>
            </a:r>
            <a:r>
              <a:rPr lang="ru-RU" sz="2400" dirty="0" err="1" smtClean="0">
                <a:solidFill>
                  <a:schemeClr val="bg1"/>
                </a:solidFill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</a:rPr>
              <a:t> 8% — </a:t>
            </a:r>
            <a:r>
              <a:rPr lang="ru-RU" sz="2400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конфесій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bg1"/>
                  </a:solidFill>
                </a:ln>
              </a:rPr>
              <a:t>культура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36510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Швейцарії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особливо </a:t>
            </a:r>
            <a:r>
              <a:rPr lang="ru-RU" sz="2400" dirty="0" err="1" smtClean="0"/>
              <a:t>розвинених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приготуванні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страв</a:t>
            </a:r>
            <a:r>
              <a:rPr lang="ru-RU" sz="2400" dirty="0" smtClean="0"/>
              <a:t>, </a:t>
            </a:r>
            <a:r>
              <a:rPr lang="ru-RU" sz="2400" dirty="0" err="1" smtClean="0"/>
              <a:t>натомість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швейцарські</a:t>
            </a:r>
            <a:r>
              <a:rPr lang="ru-RU" sz="2400" dirty="0" smtClean="0"/>
              <a:t> страви </a:t>
            </a:r>
            <a:r>
              <a:rPr lang="ru-RU" sz="2400" dirty="0" err="1" smtClean="0"/>
              <a:t>об'єднали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краще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кухні</a:t>
            </a:r>
            <a:r>
              <a:rPr lang="ru-RU" sz="2400" dirty="0" smtClean="0"/>
              <a:t>. </a:t>
            </a:r>
            <a:r>
              <a:rPr lang="ru-RU" sz="2400" dirty="0" err="1" smtClean="0"/>
              <a:t>Важливу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в </a:t>
            </a:r>
            <a:r>
              <a:rPr lang="ru-RU" sz="2400" dirty="0" err="1" smtClean="0"/>
              <a:t>кулінарії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швейцарців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Швейцарія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багатої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художньої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спадщини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хоча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багато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іноземних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письменників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художники (</a:t>
            </a:r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, Вольтер, Байрон, </a:t>
            </a:r>
            <a:r>
              <a:rPr lang="ru-RU" sz="2400" dirty="0" err="1" smtClean="0">
                <a:solidFill>
                  <a:schemeClr val="bg1"/>
                </a:solidFill>
              </a:rPr>
              <a:t>Шеллі</a:t>
            </a:r>
            <a:r>
              <a:rPr lang="ru-RU" sz="2400" dirty="0" smtClean="0">
                <a:solidFill>
                  <a:schemeClr val="bg1"/>
                </a:solidFill>
              </a:rPr>
              <a:t>, Джеймс Джойс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Чарлі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Чаплін</a:t>
            </a:r>
            <a:r>
              <a:rPr lang="ru-RU" sz="2400" dirty="0" smtClean="0">
                <a:solidFill>
                  <a:schemeClr val="bg1"/>
                </a:solidFill>
              </a:rPr>
              <a:t>) жили в </a:t>
            </a:r>
            <a:r>
              <a:rPr lang="ru-RU" sz="2400" dirty="0" err="1" smtClean="0">
                <a:solidFill>
                  <a:schemeClr val="bg1"/>
                </a:solidFill>
              </a:rPr>
              <a:t>Швейцарії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Навпаки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багато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талановитих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швейцарців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, Чарльз </a:t>
            </a:r>
            <a:r>
              <a:rPr lang="ru-RU" sz="2400" dirty="0" err="1" smtClean="0">
                <a:solidFill>
                  <a:schemeClr val="bg1"/>
                </a:solidFill>
              </a:rPr>
              <a:t>Корбузье</a:t>
            </a:r>
            <a:r>
              <a:rPr lang="ru-RU" sz="2400" dirty="0" smtClean="0">
                <a:solidFill>
                  <a:schemeClr val="bg1"/>
                </a:solidFill>
              </a:rPr>
              <a:t>, Поль </a:t>
            </a:r>
            <a:r>
              <a:rPr lang="ru-RU" sz="2400" dirty="0" err="1" smtClean="0">
                <a:solidFill>
                  <a:schemeClr val="bg1"/>
                </a:solidFill>
              </a:rPr>
              <a:t>Клі</a:t>
            </a:r>
            <a:r>
              <a:rPr lang="ru-RU" sz="2400" dirty="0" smtClean="0">
                <a:solidFill>
                  <a:schemeClr val="bg1"/>
                </a:solidFill>
              </a:rPr>
              <a:t>, Альберт </a:t>
            </a:r>
            <a:r>
              <a:rPr lang="ru-RU" sz="2400" dirty="0" err="1" smtClean="0">
                <a:solidFill>
                  <a:schemeClr val="bg1"/>
                </a:solidFill>
              </a:rPr>
              <a:t>Джіакометті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Жан-Люк </a:t>
            </a:r>
            <a:r>
              <a:rPr lang="ru-RU" sz="2400" dirty="0" err="1" smtClean="0">
                <a:solidFill>
                  <a:schemeClr val="bg1"/>
                </a:solidFill>
              </a:rPr>
              <a:t>Годар</a:t>
            </a:r>
            <a:r>
              <a:rPr lang="ru-RU" sz="2400" dirty="0" smtClean="0">
                <a:solidFill>
                  <a:schemeClr val="bg1"/>
                </a:solidFill>
              </a:rPr>
              <a:t> покинули </a:t>
            </a:r>
            <a:r>
              <a:rPr lang="ru-RU" sz="2400" dirty="0" err="1" smtClean="0">
                <a:solidFill>
                  <a:schemeClr val="bg1"/>
                </a:solidFill>
              </a:rPr>
              <a:t>країну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стали </a:t>
            </a:r>
            <a:r>
              <a:rPr lang="ru-RU" sz="2400" dirty="0" err="1" smtClean="0">
                <a:solidFill>
                  <a:schemeClr val="bg1"/>
                </a:solidFill>
              </a:rPr>
              <a:t>знаменитими</a:t>
            </a:r>
            <a:r>
              <a:rPr lang="ru-RU" sz="2400" dirty="0" smtClean="0">
                <a:solidFill>
                  <a:schemeClr val="bg1"/>
                </a:solidFill>
              </a:rPr>
              <a:t> за кордоном.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Альпійський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ріг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</a:rPr>
              <a:t>дерев'яний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духовий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музичний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інструмент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басово-тенорового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регістра.Інструмент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що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досягає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довжину</a:t>
            </a:r>
            <a:r>
              <a:rPr lang="ru-RU" sz="2000" dirty="0" smtClean="0">
                <a:solidFill>
                  <a:schemeClr val="tx1"/>
                </a:solidFill>
              </a:rPr>
              <a:t> 5 </a:t>
            </a:r>
            <a:r>
              <a:rPr lang="ru-RU" sz="2000" dirty="0" err="1" smtClean="0">
                <a:solidFill>
                  <a:schemeClr val="tx1"/>
                </a:solidFill>
              </a:rPr>
              <a:t>метрів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здатний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видавати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тільки</a:t>
            </a:r>
            <a:r>
              <a:rPr lang="ru-RU" sz="2000" dirty="0" smtClean="0">
                <a:solidFill>
                  <a:schemeClr val="tx1"/>
                </a:solidFill>
              </a:rPr>
              <a:t> звуки натурального звукоряду. </a:t>
            </a:r>
            <a:r>
              <a:rPr lang="ru-RU" sz="2000" dirty="0" err="1" smtClean="0">
                <a:solidFill>
                  <a:schemeClr val="tx1"/>
                </a:solidFill>
              </a:rPr>
              <a:t>Виготовляється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ялиці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/>
              <a:t>Цю́рих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337,9 тис.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(28,7% </a:t>
            </a:r>
            <a:r>
              <a:rPr lang="ru-RU" sz="2000" dirty="0" err="1" smtClean="0"/>
              <a:t>іноземців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5602" name="Picture 2" descr="Файл:Ch zh wappen stad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885950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/>
              <a:t>Жене́ва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175,0 тис.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(43,8% </a:t>
            </a:r>
            <a:r>
              <a:rPr lang="ru-RU" sz="2000" dirty="0" err="1" smtClean="0"/>
              <a:t>іноземців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9698" name="Picture 2" descr="Файл:Coat of Arms of Genev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30838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/>
              <a:t>Ба́зель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166,0 тис.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(29,1% </a:t>
            </a:r>
            <a:r>
              <a:rPr lang="ru-RU" sz="2000" dirty="0" err="1" smtClean="0"/>
              <a:t>іноземців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8674" name="Picture 2" descr="Файл:Basel Sta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706885" cy="207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Столиця</a:t>
            </a:r>
            <a:r>
              <a:rPr lang="ru-RU" dirty="0" smtClean="0"/>
              <a:t> Берн</a:t>
            </a:r>
            <a:endParaRPr lang="ru-RU" dirty="0"/>
          </a:p>
        </p:txBody>
      </p:sp>
      <p:pic>
        <p:nvPicPr>
          <p:cNvPr id="2050" name="Picture 2" descr="http://forum.na-svyazi.ru/uploads/201310/post-333475-1380885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6667500" cy="4438651"/>
          </a:xfrm>
          <a:prstGeom prst="rect">
            <a:avLst/>
          </a:prstGeom>
          <a:noFill/>
        </p:spPr>
      </p:pic>
      <p:pic>
        <p:nvPicPr>
          <p:cNvPr id="2052" name="Picture 4" descr="http://fr.academic.ru/pictures/frwiki/66/Bern_luftaufnahme-2n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90749"/>
            <a:ext cx="6934200" cy="4667251"/>
          </a:xfrm>
          <a:prstGeom prst="rect">
            <a:avLst/>
          </a:prstGeom>
          <a:noFill/>
        </p:spPr>
      </p:pic>
      <p:pic>
        <p:nvPicPr>
          <p:cNvPr id="2054" name="Picture 6" descr="http://www.gosrf.ru/images/news/2013/6/6/b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84784"/>
            <a:ext cx="7620000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/>
              <a:t>Лоза́нна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114,9 тис.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(35,3% </a:t>
            </a:r>
            <a:r>
              <a:rPr lang="ru-RU" sz="2000" dirty="0" err="1" smtClean="0"/>
              <a:t>іноземців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7650" name="Picture 2" descr="Файл:Coat of Arms of Lausan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368152" cy="171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Ка́рл Гу́став Юнг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(26  </a:t>
            </a:r>
            <a:r>
              <a:rPr lang="ru-RU" dirty="0" err="1" smtClean="0"/>
              <a:t>липня</a:t>
            </a:r>
            <a:r>
              <a:rPr lang="ru-RU" dirty="0" smtClean="0"/>
              <a:t> 1875, </a:t>
            </a:r>
            <a:r>
              <a:rPr lang="ru-RU" dirty="0" err="1" smtClean="0"/>
              <a:t>Кесвиль,Тургау</a:t>
            </a:r>
            <a:r>
              <a:rPr lang="ru-RU" dirty="0" smtClean="0"/>
              <a:t>, </a:t>
            </a:r>
            <a:r>
              <a:rPr lang="ru-RU" dirty="0" err="1" smtClean="0"/>
              <a:t>Швейцарія</a:t>
            </a:r>
            <a:r>
              <a:rPr lang="ru-RU" dirty="0" smtClean="0"/>
              <a:t> — 6 </a:t>
            </a:r>
            <a:r>
              <a:rPr lang="ru-RU" dirty="0" err="1" smtClean="0"/>
              <a:t>червня</a:t>
            </a:r>
            <a:r>
              <a:rPr lang="ru-RU" dirty="0" smtClean="0"/>
              <a:t> 1961, </a:t>
            </a:r>
            <a:r>
              <a:rPr lang="ru-RU" dirty="0" err="1" smtClean="0"/>
              <a:t>Кюснахт</a:t>
            </a:r>
            <a:r>
              <a:rPr lang="ru-RU" dirty="0" smtClean="0"/>
              <a:t>, кантон </a:t>
            </a:r>
            <a:r>
              <a:rPr lang="ru-RU" dirty="0" err="1" smtClean="0"/>
              <a:t>Цюрух</a:t>
            </a:r>
            <a:r>
              <a:rPr lang="ru-RU" dirty="0" smtClean="0"/>
              <a:t>, </a:t>
            </a:r>
            <a:r>
              <a:rPr lang="ru-RU" dirty="0" err="1" smtClean="0"/>
              <a:t>Швейцарія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28498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Швейцарський</a:t>
            </a:r>
            <a:r>
              <a:rPr lang="ru-RU" sz="2400" dirty="0" smtClean="0"/>
              <a:t> </a:t>
            </a:r>
            <a:r>
              <a:rPr lang="ru-RU" sz="2400" dirty="0" smtClean="0"/>
              <a:t>псих</a:t>
            </a:r>
            <a:r>
              <a:rPr lang="uk-UA" sz="2400" dirty="0" smtClean="0"/>
              <a:t>і</a:t>
            </a:r>
            <a:r>
              <a:rPr lang="ru-RU" sz="2400" dirty="0" err="1" smtClean="0"/>
              <a:t>атр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засновник</a:t>
            </a:r>
            <a:r>
              <a:rPr lang="ru-RU" sz="2400" dirty="0" smtClean="0"/>
              <a:t> одного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направлень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глубокої</a:t>
            </a:r>
            <a:r>
              <a:rPr lang="ru-RU" sz="2400" dirty="0" smtClean="0"/>
              <a:t> психолог</a:t>
            </a:r>
            <a:r>
              <a:rPr lang="uk-UA" sz="2400" dirty="0" err="1" smtClean="0"/>
              <a:t>ії</a:t>
            </a:r>
            <a:r>
              <a:rPr lang="ru-RU" sz="2400" dirty="0" smtClean="0"/>
              <a:t>, — </a:t>
            </a:r>
            <a:r>
              <a:rPr lang="ru-RU" sz="2400" dirty="0" err="1" smtClean="0"/>
              <a:t>аналітичної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22" name="Picture 2" descr="File:Carl-Jung-m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766003" cy="52724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gora-tour.ru/shveica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857625"/>
          </a:xfrm>
          <a:prstGeom prst="rect">
            <a:avLst/>
          </a:prstGeom>
          <a:noFill/>
        </p:spPr>
      </p:pic>
      <p:pic>
        <p:nvPicPr>
          <p:cNvPr id="31748" name="Picture 4" descr="http://www.vt-e.com/vtimtext/razd178/sve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2286000"/>
            <a:ext cx="5772150" cy="4572000"/>
          </a:xfrm>
          <a:prstGeom prst="rect">
            <a:avLst/>
          </a:prstGeom>
          <a:noFill/>
        </p:spPr>
      </p:pic>
      <p:pic>
        <p:nvPicPr>
          <p:cNvPr id="31750" name="Picture 6" descr="http://ero.vbios.com/data/1298/medium/247397-ChillonCa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noFill/>
        </p:spPr>
      </p:pic>
      <p:pic>
        <p:nvPicPr>
          <p:cNvPr id="31752" name="Picture 8" descr="http://torrents.saratov-style.net/forum/files/e8KsC1_D'aigle_Castle,_Switzerland_%5b640x480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</p:spPr>
      </p:pic>
      <p:pic>
        <p:nvPicPr>
          <p:cNvPr id="31754" name="Picture 10" descr="http://img1.liveinternet.ru/images/attach/c/7/98/532/98532657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708920"/>
            <a:ext cx="813690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перегляд!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Столиця</a:t>
            </a:r>
            <a:r>
              <a:rPr lang="ru-RU" sz="2000" dirty="0" smtClean="0"/>
              <a:t> — Берн (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 — 128 тис.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). </a:t>
            </a:r>
            <a:r>
              <a:rPr lang="ru-RU" sz="2000" dirty="0" err="1" smtClean="0"/>
              <a:t>Швейцарці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Берн не столицею, а «</a:t>
            </a:r>
            <a:r>
              <a:rPr lang="ru-RU" sz="2000" dirty="0" err="1" smtClean="0"/>
              <a:t>федеральним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містом</a:t>
            </a:r>
            <a:r>
              <a:rPr lang="ru-RU" sz="2000" dirty="0" smtClean="0"/>
              <a:t>». Берн </a:t>
            </a:r>
            <a:r>
              <a:rPr lang="ru-RU" sz="2000" dirty="0" err="1" smtClean="0"/>
              <a:t>заснований</a:t>
            </a:r>
            <a:r>
              <a:rPr lang="ru-RU" sz="2000" dirty="0" smtClean="0"/>
              <a:t> у 1191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походить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німецького</a:t>
            </a:r>
            <a:r>
              <a:rPr lang="ru-RU" sz="2000" dirty="0" smtClean="0"/>
              <a:t> слова «</a:t>
            </a:r>
            <a:r>
              <a:rPr lang="en-US" sz="2000" dirty="0" smtClean="0"/>
              <a:t>Bar» — </a:t>
            </a:r>
            <a:r>
              <a:rPr lang="ru-RU" sz="2000" dirty="0" err="1" smtClean="0"/>
              <a:t>ведмідь</a:t>
            </a:r>
            <a:r>
              <a:rPr lang="ru-RU" sz="2000" dirty="0" smtClean="0"/>
              <a:t>. </a:t>
            </a:r>
            <a:r>
              <a:rPr lang="ru-RU" sz="2000" dirty="0" err="1" smtClean="0"/>
              <a:t>Ведмідь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присутній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прапорі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гербі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, у </a:t>
            </a:r>
            <a:r>
              <a:rPr lang="ru-RU" sz="2000" dirty="0" err="1" smtClean="0"/>
              <a:t>скульптурних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композиціях</a:t>
            </a:r>
            <a:r>
              <a:rPr lang="ru-RU" sz="2000" dirty="0" smtClean="0"/>
              <a:t> </a:t>
            </a:r>
            <a:r>
              <a:rPr lang="ru-RU" sz="2000" dirty="0" err="1" smtClean="0"/>
              <a:t>фонтанів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соборів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назвах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ресторанів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готелів</a:t>
            </a:r>
            <a:r>
              <a:rPr lang="ru-RU" sz="2000" dirty="0" smtClean="0"/>
              <a:t>. Берн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адміністративним</a:t>
            </a:r>
            <a:r>
              <a:rPr lang="ru-RU" sz="2000" dirty="0" smtClean="0"/>
              <a:t> центром кантону Берн.</a:t>
            </a:r>
            <a:endParaRPr lang="ru-RU" sz="2000" dirty="0"/>
          </a:p>
        </p:txBody>
      </p:sp>
      <p:pic>
        <p:nvPicPr>
          <p:cNvPr id="21506" name="Picture 2" descr="Файл:Berne-coat of arm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3267"/>
            <a:ext cx="2792439" cy="35347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597352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Офіційні мови – </a:t>
            </a:r>
            <a:r>
              <a:rPr lang="uk-UA" sz="3600" dirty="0" err="1" smtClean="0"/>
              <a:t>італьянська</a:t>
            </a:r>
            <a:r>
              <a:rPr lang="uk-UA" sz="3600" dirty="0" smtClean="0"/>
              <a:t>, французька, німецька, ретороманська</a:t>
            </a: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Державний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устр</a:t>
            </a:r>
            <a:r>
              <a:rPr lang="uk-UA" sz="3600" dirty="0" err="1" smtClean="0"/>
              <a:t>ій</a:t>
            </a:r>
            <a:r>
              <a:rPr lang="uk-UA" sz="3600" dirty="0" smtClean="0"/>
              <a:t> – республіка</a:t>
            </a:r>
          </a:p>
          <a:p>
            <a:pPr>
              <a:buNone/>
            </a:pPr>
            <a:r>
              <a:rPr lang="uk-UA" sz="3600" dirty="0" smtClean="0"/>
              <a:t>Площа - </a:t>
            </a:r>
            <a:r>
              <a:rPr lang="ru-RU" sz="3600" dirty="0" smtClean="0"/>
              <a:t>41 285 км²</a:t>
            </a:r>
          </a:p>
          <a:p>
            <a:pPr>
              <a:buNone/>
            </a:pPr>
            <a:r>
              <a:rPr lang="uk-UA" sz="3600" dirty="0" smtClean="0"/>
              <a:t>Населення (за переписом  2007р) - </a:t>
            </a:r>
            <a:r>
              <a:rPr lang="ru-RU" sz="3600" dirty="0" smtClean="0"/>
              <a:t>7 591 400</a:t>
            </a:r>
          </a:p>
          <a:p>
            <a:pPr>
              <a:buNone/>
            </a:pPr>
            <a:r>
              <a:rPr lang="uk-UA" sz="3600" dirty="0" smtClean="0"/>
              <a:t>Територіальний устрій – федерація</a:t>
            </a:r>
          </a:p>
          <a:p>
            <a:pPr>
              <a:buNone/>
            </a:pPr>
            <a:r>
              <a:rPr lang="uk-UA" sz="3600" dirty="0" smtClean="0"/>
              <a:t>Президент – </a:t>
            </a:r>
            <a:r>
              <a:rPr lang="uk-UA" sz="3600" dirty="0" err="1" smtClean="0"/>
              <a:t>Мішлін</a:t>
            </a:r>
            <a:r>
              <a:rPr lang="uk-UA" sz="3600" dirty="0" smtClean="0"/>
              <a:t> </a:t>
            </a:r>
            <a:r>
              <a:rPr lang="uk-UA" sz="3600" dirty="0" err="1" smtClean="0"/>
              <a:t>Кальмі-Рей</a:t>
            </a:r>
            <a:endParaRPr lang="uk-UA" sz="3600" dirty="0" smtClean="0"/>
          </a:p>
          <a:p>
            <a:pPr>
              <a:buNone/>
            </a:pPr>
            <a:r>
              <a:rPr lang="uk-UA" sz="3600" dirty="0" err="1" smtClean="0"/>
              <a:t>Прем</a:t>
            </a:r>
            <a:r>
              <a:rPr lang="en-US" sz="3600" dirty="0" smtClean="0"/>
              <a:t>’</a:t>
            </a:r>
            <a:r>
              <a:rPr lang="uk-UA" sz="3600" dirty="0" err="1" smtClean="0"/>
              <a:t>єр-міністр</a:t>
            </a:r>
            <a:r>
              <a:rPr lang="uk-UA" sz="3600" dirty="0" smtClean="0"/>
              <a:t> – </a:t>
            </a:r>
            <a:r>
              <a:rPr lang="uk-UA" sz="3600" dirty="0" err="1" smtClean="0"/>
              <a:t>Моріц</a:t>
            </a:r>
            <a:r>
              <a:rPr lang="uk-UA" sz="3600" dirty="0" smtClean="0"/>
              <a:t> </a:t>
            </a:r>
            <a:r>
              <a:rPr lang="uk-UA" sz="3600" dirty="0" err="1" smtClean="0"/>
              <a:t>Левенберґер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10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/>
              <a:t>          Герб </a:t>
            </a:r>
            <a:r>
              <a:rPr lang="uk-UA" sz="4400" dirty="0" smtClean="0"/>
              <a:t>                       Прапор</a:t>
            </a:r>
            <a:endParaRPr lang="ru-RU" sz="4400" dirty="0"/>
          </a:p>
        </p:txBody>
      </p:sp>
      <p:pic>
        <p:nvPicPr>
          <p:cNvPr id="16386" name="Picture 2" descr="Файл:Flag of Switzerland (Pantone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384375" cy="3384376"/>
          </a:xfrm>
          <a:prstGeom prst="rect">
            <a:avLst/>
          </a:prstGeom>
          <a:noFill/>
        </p:spPr>
      </p:pic>
      <p:pic>
        <p:nvPicPr>
          <p:cNvPr id="16388" name="Picture 4" descr="Файл:Coat of Arms of Switzerland (Pantone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779912" cy="417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Швейцарія</a:t>
            </a:r>
            <a:r>
              <a:rPr lang="ru-RU" sz="2800" dirty="0" smtClean="0"/>
              <a:t> — держава в </a:t>
            </a:r>
            <a:r>
              <a:rPr lang="ru-RU" sz="2800" dirty="0" err="1" smtClean="0"/>
              <a:t>Центральній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Європі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0" name="Picture 2" descr="Файл:Map-of-Switzerland 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5" y="1484784"/>
            <a:ext cx="911545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604448" cy="659735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Клімат: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вологий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на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плоскогір'ї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 —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помірно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теплий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в горах —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холодний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 Часто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бувають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різкі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сильні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вітри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супроводжуються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дощами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снігопадами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 </a:t>
            </a:r>
            <a:r>
              <a:rPr lang="ru-RU" sz="2400" dirty="0" err="1" smtClean="0">
                <a:solidFill>
                  <a:srgbClr val="FFFF00"/>
                </a:solidFill>
              </a:rPr>
              <a:t>території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Швейцарії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розрізняють</a:t>
            </a:r>
            <a:r>
              <a:rPr lang="ru-RU" sz="2400" dirty="0" smtClean="0">
                <a:solidFill>
                  <a:srgbClr val="FFFF00"/>
                </a:solidFill>
              </a:rPr>
              <a:t> три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FF00"/>
                </a:solidFill>
              </a:rPr>
              <a:t>природних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райони</a:t>
            </a:r>
            <a:r>
              <a:rPr lang="ru-RU" sz="2400" dirty="0" smtClean="0">
                <a:solidFill>
                  <a:srgbClr val="FFFF00"/>
                </a:solidFill>
              </a:rPr>
              <a:t>: </a:t>
            </a:r>
            <a:r>
              <a:rPr lang="ru-RU" sz="2400" dirty="0" err="1" smtClean="0">
                <a:solidFill>
                  <a:srgbClr val="FFFF00"/>
                </a:solidFill>
              </a:rPr>
              <a:t>гірський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масив</a:t>
            </a:r>
            <a:r>
              <a:rPr lang="ru-RU" sz="2400" dirty="0" smtClean="0">
                <a:solidFill>
                  <a:srgbClr val="FFFF00"/>
                </a:solidFill>
              </a:rPr>
              <a:t> Юра на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FF00"/>
                </a:solidFill>
              </a:rPr>
              <a:t>північному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заході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Швейцарське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плато  (</a:t>
            </a:r>
            <a:r>
              <a:rPr lang="ru-RU" sz="2400" dirty="0" err="1" smtClean="0">
                <a:solidFill>
                  <a:srgbClr val="FFFF00"/>
                </a:solidFill>
              </a:rPr>
              <a:t>плоскогір'я</a:t>
            </a:r>
            <a:r>
              <a:rPr lang="ru-RU" sz="2400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у </a:t>
            </a:r>
            <a:r>
              <a:rPr lang="ru-RU" sz="2400" dirty="0" err="1" smtClean="0">
                <a:solidFill>
                  <a:srgbClr val="FFFF00"/>
                </a:solidFill>
              </a:rPr>
              <a:t>центрі</a:t>
            </a:r>
            <a:r>
              <a:rPr lang="ru-RU" sz="2400" dirty="0" smtClean="0">
                <a:solidFill>
                  <a:srgbClr val="FFFF00"/>
                </a:solidFill>
              </a:rPr>
              <a:t> та </a:t>
            </a:r>
            <a:r>
              <a:rPr lang="ru-RU" sz="2400" dirty="0" err="1" smtClean="0">
                <a:solidFill>
                  <a:srgbClr val="FFFF00"/>
                </a:solidFill>
              </a:rPr>
              <a:t>Альпи</a:t>
            </a:r>
            <a:r>
              <a:rPr lang="ru-RU" sz="2400" dirty="0" smtClean="0">
                <a:solidFill>
                  <a:srgbClr val="FFFF00"/>
                </a:solidFill>
              </a:rPr>
              <a:t> на </a:t>
            </a:r>
            <a:r>
              <a:rPr lang="ru-RU" sz="2400" dirty="0" err="1" smtClean="0">
                <a:solidFill>
                  <a:srgbClr val="FFFF00"/>
                </a:solidFill>
              </a:rPr>
              <a:t>південному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сході</a:t>
            </a:r>
            <a:r>
              <a:rPr lang="ru-RU" sz="2400" dirty="0" smtClean="0">
                <a:solidFill>
                  <a:srgbClr val="FFFF00"/>
                </a:solidFill>
              </a:rPr>
              <a:t>. 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країні</a:t>
            </a:r>
            <a:r>
              <a:rPr lang="ru-RU" sz="2400" dirty="0" smtClean="0">
                <a:solidFill>
                  <a:schemeClr val="bg1"/>
                </a:solidFill>
              </a:rPr>
              <a:t> — густа мережа </a:t>
            </a:r>
            <a:r>
              <a:rPr lang="ru-RU" sz="2400" dirty="0" err="1" smtClean="0">
                <a:solidFill>
                  <a:schemeClr val="bg1"/>
                </a:solidFill>
              </a:rPr>
              <a:t>багатоводних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рік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належать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басейнам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трьох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морів</a:t>
            </a:r>
            <a:r>
              <a:rPr lang="ru-RU" sz="2400" dirty="0" smtClean="0">
                <a:solidFill>
                  <a:schemeClr val="bg1"/>
                </a:solidFill>
              </a:rPr>
              <a:t>: </a:t>
            </a:r>
            <a:r>
              <a:rPr lang="ru-RU" sz="2400" dirty="0" err="1" smtClean="0">
                <a:solidFill>
                  <a:schemeClr val="bg1"/>
                </a:solidFill>
              </a:rPr>
              <a:t>Північного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Середземного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Чорного.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Найбільші</a:t>
            </a:r>
            <a:r>
              <a:rPr lang="ru-RU" sz="2400" dirty="0" smtClean="0">
                <a:solidFill>
                  <a:schemeClr val="bg1"/>
                </a:solidFill>
              </a:rPr>
              <a:t> озера </a:t>
            </a:r>
            <a:r>
              <a:rPr lang="ru-RU" sz="2400" dirty="0" err="1" smtClean="0">
                <a:solidFill>
                  <a:schemeClr val="bg1"/>
                </a:solidFill>
              </a:rPr>
              <a:t>Швейцарії</a:t>
            </a:r>
            <a:r>
              <a:rPr lang="ru-RU" sz="2400" dirty="0" smtClean="0">
                <a:solidFill>
                  <a:schemeClr val="bg1"/>
                </a:solidFill>
              </a:rPr>
              <a:t> — </a:t>
            </a:r>
            <a:r>
              <a:rPr lang="ru-RU" sz="2400" dirty="0" err="1" smtClean="0">
                <a:solidFill>
                  <a:schemeClr val="bg1"/>
                </a:solidFill>
              </a:rPr>
              <a:t>Женевське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озеро, </a:t>
            </a:r>
            <a:r>
              <a:rPr lang="ru-RU" sz="2400" dirty="0" err="1" smtClean="0">
                <a:solidFill>
                  <a:schemeClr val="bg1"/>
                </a:solidFill>
              </a:rPr>
              <a:t>Невшательське</a:t>
            </a:r>
            <a:r>
              <a:rPr lang="ru-RU" sz="2400" dirty="0" smtClean="0">
                <a:solidFill>
                  <a:schemeClr val="bg1"/>
                </a:solidFill>
              </a:rPr>
              <a:t> , </a:t>
            </a:r>
            <a:r>
              <a:rPr lang="ru-RU" sz="2400" dirty="0" err="1" smtClean="0">
                <a:solidFill>
                  <a:schemeClr val="bg1"/>
                </a:solidFill>
              </a:rPr>
              <a:t>Цюріхське</a:t>
            </a:r>
            <a:r>
              <a:rPr lang="ru-RU" sz="2400" dirty="0" smtClean="0">
                <a:solidFill>
                  <a:schemeClr val="bg1"/>
                </a:solidFill>
              </a:rPr>
              <a:t> , </a:t>
            </a:r>
            <a:r>
              <a:rPr lang="ru-RU" sz="2400" dirty="0" err="1" smtClean="0">
                <a:solidFill>
                  <a:schemeClr val="bg1"/>
                </a:solidFill>
              </a:rPr>
              <a:t>Більське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Цугське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39025" cy="4508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Женевське озеро</a:t>
            </a:r>
            <a:endParaRPr lang="ru-RU" dirty="0"/>
          </a:p>
        </p:txBody>
      </p:sp>
      <p:pic>
        <p:nvPicPr>
          <p:cNvPr id="18434" name="Picture 2" descr="Файл:Genfersee bei montreux 2004 pisch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0688"/>
            <a:ext cx="4416491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206084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АЛЬПИ</a:t>
            </a:r>
            <a:endParaRPr lang="ru-RU" sz="4000" b="1" dirty="0"/>
          </a:p>
        </p:txBody>
      </p:sp>
      <p:pic>
        <p:nvPicPr>
          <p:cNvPr id="18436" name="Picture 4" descr="Файл:Alpen fellh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Швейцарії</a:t>
            </a:r>
            <a:r>
              <a:rPr lang="ru-RU" sz="2400" dirty="0" smtClean="0"/>
              <a:t> мало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копалини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окрім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хіба</a:t>
            </a: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солі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видобувалася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минулі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сторіччя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долинах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  Рона </a:t>
            </a:r>
            <a:r>
              <a:rPr lang="ru-RU" sz="2400" dirty="0" err="1" smtClean="0"/>
              <a:t>і</a:t>
            </a:r>
            <a:r>
              <a:rPr lang="ru-RU" sz="2400" dirty="0" smtClean="0"/>
              <a:t> Рейн.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424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Швейца́рія офіційна назва Швейцарська Конфедерація</vt:lpstr>
      <vt:lpstr>Столиця Берн</vt:lpstr>
      <vt:lpstr>Берн</vt:lpstr>
      <vt:lpstr>Слайд 4</vt:lpstr>
      <vt:lpstr>Слайд 5</vt:lpstr>
      <vt:lpstr>Швейцарія — держава в Центральній Європі </vt:lpstr>
      <vt:lpstr>Слайд 7</vt:lpstr>
      <vt:lpstr>Женевське озеро</vt:lpstr>
      <vt:lpstr>Корисні Копалини</vt:lpstr>
      <vt:lpstr>Слайд 10</vt:lpstr>
      <vt:lpstr>Слайд 11</vt:lpstr>
      <vt:lpstr>Промисловість</vt:lpstr>
      <vt:lpstr>Сільське господарство</vt:lpstr>
      <vt:lpstr>Релігія</vt:lpstr>
      <vt:lpstr>культура</vt:lpstr>
      <vt:lpstr>Слайд 16</vt:lpstr>
      <vt:lpstr>Цю́рих</vt:lpstr>
      <vt:lpstr>Жене́ва</vt:lpstr>
      <vt:lpstr>Ба́зель</vt:lpstr>
      <vt:lpstr>Лоза́нна</vt:lpstr>
      <vt:lpstr>Ка́рл Гу́став Юнг</vt:lpstr>
      <vt:lpstr>Слайд 22</vt:lpstr>
    </vt:vector>
  </TitlesOfParts>
  <Company>VIEWSONIC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22</cp:revision>
  <dcterms:created xsi:type="dcterms:W3CDTF">2014-01-09T22:33:50Z</dcterms:created>
  <dcterms:modified xsi:type="dcterms:W3CDTF">2014-02-04T17:53:21Z</dcterms:modified>
</cp:coreProperties>
</file>