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7740-0BFE-4193-8CB2-87B4E8594D5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7860-1748-4629-A3D7-60FAA8CB3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7740-0BFE-4193-8CB2-87B4E8594D5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7860-1748-4629-A3D7-60FAA8CB3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7740-0BFE-4193-8CB2-87B4E8594D5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7860-1748-4629-A3D7-60FAA8CB3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7740-0BFE-4193-8CB2-87B4E8594D5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7860-1748-4629-A3D7-60FAA8CB3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7740-0BFE-4193-8CB2-87B4E8594D5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7860-1748-4629-A3D7-60FAA8CB3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7740-0BFE-4193-8CB2-87B4E8594D5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7860-1748-4629-A3D7-60FAA8CB3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7740-0BFE-4193-8CB2-87B4E8594D5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7860-1748-4629-A3D7-60FAA8CB3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7740-0BFE-4193-8CB2-87B4E8594D5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7860-1748-4629-A3D7-60FAA8CB3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7740-0BFE-4193-8CB2-87B4E8594D5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7860-1748-4629-A3D7-60FAA8CB3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7740-0BFE-4193-8CB2-87B4E8594D5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7860-1748-4629-A3D7-60FAA8CB3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7740-0BFE-4193-8CB2-87B4E8594D5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19B7860-1748-4629-A3D7-60FAA8CB37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B17740-0BFE-4193-8CB2-87B4E8594D53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9B7860-1748-4629-A3D7-60FAA8CB372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1%D0%B8%D0%BA%D0%BE%D0%B2%D1%96" TargetMode="External"/><Relationship Id="rId2" Type="http://schemas.openxmlformats.org/officeDocument/2006/relationships/hyperlink" Target="http://uk.wikipedia.org/wiki/%D0%91%D1%96%D0%B7%D0%BE%D0%B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0%D1%84%D1%80%D0%B8%D0%BA%D0%B0" TargetMode="External"/><Relationship Id="rId3" Type="http://schemas.openxmlformats.org/officeDocument/2006/relationships/hyperlink" Target="http://uk.wikipedia.org/wiki/%D0%84%D0%B2%D1%80%D0%B0%D0%B7%D1%96%D1%8F" TargetMode="External"/><Relationship Id="rId7" Type="http://schemas.openxmlformats.org/officeDocument/2006/relationships/hyperlink" Target="http://uk.wikipedia.org/wiki/%D0%A1%D0%B5%D1%80%D0%B5%D0%B4%D0%BD%D1%8F_%D0%90%D0%B7%D1%96%D1%8F" TargetMode="External"/><Relationship Id="rId2" Type="http://schemas.openxmlformats.org/officeDocument/2006/relationships/hyperlink" Target="http://uk.wikipedia.org/wiki/%D0%90%D1%80%D0%B5%D0%B0%D0%B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7%D0%B0%D0%BA%D0%B0%D0%B2%D0%BA%D0%B0%D0%B7%D0%B7%D1%8F" TargetMode="External"/><Relationship Id="rId11" Type="http://schemas.openxmlformats.org/officeDocument/2006/relationships/image" Target="../media/image12.jpeg"/><Relationship Id="rId5" Type="http://schemas.openxmlformats.org/officeDocument/2006/relationships/hyperlink" Target="http://uk.wikipedia.org/wiki/%D0%9A%D0%B0%D0%B2%D0%BA%D0%B0%D0%B7" TargetMode="External"/><Relationship Id="rId10" Type="http://schemas.openxmlformats.org/officeDocument/2006/relationships/hyperlink" Target="http://uk.wikipedia.org/wiki/%D0%9B%D1%83%D0%B3%D0%B0%D0%BD%D1%81%D1%8C%D0%BA%D0%B0_%D0%BE%D0%B1%D0%BB%D0%B0%D1%81%D1%82%D1%8C" TargetMode="External"/><Relationship Id="rId4" Type="http://schemas.openxmlformats.org/officeDocument/2006/relationships/hyperlink" Target="http://uk.wikipedia.org/wiki/%D0%9F%D0%B5%D1%80%D0%B5%D0%B4%D0%BA%D0%B0%D0%B2%D0%BA%D0%B0%D0%B7%D0%B7%D1%8F" TargetMode="External"/><Relationship Id="rId9" Type="http://schemas.openxmlformats.org/officeDocument/2006/relationships/hyperlink" Target="http://uk.wikipedia.org/wiki/%D0%94%D0%BE%D0%BD%D0%B5%D1%86%D1%8C%D0%BA%D0%B0_%D0%BE%D0%B1%D0%BB%D0%B0%D1%81%D1%82%D1%8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5%D0%B5%D1%80%D1%81%D0%BE%D0%BD%D1%81%D1%8C%D0%BA%D0%B0_%D0%BE%D0%B1%D0%BB%D0%B0%D1%81%D1%82%D1%8C" TargetMode="External"/><Relationship Id="rId7" Type="http://schemas.openxmlformats.org/officeDocument/2006/relationships/image" Target="../media/image13.jpeg"/><Relationship Id="rId2" Type="http://schemas.openxmlformats.org/officeDocument/2006/relationships/hyperlink" Target="http://uk.wikipedia.org/wiki/%D0%94%D0%BD%D1%96%D0%BF%D1%80%D0%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0%D1%80%D0%B5%D0%B0%D0%BB" TargetMode="External"/><Relationship Id="rId5" Type="http://schemas.openxmlformats.org/officeDocument/2006/relationships/hyperlink" Target="http://uk.wikipedia.org/wiki/%D0%9A%D1%96%D0%BD%D0%B1%D1%83%D1%80%D0%BD%D1%81%D1%8C%D0%BA%D0%B8%D0%B9_%D0%BF%D1%96%D0%B2%D0%BE%D1%81%D1%82%D1%80%D1%96%D0%B2" TargetMode="External"/><Relationship Id="rId4" Type="http://schemas.openxmlformats.org/officeDocument/2006/relationships/hyperlink" Target="http://uk.wikipedia.org/wiki/%D0%9C%D0%B8%D0%BA%D0%BE%D0%BB%D0%B0%D1%97%D0%B2%D1%81%D1%8C%D0%BA%D0%B0_%D0%BE%D0%B1%D0%BB%D0%B0%D1%81%D1%82%D1%8C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0%BE%D1%82%D0%BE%D0%B2%D1%96" TargetMode="External"/><Relationship Id="rId7" Type="http://schemas.openxmlformats.org/officeDocument/2006/relationships/image" Target="../media/image14.jpeg"/><Relationship Id="rId2" Type="http://schemas.openxmlformats.org/officeDocument/2006/relationships/hyperlink" Target="http://uk.wikipedia.org/wiki/%D0%9A%D1%96%D1%82_(%D1%80%D1%96%D0%B4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7%D0%B0%D0%BA%D0%B0%D1%80%D0%BF%D0%B0%D1%82%D1%82%D1%8F" TargetMode="External"/><Relationship Id="rId5" Type="http://schemas.openxmlformats.org/officeDocument/2006/relationships/hyperlink" Target="http://uk.wikipedia.org/wiki/%D0%9A%D0%B0%D1%80%D0%BF%D0%B0%D1%82%D0%B8" TargetMode="External"/><Relationship Id="rId4" Type="http://schemas.openxmlformats.org/officeDocument/2006/relationships/hyperlink" Target="http://uk.wikipedia.org/wiki/%D0%9A%D1%96%D1%82_%D1%81%D0%B2%D1%96%D0%B9%D1%81%D1%8C%D0%BA%D0%B8%D0%B9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uk.wikipedia.org/wiki/%D0%9F%D1%81%D0%BE%D0%B2%D1%96" TargetMode="External"/><Relationship Id="rId7" Type="http://schemas.openxmlformats.org/officeDocument/2006/relationships/hyperlink" Target="http://uk.wikipedia.org/wiki/%D0%9F%D1%80%D0%BE%D0%B2%D0%B0%D0%BB%D1%8C%D1%81%D1%8C%D0%BA%D0%B8%D0%B9_%D1%81%D1%82%D0%B5%D0%BF" TargetMode="External"/><Relationship Id="rId2" Type="http://schemas.openxmlformats.org/officeDocument/2006/relationships/hyperlink" Target="http://uk.wikipedia.org/wiki/%D0%9B%D0%B8%D1%81%D0%B8%D1%8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1%D1%82%D1%80%D1%96%D0%BB%D1%8C%D1%86%D1%96%D0%B2%D1%81%D1%8C%D0%BA%D0%B8%D0%B9_%D1%81%D1%82%D0%B5%D0%BF" TargetMode="External"/><Relationship Id="rId5" Type="http://schemas.openxmlformats.org/officeDocument/2006/relationships/hyperlink" Target="http://uk.wikipedia.org/wiki/%D0%9F%D1%83%D1%81%D1%82%D0%B5%D0%BB%D1%8F" TargetMode="External"/><Relationship Id="rId4" Type="http://schemas.openxmlformats.org/officeDocument/2006/relationships/hyperlink" Target="http://uk.wikipedia.org/wiki/%D0%A1%D1%82%D0%B5%D0%B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4%D0%B0%D1%83%D0%BD%D0%B0_%D0%A3%D0%BA%D1%80%D0%B0%D1%97%D0%BD%D0%B8" TargetMode="External"/><Relationship Id="rId3" Type="http://schemas.openxmlformats.org/officeDocument/2006/relationships/hyperlink" Target="http://uk.wikipedia.org/wiki/%D0%A4%D0%BE%D1%86%D0%B5%D0%BD%D0%BE%D0%B2%D1%96" TargetMode="External"/><Relationship Id="rId7" Type="http://schemas.openxmlformats.org/officeDocument/2006/relationships/hyperlink" Target="http://uk.wikipedia.org/wiki/%D0%A7%D0%BE%D1%80%D0%BD%D0%B5_%D0%BC%D0%BE%D1%80%D0%B5" TargetMode="External"/><Relationship Id="rId2" Type="http://schemas.openxmlformats.org/officeDocument/2006/relationships/hyperlink" Target="http://uk.wikipedia.org/wiki/Phocoena_phocoen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uk.wikipedia.org/wiki/%D0%90%D0%B7%D0%BE%D0%B2%D1%81%D1%8C%D0%BA%D0%B5_%D0%BC%D0%BE%D1%80%D0%B5" TargetMode="External"/><Relationship Id="rId4" Type="http://schemas.openxmlformats.org/officeDocument/2006/relationships/hyperlink" Target="http://uk.wikipedia.org/wiki/%D0%9A%D0%B8%D1%82%D0%BE%D0%BF%D0%BE%D0%B4%D1%96%D0%B1%D0%BD%D1%96" TargetMode="External"/><Relationship Id="rId9" Type="http://schemas.openxmlformats.org/officeDocument/2006/relationships/hyperlink" Target="http://uk.wikipedia.org/wiki/%D0%9F%D1%96%D0%B4%D0%B2%D0%B8%D0%B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1%84%D0%B0%D0%BB%D1%96%D0%BD%D0%B0_%D0%B7%D0%B2%D0%B8%D1%87%D0%B0%D0%B9%D0%BD%D0%B0" TargetMode="External"/><Relationship Id="rId2" Type="http://schemas.openxmlformats.org/officeDocument/2006/relationships/hyperlink" Target="http://uk.wikipedia.org/wiki/%D0%9F%D1%96%D0%B4%D0%B2%D0%B8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A%D1%80%D0%B8%D0%BC%D1%81%D1%8C%D0%BA%D0%B8%D0%B9_%D0%BF%D1%96%D0%B2%D0%BE%D1%81%D1%82%D1%80%D1%96%D0%B2" TargetMode="External"/><Relationship Id="rId5" Type="http://schemas.openxmlformats.org/officeDocument/2006/relationships/hyperlink" Target="http://uk.wikipedia.org/wiki/%D0%A7%D0%BE%D1%80%D0%BD%D0%B5_%D0%BC%D0%BE%D1%80%D0%B5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7%D0%B5%D1%81%D1%8C%D0%BA%D0%B0_%D0%A0%D0%B5%D1%81%D0%BF%D1%83%D0%B1%D0%BB%D1%96%D0%BA%D0%B0" TargetMode="External"/><Relationship Id="rId13" Type="http://schemas.openxmlformats.org/officeDocument/2006/relationships/hyperlink" Target="http://uk.wikipedia.org/wiki/%D0%86%D1%80%D0%B0%D0%BD" TargetMode="External"/><Relationship Id="rId18" Type="http://schemas.openxmlformats.org/officeDocument/2006/relationships/hyperlink" Target="http://uk.wikipedia.org/wiki/%D0%9B%D1%96%D1%85%D1%82%D0%B5%D0%BD%D1%88%D1%82%D0%B5%D0%B9%D0%BD" TargetMode="External"/><Relationship Id="rId26" Type="http://schemas.openxmlformats.org/officeDocument/2006/relationships/hyperlink" Target="http://uk.wikipedia.org/wiki/%D0%A1%D0%BB%D0%BE%D0%B2%D0%B5%D0%BD%D1%96%D1%8F" TargetMode="External"/><Relationship Id="rId3" Type="http://schemas.openxmlformats.org/officeDocument/2006/relationships/hyperlink" Target="http://uk.wikipedia.org/wiki/%D0%90%D0%B7%D0%B5%D1%80%D0%B1%D0%B0%D0%B9%D0%B4%D0%B6%D0%B0%D0%BD" TargetMode="External"/><Relationship Id="rId21" Type="http://schemas.openxmlformats.org/officeDocument/2006/relationships/hyperlink" Target="http://uk.wikipedia.org/wiki/%D0%9D%D1%96%D0%B4%D0%B5%D1%80%D0%BB%D0%B0%D0%BD%D0%B4%D0%B8" TargetMode="External"/><Relationship Id="rId34" Type="http://schemas.openxmlformats.org/officeDocument/2006/relationships/image" Target="../media/image7.jpeg"/><Relationship Id="rId7" Type="http://schemas.openxmlformats.org/officeDocument/2006/relationships/hyperlink" Target="http://uk.wikipedia.org/wiki/%D0%A5%D0%BE%D1%80%D0%B2%D0%B0%D1%82%D1%96%D1%8F" TargetMode="External"/><Relationship Id="rId12" Type="http://schemas.openxmlformats.org/officeDocument/2006/relationships/hyperlink" Target="http://uk.wikipedia.org/wiki/%D0%A3%D0%B3%D0%BE%D1%80%D1%89%D0%B8%D0%BD%D0%B0" TargetMode="External"/><Relationship Id="rId17" Type="http://schemas.openxmlformats.org/officeDocument/2006/relationships/hyperlink" Target="http://uk.wikipedia.org/wiki/%D0%9B%D1%96%D0%B2%D0%B0%D0%BD" TargetMode="External"/><Relationship Id="rId25" Type="http://schemas.openxmlformats.org/officeDocument/2006/relationships/hyperlink" Target="http://uk.wikipedia.org/wiki/%D0%A1%D0%BB%D0%BE%D0%B2%D0%B0%D1%87%D1%87%D0%B8%D0%BD%D0%B0" TargetMode="External"/><Relationship Id="rId33" Type="http://schemas.openxmlformats.org/officeDocument/2006/relationships/hyperlink" Target="http://uk.wikipedia.org/wiki/%D0%A8%D0%B2%D0%B5%D0%B9%D1%86%D0%B0%D1%80%D1%96%D1%8F" TargetMode="External"/><Relationship Id="rId2" Type="http://schemas.openxmlformats.org/officeDocument/2006/relationships/hyperlink" Target="http://uk.wikipedia.org/wiki/%D0%92%D1%96%D1%80%D0%BC%D0%B5%D0%BD%D1%96%D1%8F" TargetMode="External"/><Relationship Id="rId16" Type="http://schemas.openxmlformats.org/officeDocument/2006/relationships/hyperlink" Target="http://uk.wikipedia.org/wiki/%D0%86%D1%82%D0%B0%D0%BB%D1%96%D1%8F" TargetMode="External"/><Relationship Id="rId20" Type="http://schemas.openxmlformats.org/officeDocument/2006/relationships/hyperlink" Target="http://uk.wikipedia.org/wiki/%D0%9C%D0%BE%D0%BB%D0%B4%D0%BE%D0%B2%D0%B0" TargetMode="External"/><Relationship Id="rId29" Type="http://schemas.openxmlformats.org/officeDocument/2006/relationships/hyperlink" Target="http://uk.wikipedia.org/wiki/%D0%90%D0%BB%D0%B1%D0%B0%D0%BD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1%D0%BE%D0%BB%D0%B3%D0%B0%D1%80%D1%96%D1%8F" TargetMode="External"/><Relationship Id="rId11" Type="http://schemas.openxmlformats.org/officeDocument/2006/relationships/hyperlink" Target="http://uk.wikipedia.org/wiki/%D0%93%D1%80%D0%B5%D1%86%D1%96%D1%8F" TargetMode="External"/><Relationship Id="rId24" Type="http://schemas.openxmlformats.org/officeDocument/2006/relationships/hyperlink" Target="http://uk.wikipedia.org/wiki/%D0%A1%D0%B5%D1%80%D0%B1%D1%96%D1%8F_%D1%96_%D0%A7%D0%BE%D1%80%D0%BD%D0%BE%D0%B3%D0%BE%D1%80%D1%96%D1%8F" TargetMode="External"/><Relationship Id="rId32" Type="http://schemas.openxmlformats.org/officeDocument/2006/relationships/hyperlink" Target="http://uk.wikipedia.org/wiki/%D0%9F%D0%BE%D0%BB%D1%8C%D1%89%D0%B0" TargetMode="External"/><Relationship Id="rId5" Type="http://schemas.openxmlformats.org/officeDocument/2006/relationships/hyperlink" Target="http://uk.wikipedia.org/wiki/%D0%91%D0%BE%D1%81%D0%BD%D1%96%D1%8F_%D1%96_%D0%93%D0%B5%D1%80%D1%86%D0%B5%D0%B3%D0%BE%D0%B2%D0%B8%D0%BD%D0%B0" TargetMode="External"/><Relationship Id="rId15" Type="http://schemas.openxmlformats.org/officeDocument/2006/relationships/hyperlink" Target="http://uk.wikipedia.org/wiki/%D0%86%D0%B7%D1%80%D0%B0%D1%97%D0%BB%D1%8C" TargetMode="External"/><Relationship Id="rId23" Type="http://schemas.openxmlformats.org/officeDocument/2006/relationships/hyperlink" Target="http://uk.wikipedia.org/wiki/%D0%A0%D0%BE%D1%81%D1%96%D1%8F" TargetMode="External"/><Relationship Id="rId28" Type="http://schemas.openxmlformats.org/officeDocument/2006/relationships/hyperlink" Target="http://uk.wikipedia.org/wiki/%D0%A3%D0%BA%D1%80%D0%B0%D1%97%D0%BD%D0%B0" TargetMode="External"/><Relationship Id="rId10" Type="http://schemas.openxmlformats.org/officeDocument/2006/relationships/hyperlink" Target="http://uk.wikipedia.org/wiki/%D0%9D%D1%96%D0%BC%D0%B5%D1%87%D1%87%D0%B8%D0%BD%D0%B0" TargetMode="External"/><Relationship Id="rId19" Type="http://schemas.openxmlformats.org/officeDocument/2006/relationships/hyperlink" Target="http://uk.wikipedia.org/wiki/%D0%9B%D1%8E%D0%BA%D1%81%D0%B5%D0%BC%D0%B1%D1%83%D1%80%D0%B3" TargetMode="External"/><Relationship Id="rId31" Type="http://schemas.openxmlformats.org/officeDocument/2006/relationships/hyperlink" Target="http://uk.wikipedia.org/wiki/%D0%A0%D0%B5%D1%81%D0%BF%D1%83%D0%B1%D0%BB%D1%96%D0%BA%D0%B0_%D0%9C%D0%B0%D0%BA%D0%B5%D0%B4%D0%BE%D0%BD%D1%96%D1%8F" TargetMode="External"/><Relationship Id="rId4" Type="http://schemas.openxmlformats.org/officeDocument/2006/relationships/hyperlink" Target="http://uk.wikipedia.org/wiki/%D0%91%D0%B5%D0%BB%D1%8C%D0%B3%D1%96%D1%8F" TargetMode="External"/><Relationship Id="rId9" Type="http://schemas.openxmlformats.org/officeDocument/2006/relationships/hyperlink" Target="http://uk.wikipedia.org/wiki/%D0%93%D1%80%D1%83%D0%B7%D1%96%D1%8F" TargetMode="External"/><Relationship Id="rId14" Type="http://schemas.openxmlformats.org/officeDocument/2006/relationships/hyperlink" Target="http://uk.wikipedia.org/wiki/%D0%86%D1%80%D0%B0%D0%BA" TargetMode="External"/><Relationship Id="rId22" Type="http://schemas.openxmlformats.org/officeDocument/2006/relationships/hyperlink" Target="http://uk.wikipedia.org/wiki/%D0%A0%D1%83%D0%BC%D1%83%D0%BD%D1%96%D1%8F" TargetMode="External"/><Relationship Id="rId27" Type="http://schemas.openxmlformats.org/officeDocument/2006/relationships/hyperlink" Target="http://uk.wikipedia.org/wiki/%D0%A2%D1%83%D1%80%D0%B5%D1%87%D1%87%D0%B8%D0%BD%D0%B0" TargetMode="External"/><Relationship Id="rId30" Type="http://schemas.openxmlformats.org/officeDocument/2006/relationships/hyperlink" Target="http://uk.wikipedia.org/wiki/%D0%90%D0%B2%D1%81%D1%82%D1%80%D1%96%D1%8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86%D1%80%D0%B0%D0%BD" TargetMode="External"/><Relationship Id="rId3" Type="http://schemas.openxmlformats.org/officeDocument/2006/relationships/hyperlink" Target="http://uk.wikipedia.org/wiki/%D0%9B%D0%B8%D0%BB%D0%B8%D0%BA%D0%BE%D0%B2%D1%96" TargetMode="External"/><Relationship Id="rId7" Type="http://schemas.openxmlformats.org/officeDocument/2006/relationships/hyperlink" Target="http://uk.wikipedia.org/wiki/%D0%9C%D0%B0%D0%BB%D0%B0_%D0%90%D0%B7%D1%96%D1%8F" TargetMode="External"/><Relationship Id="rId2" Type="http://schemas.openxmlformats.org/officeDocument/2006/relationships/hyperlink" Target="http://uk.wikipedia.org/wiki/%D0%9A%D0%B0%D0%B6%D0%B0%D0%BD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4%D1%80%D0%B0%D0%BD%D1%86%D1%96%D1%8F" TargetMode="External"/><Relationship Id="rId5" Type="http://schemas.openxmlformats.org/officeDocument/2006/relationships/hyperlink" Target="http://uk.wikipedia.org/wiki/%D0%84%D0%B2%D1%80%D0%BE%D0%BF%D0%B0" TargetMode="External"/><Relationship Id="rId4" Type="http://schemas.openxmlformats.org/officeDocument/2006/relationships/hyperlink" Target="http://uk.wikipedia.org/wiki/%D0%90%D1%80%D0%B5%D0%B0%D0%BB" TargetMode="External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A%D0%B0%D1%80%D0%BF%D0%B0%D1%82%D0%B8" TargetMode="External"/><Relationship Id="rId3" Type="http://schemas.openxmlformats.org/officeDocument/2006/relationships/hyperlink" Target="http://uk.wikipedia.org/wiki/%D0%84%D0%B2%D1%80%D0%BE%D0%BF%D0%B0" TargetMode="External"/><Relationship Id="rId7" Type="http://schemas.openxmlformats.org/officeDocument/2006/relationships/hyperlink" Target="http://uk.wikipedia.org/wiki/%D0%A1%D1%82%D0%B5%D0%BF" TargetMode="External"/><Relationship Id="rId2" Type="http://schemas.openxmlformats.org/officeDocument/2006/relationships/hyperlink" Target="http://uk.wikipedia.org/wiki/%D0%92%D0%B8%D0%B4%D1%80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B%D1%96%D1%81%D0%BE%D1%81%D1%82%D0%B5%D0%BF" TargetMode="External"/><Relationship Id="rId5" Type="http://schemas.openxmlformats.org/officeDocument/2006/relationships/hyperlink" Target="http://uk.wikipedia.org/wiki/%D0%9F%D0%BE%D0%BB%D1%96%D1%81%D1%81%D1%8F" TargetMode="External"/><Relationship Id="rId10" Type="http://schemas.openxmlformats.org/officeDocument/2006/relationships/image" Target="../media/image9.jpeg"/><Relationship Id="rId4" Type="http://schemas.openxmlformats.org/officeDocument/2006/relationships/hyperlink" Target="http://uk.wikipedia.org/wiki/%D0%90%D0%B7%D1%96%D1%8F" TargetMode="External"/><Relationship Id="rId9" Type="http://schemas.openxmlformats.org/officeDocument/2006/relationships/hyperlink" Target="http://uk.wikipedia.org/wiki/%D0%9D%D0%BE%D1%80%D0%B0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0%D0%B7%D1%96%D1%8F" TargetMode="External"/><Relationship Id="rId13" Type="http://schemas.openxmlformats.org/officeDocument/2006/relationships/hyperlink" Target="http://uk.wikipedia.org/wiki/%D0%9A%D1%83%D1%80%D0%B8%D0%BB%D1%8C%D1%81%D1%8C%D0%BA%D1%96_%D0%BE%D1%81%D1%82%D1%80%D0%BE%D0%B2%D0%B8" TargetMode="External"/><Relationship Id="rId3" Type="http://schemas.openxmlformats.org/officeDocument/2006/relationships/hyperlink" Target="http://uk.wikipedia.org/wiki/%D0%9A%D1%83%D0%BD%D0%B8%D1%86%D0%B5%D0%B2%D1%96" TargetMode="External"/><Relationship Id="rId7" Type="http://schemas.openxmlformats.org/officeDocument/2006/relationships/hyperlink" Target="http://uk.wikipedia.org/wiki/%D0%84%D0%B2%D1%80%D0%BE%D0%BF%D0%B0" TargetMode="External"/><Relationship Id="rId12" Type="http://schemas.openxmlformats.org/officeDocument/2006/relationships/hyperlink" Target="http://uk.wikipedia.org/wiki/%D0%A1%D0%B0%D1%85%D0%B0%D0%BB%D1%96%D0%BD" TargetMode="External"/><Relationship Id="rId2" Type="http://schemas.openxmlformats.org/officeDocument/2006/relationships/hyperlink" Target="http://uk.wikipedia.org/wiki/Mustela" TargetMode="Externa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3%D0%BA%D1%80%D0%B0%D1%97%D0%BD%D0%B0" TargetMode="External"/><Relationship Id="rId11" Type="http://schemas.openxmlformats.org/officeDocument/2006/relationships/hyperlink" Target="http://uk.wikipedia.org/wiki/%D0%9A%D0%B8%D1%82%D0%B0%D0%B9" TargetMode="External"/><Relationship Id="rId5" Type="http://schemas.openxmlformats.org/officeDocument/2006/relationships/hyperlink" Target="http://uk.wikipedia.org/wiki/%D0%9A%D0%B0%D0%B7%D0%B0%D1%85%D1%81%D1%82%D0%B0%D0%BD" TargetMode="External"/><Relationship Id="rId15" Type="http://schemas.openxmlformats.org/officeDocument/2006/relationships/hyperlink" Target="http://uk.wikipedia.org/wiki/%D0%9F%D1%96%D0%B2%D0%BD%D1%96%D1%87%D0%BD%D0%B0_%D0%90%D0%BC%D0%B5%D1%80%D0%B8%D0%BA%D0%B0" TargetMode="External"/><Relationship Id="rId10" Type="http://schemas.openxmlformats.org/officeDocument/2006/relationships/hyperlink" Target="http://uk.wikipedia.org/wiki/%D0%9C%D0%BE%D0%BD%D0%B3%D0%BE%D0%BB%D1%96%D1%8F" TargetMode="External"/><Relationship Id="rId4" Type="http://schemas.openxmlformats.org/officeDocument/2006/relationships/hyperlink" Target="http://uk.wikipedia.org/wiki/%D0%A1%D0%B8%D0%B1%D1%96%D1%80" TargetMode="External"/><Relationship Id="rId9" Type="http://schemas.openxmlformats.org/officeDocument/2006/relationships/hyperlink" Target="http://uk.wikipedia.org/wiki/%D0%9A%D0%B0%D0%B2%D0%BA%D0%B0%D0%B7" TargetMode="External"/><Relationship Id="rId14" Type="http://schemas.openxmlformats.org/officeDocument/2006/relationships/hyperlink" Target="http://uk.wikipedia.org/wiki/%D0%AF%D0%BF%D0%BE%D0%BD%D1%81%D1%8C%D0%BA%D0%B8%D0%B9_%D0%B0%D1%80%D1%85%D1%96%D0%BF%D0%B5%D0%BB%D0%B0%D0%B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/>
              <a:t>Червона книга України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solidFill>
                  <a:schemeClr val="tx1"/>
                </a:solidFill>
              </a:rPr>
              <a:t>ссавці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/>
              <a:t>Бізон європейський, або</a:t>
            </a:r>
            <a:r>
              <a:rPr lang="ru-RU" sz="3600" b="1" dirty="0" smtClean="0"/>
              <a:t> </a:t>
            </a:r>
            <a:r>
              <a:rPr lang="uk-UA" sz="3600" b="1" dirty="0" smtClean="0"/>
              <a:t>Зубр</a:t>
            </a:r>
            <a:r>
              <a:rPr lang="ru-RU" sz="3200" dirty="0" smtClean="0"/>
              <a:t> </a:t>
            </a:r>
            <a:r>
              <a:rPr lang="uk-UA" sz="3200" dirty="0" smtClean="0"/>
              <a:t>(</a:t>
            </a:r>
            <a:r>
              <a:rPr lang="ru-RU" sz="3200" i="1" dirty="0" err="1" smtClean="0"/>
              <a:t>Bison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bonasus</a:t>
            </a:r>
            <a:r>
              <a:rPr lang="uk-UA" sz="3200" dirty="0" smtClean="0"/>
              <a:t>)</a:t>
            </a:r>
            <a:r>
              <a:rPr lang="ru-RU" sz="3200" dirty="0" smtClean="0"/>
              <a:t> </a:t>
            </a:r>
            <a:r>
              <a:rPr lang="uk-UA" sz="3200" dirty="0" smtClean="0"/>
              <a:t>— європейський вид роду</a:t>
            </a:r>
            <a:r>
              <a:rPr lang="ru-RU" sz="3200" dirty="0" smtClean="0"/>
              <a:t> </a:t>
            </a:r>
            <a:r>
              <a:rPr lang="uk-UA" sz="3200" u="sng" dirty="0" smtClean="0">
                <a:hlinkClick r:id="rId2" tooltip="Бізон"/>
              </a:rPr>
              <a:t>бізонів</a:t>
            </a:r>
            <a:r>
              <a:rPr lang="ru-RU" sz="3200" dirty="0" smtClean="0"/>
              <a:t> </a:t>
            </a:r>
            <a:r>
              <a:rPr lang="uk-UA" sz="3200" dirty="0" smtClean="0"/>
              <a:t>(</a:t>
            </a:r>
            <a:r>
              <a:rPr lang="ru-RU" sz="3200" i="1" dirty="0" err="1" smtClean="0"/>
              <a:t>Bison</a:t>
            </a:r>
            <a:r>
              <a:rPr lang="uk-UA" sz="3200" dirty="0" smtClean="0"/>
              <a:t>) родини</a:t>
            </a:r>
            <a:r>
              <a:rPr lang="ru-RU" sz="3200" dirty="0" smtClean="0"/>
              <a:t> </a:t>
            </a:r>
            <a:r>
              <a:rPr lang="uk-UA" sz="3200" u="sng" dirty="0" err="1" smtClean="0">
                <a:hlinkClick r:id="rId3" tooltip="Бикові"/>
              </a:rPr>
              <a:t>бикових</a:t>
            </a:r>
            <a:r>
              <a:rPr lang="ru-RU" sz="3200" dirty="0" smtClean="0"/>
              <a:t> </a:t>
            </a:r>
            <a:r>
              <a:rPr lang="uk-UA" sz="3200" dirty="0" smtClean="0"/>
              <a:t>(</a:t>
            </a:r>
            <a:r>
              <a:rPr lang="ru-RU" sz="3200" i="1" dirty="0" err="1" smtClean="0"/>
              <a:t>Bovidae</a:t>
            </a:r>
            <a:r>
              <a:rPr lang="uk-UA" sz="3200" dirty="0" smtClean="0"/>
              <a:t>).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3900486" cy="4208164"/>
          </a:xfrm>
        </p:spPr>
        <p:txBody>
          <a:bodyPr>
            <a:normAutofit fontScale="92500"/>
          </a:bodyPr>
          <a:lstStyle/>
          <a:p>
            <a:r>
              <a:rPr lang="ru-RU" sz="2800" dirty="0" err="1" smtClean="0"/>
              <a:t>Був</a:t>
            </a:r>
            <a:r>
              <a:rPr lang="ru-RU" sz="2800" dirty="0" smtClean="0"/>
              <a:t> </a:t>
            </a:r>
            <a:r>
              <a:rPr lang="ru-RU" sz="2800" dirty="0" err="1" smtClean="0"/>
              <a:t>поширений</a:t>
            </a:r>
            <a:r>
              <a:rPr lang="ru-RU" sz="2800" dirty="0" smtClean="0"/>
              <a:t> у </a:t>
            </a:r>
            <a:r>
              <a:rPr lang="ru-RU" sz="2800" dirty="0" err="1" smtClean="0"/>
              <a:t>давнину</a:t>
            </a:r>
            <a:r>
              <a:rPr lang="ru-RU" sz="2800" dirty="0" smtClean="0"/>
              <a:t> в </a:t>
            </a:r>
            <a:r>
              <a:rPr lang="ru-RU" sz="2800" dirty="0" err="1" smtClean="0"/>
              <a:t>лісах</a:t>
            </a:r>
            <a:r>
              <a:rPr lang="ru-RU" sz="2800" dirty="0" smtClean="0"/>
              <a:t> </a:t>
            </a:r>
            <a:r>
              <a:rPr lang="ru-RU" sz="2800" dirty="0" err="1" smtClean="0"/>
              <a:t>Європи</a:t>
            </a:r>
            <a:r>
              <a:rPr lang="ru-RU" sz="2800" dirty="0" smtClean="0"/>
              <a:t>, </a:t>
            </a:r>
            <a:r>
              <a:rPr lang="ru-RU" sz="2800" dirty="0" err="1" smtClean="0"/>
              <a:t>в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Україні</a:t>
            </a:r>
            <a:r>
              <a:rPr lang="ru-RU" sz="2800" dirty="0" smtClean="0"/>
              <a:t> </a:t>
            </a:r>
            <a:r>
              <a:rPr lang="ru-RU" sz="2800" dirty="0" err="1" smtClean="0"/>
              <a:t>зник</a:t>
            </a:r>
            <a:r>
              <a:rPr lang="ru-RU" sz="2800" dirty="0" smtClean="0"/>
              <a:t> </a:t>
            </a:r>
            <a:r>
              <a:rPr lang="ru-RU" sz="2800" dirty="0" err="1" smtClean="0"/>
              <a:t>в</a:t>
            </a:r>
            <a:r>
              <a:rPr lang="ru-RU" sz="2800" dirty="0" smtClean="0"/>
              <a:t> XVI — XVII ст. За «</a:t>
            </a:r>
            <a:r>
              <a:rPr lang="ru-RU" sz="2800" dirty="0" err="1" smtClean="0"/>
              <a:t>Червоною</a:t>
            </a:r>
            <a:r>
              <a:rPr lang="ru-RU" sz="2800" dirty="0" smtClean="0"/>
              <a:t> книгою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» (2009), «</a:t>
            </a:r>
            <a:r>
              <a:rPr lang="ru-RU" sz="2800" dirty="0" err="1" smtClean="0"/>
              <a:t>Історичний</a:t>
            </a:r>
            <a:r>
              <a:rPr lang="ru-RU" sz="2800" dirty="0" smtClean="0"/>
              <a:t> ареал виду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Піренеїв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Зх</a:t>
            </a:r>
            <a:r>
              <a:rPr lang="ru-RU" sz="2800" dirty="0" smtClean="0"/>
              <a:t>. </a:t>
            </a:r>
            <a:r>
              <a:rPr lang="ru-RU" sz="2800" dirty="0" err="1" smtClean="0"/>
              <a:t>Сибіру</a:t>
            </a:r>
            <a:r>
              <a:rPr lang="ru-RU" sz="2800" dirty="0" smtClean="0"/>
              <a:t>, </a:t>
            </a:r>
            <a:r>
              <a:rPr lang="ru-RU" sz="2800" dirty="0" err="1" smtClean="0"/>
              <a:t>Англія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пд</a:t>
            </a:r>
            <a:r>
              <a:rPr lang="ru-RU" sz="2800" dirty="0" smtClean="0"/>
              <a:t>. </a:t>
            </a:r>
            <a:r>
              <a:rPr lang="ru-RU" sz="2800" dirty="0" err="1" smtClean="0"/>
              <a:t>Скандинавія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зуб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428868"/>
            <a:ext cx="4263500" cy="274569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err="1" smtClean="0"/>
              <a:t>Їжа́к</a:t>
            </a:r>
            <a:r>
              <a:rPr lang="uk-UA" sz="3200" b="1" dirty="0" smtClean="0"/>
              <a:t> </a:t>
            </a:r>
            <a:r>
              <a:rPr lang="uk-UA" sz="3200" b="1" dirty="0" err="1" smtClean="0"/>
              <a:t>вуха́тий</a:t>
            </a:r>
            <a:r>
              <a:rPr lang="uk-UA" sz="3200" b="1" dirty="0" smtClean="0"/>
              <a:t>, або їжачок </a:t>
            </a:r>
            <a:r>
              <a:rPr lang="uk-UA" sz="3600" b="1" dirty="0" smtClean="0"/>
              <a:t>вухатий</a:t>
            </a:r>
            <a:r>
              <a:rPr lang="ru-RU" sz="3200" dirty="0" smtClean="0"/>
              <a:t> </a:t>
            </a:r>
            <a:r>
              <a:rPr lang="uk-UA" sz="3200" dirty="0" smtClean="0"/>
              <a:t>(</a:t>
            </a:r>
            <a:r>
              <a:rPr lang="ru-RU" sz="3200" i="1" dirty="0" err="1" smtClean="0"/>
              <a:t>Hemiechinus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auritus</a:t>
            </a:r>
            <a:r>
              <a:rPr lang="uk-UA" sz="3200" dirty="0" smtClean="0"/>
              <a:t>)</a:t>
            </a:r>
            <a:r>
              <a:rPr lang="ru-RU" sz="3200" dirty="0" smtClean="0"/>
              <a:t> </a:t>
            </a:r>
            <a:r>
              <a:rPr lang="uk-UA" sz="3200" dirty="0" smtClean="0"/>
              <a:t>— ссавець родини їжакові (</a:t>
            </a:r>
            <a:r>
              <a:rPr lang="ru-RU" sz="3200" dirty="0" err="1" smtClean="0"/>
              <a:t>Erinaceidae</a:t>
            </a:r>
            <a:r>
              <a:rPr lang="uk-UA" sz="3200" dirty="0" smtClean="0"/>
              <a:t>).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3543296" cy="4351040"/>
          </a:xfrm>
        </p:spPr>
        <p:txBody>
          <a:bodyPr>
            <a:normAutofit fontScale="92500" lnSpcReduction="10000"/>
          </a:bodyPr>
          <a:lstStyle/>
          <a:p>
            <a:r>
              <a:rPr lang="ru-RU" u="sng" dirty="0" smtClean="0">
                <a:hlinkClick r:id="rId2" tooltip="Ареал"/>
              </a:rPr>
              <a:t>Ареал</a:t>
            </a:r>
            <a:r>
              <a:rPr lang="ru-RU" dirty="0" smtClean="0"/>
              <a:t> </a:t>
            </a:r>
            <a:r>
              <a:rPr lang="ru-RU" dirty="0" err="1" smtClean="0"/>
              <a:t>охоплює</a:t>
            </a:r>
            <a:r>
              <a:rPr lang="ru-RU" dirty="0" smtClean="0"/>
              <a:t> степи та </a:t>
            </a:r>
            <a:r>
              <a:rPr lang="ru-RU" dirty="0" err="1" smtClean="0"/>
              <a:t>пустелі</a:t>
            </a:r>
            <a:r>
              <a:rPr lang="ru-RU" dirty="0" smtClean="0"/>
              <a:t>   </a:t>
            </a:r>
            <a:r>
              <a:rPr lang="ru-RU" u="sng" dirty="0" err="1" smtClean="0">
                <a:hlinkClick r:id="rId3" tooltip="Євразія"/>
              </a:rPr>
              <a:t>Євразії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	(</a:t>
            </a:r>
            <a:r>
              <a:rPr lang="ru-RU" u="sng" dirty="0" err="1" smtClean="0">
                <a:hlinkClick r:id="rId4" tooltip="Передкавказзя"/>
              </a:rPr>
              <a:t>Передкавказзя</a:t>
            </a:r>
            <a:r>
              <a:rPr lang="ru-RU" dirty="0" smtClean="0"/>
              <a:t>, </a:t>
            </a:r>
          </a:p>
          <a:p>
            <a:pPr>
              <a:buNone/>
            </a:pPr>
            <a:r>
              <a:rPr lang="ru-RU" u="sng" dirty="0" smtClean="0">
                <a:hlinkClick r:id="rId5" tooltip="Кавказ"/>
              </a:rPr>
              <a:t>	Кавказ</a:t>
            </a:r>
            <a:r>
              <a:rPr lang="ru-RU" dirty="0" smtClean="0"/>
              <a:t>, </a:t>
            </a:r>
            <a:r>
              <a:rPr lang="ru-RU" u="sng" dirty="0" err="1" smtClean="0">
                <a:hlinkClick r:id="rId6" tooltip="Закавказзя"/>
              </a:rPr>
              <a:t>Закавказзя</a:t>
            </a:r>
            <a:r>
              <a:rPr lang="ru-RU" dirty="0" smtClean="0"/>
              <a:t>, </a:t>
            </a:r>
          </a:p>
          <a:p>
            <a:pPr>
              <a:buNone/>
            </a:pPr>
            <a:r>
              <a:rPr lang="ru-RU" u="sng" dirty="0" smtClean="0">
                <a:hlinkClick r:id="rId7" tooltip="Середня Азія"/>
              </a:rPr>
              <a:t>    </a:t>
            </a:r>
            <a:r>
              <a:rPr lang="ru-RU" u="sng" dirty="0" err="1" smtClean="0">
                <a:hlinkClick r:id="rId7" tooltip="Середня Азія"/>
              </a:rPr>
              <a:t>Серед</a:t>
            </a:r>
            <a:r>
              <a:rPr lang="ru-RU" u="sng" dirty="0" smtClean="0">
                <a:hlinkClick r:id="rId7" tooltip="Середня Азія"/>
              </a:rPr>
              <a:t>. </a:t>
            </a:r>
            <a:r>
              <a:rPr lang="ru-RU" u="sng" dirty="0" err="1" smtClean="0">
                <a:hlinkClick r:id="rId7" tooltip="Середня Азія"/>
              </a:rPr>
              <a:t>Азія</a:t>
            </a:r>
            <a:r>
              <a:rPr lang="ru-RU" dirty="0" smtClean="0"/>
              <a:t>), </a:t>
            </a:r>
            <a:r>
              <a:rPr lang="ru-RU" dirty="0" err="1" smtClean="0"/>
              <a:t>північну</a:t>
            </a:r>
            <a:r>
              <a:rPr lang="ru-RU" dirty="0" smtClean="0"/>
              <a:t> </a:t>
            </a:r>
            <a:r>
              <a:rPr lang="ru-RU" u="sng" dirty="0" smtClean="0">
                <a:hlinkClick r:id="rId8" tooltip="Африка"/>
              </a:rPr>
              <a:t>Африку</a:t>
            </a:r>
            <a:r>
              <a:rPr lang="ru-RU" dirty="0" smtClean="0"/>
              <a:t>.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відмічений</a:t>
            </a:r>
            <a:r>
              <a:rPr lang="ru-RU" dirty="0" smtClean="0"/>
              <a:t> </a:t>
            </a:r>
            <a:r>
              <a:rPr lang="ru-RU" dirty="0" err="1" smtClean="0"/>
              <a:t>кількома</a:t>
            </a:r>
            <a:r>
              <a:rPr lang="ru-RU" dirty="0" smtClean="0"/>
              <a:t> </a:t>
            </a:r>
            <a:r>
              <a:rPr lang="ru-RU" dirty="0" err="1" smtClean="0"/>
              <a:t>знахідками</a:t>
            </a:r>
            <a:r>
              <a:rPr lang="ru-RU" dirty="0" smtClean="0"/>
              <a:t> на </a:t>
            </a:r>
            <a:r>
              <a:rPr lang="ru-RU" dirty="0" err="1" smtClean="0"/>
              <a:t>півдні</a:t>
            </a:r>
            <a:r>
              <a:rPr lang="ru-RU" dirty="0" smtClean="0"/>
              <a:t> </a:t>
            </a:r>
            <a:r>
              <a:rPr lang="ru-RU" u="sng" dirty="0" err="1" smtClean="0">
                <a:hlinkClick r:id="rId9" tooltip="Донецька область"/>
              </a:rPr>
              <a:t>Донецької</a:t>
            </a:r>
            <a:r>
              <a:rPr lang="ru-RU" dirty="0" smtClean="0"/>
              <a:t> та в </a:t>
            </a:r>
            <a:r>
              <a:rPr lang="ru-RU" u="sng" dirty="0" err="1" smtClean="0">
                <a:hlinkClick r:id="rId10" tooltip="Луганська область"/>
              </a:rPr>
              <a:t>Луганській</a:t>
            </a:r>
            <a:r>
              <a:rPr lang="ru-RU" dirty="0" smtClean="0"/>
              <a:t> </a:t>
            </a:r>
            <a:r>
              <a:rPr lang="ru-RU" dirty="0" err="1" smtClean="0"/>
              <a:t>області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їжак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51894" y="2357431"/>
            <a:ext cx="4759645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81904"/>
          </a:xfrm>
        </p:spPr>
        <p:txBody>
          <a:bodyPr>
            <a:noAutofit/>
          </a:bodyPr>
          <a:lstStyle/>
          <a:p>
            <a:r>
              <a:rPr lang="uk-UA" sz="3200" b="1" dirty="0" err="1" smtClean="0"/>
              <a:t>Кандибка</a:t>
            </a:r>
            <a:r>
              <a:rPr lang="uk-UA" sz="3200" b="1" dirty="0" smtClean="0"/>
              <a:t> пустельний</a:t>
            </a:r>
            <a:r>
              <a:rPr lang="uk-UA" sz="3200" dirty="0" smtClean="0"/>
              <a:t>,</a:t>
            </a:r>
            <a:r>
              <a:rPr lang="ru-RU" sz="3200" dirty="0" smtClean="0"/>
              <a:t> </a:t>
            </a:r>
            <a:r>
              <a:rPr lang="uk-UA" sz="3200" b="1" i="1" dirty="0" err="1" smtClean="0"/>
              <a:t>ємуранчик</a:t>
            </a:r>
            <a:r>
              <a:rPr lang="uk-UA" sz="3200" b="1" i="1" dirty="0" smtClean="0"/>
              <a:t> звичайний</a:t>
            </a:r>
            <a:r>
              <a:rPr lang="uk-UA" sz="3200" dirty="0" smtClean="0"/>
              <a:t>,</a:t>
            </a:r>
            <a:r>
              <a:rPr lang="ru-RU" sz="3200" dirty="0" smtClean="0"/>
              <a:t> </a:t>
            </a:r>
            <a:r>
              <a:rPr lang="uk-UA" sz="3200" b="1" i="1" dirty="0" smtClean="0"/>
              <a:t>трипалий земляний заєць</a:t>
            </a:r>
            <a:r>
              <a:rPr lang="ru-RU" sz="3200" dirty="0" smtClean="0"/>
              <a:t> </a:t>
            </a:r>
            <a:r>
              <a:rPr lang="uk-UA" sz="2800" dirty="0" smtClean="0"/>
              <a:t>(</a:t>
            </a:r>
            <a:r>
              <a:rPr lang="ru-RU" sz="2800" i="1" dirty="0" err="1" smtClean="0"/>
              <a:t>Stylodipus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telum</a:t>
            </a:r>
            <a:r>
              <a:rPr lang="uk-UA" sz="2800" dirty="0" smtClean="0"/>
              <a:t>; </a:t>
            </a:r>
            <a:r>
              <a:rPr lang="ru-RU" sz="2800" dirty="0" err="1" smtClean="0"/>
              <a:t>Lichtenstein</a:t>
            </a:r>
            <a:r>
              <a:rPr lang="uk-UA" sz="2800" dirty="0" smtClean="0"/>
              <a:t>,</a:t>
            </a:r>
            <a:r>
              <a:rPr lang="ru-RU" sz="2800" dirty="0" smtClean="0"/>
              <a:t> </a:t>
            </a:r>
            <a:r>
              <a:rPr lang="uk-UA" sz="2800" dirty="0" smtClean="0"/>
              <a:t>1823)— один з трьох видів, що представляють рід</a:t>
            </a:r>
            <a:r>
              <a:rPr lang="ru-RU" sz="2800" dirty="0" smtClean="0"/>
              <a:t> </a:t>
            </a:r>
            <a:r>
              <a:rPr lang="uk-UA" sz="2800" dirty="0" err="1" smtClean="0"/>
              <a:t>Кандибка</a:t>
            </a:r>
            <a:r>
              <a:rPr lang="ru-RU" sz="2800" dirty="0" smtClean="0"/>
              <a:t> </a:t>
            </a:r>
            <a:r>
              <a:rPr lang="uk-UA" sz="2800" dirty="0" smtClean="0"/>
              <a:t>(</a:t>
            </a:r>
            <a:r>
              <a:rPr lang="ru-RU" sz="2800" i="1" dirty="0" err="1" smtClean="0"/>
              <a:t>Stylodipus</a:t>
            </a:r>
            <a:r>
              <a:rPr lang="uk-UA" sz="2800" dirty="0" smtClean="0"/>
              <a:t>).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4043362" cy="442913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поширення</a:t>
            </a:r>
            <a:r>
              <a:rPr lang="ru-RU" dirty="0" smtClean="0"/>
              <a:t> </a:t>
            </a:r>
            <a:r>
              <a:rPr lang="ru-RU" dirty="0" err="1" smtClean="0"/>
              <a:t>обмежено</a:t>
            </a:r>
            <a:r>
              <a:rPr lang="ru-RU" dirty="0" smtClean="0"/>
              <a:t> аренами </a:t>
            </a:r>
            <a:r>
              <a:rPr lang="ru-RU" dirty="0" err="1" smtClean="0"/>
              <a:t>нижнього</a:t>
            </a:r>
            <a:r>
              <a:rPr lang="ru-RU" dirty="0" smtClean="0"/>
              <a:t> </a:t>
            </a:r>
            <a:r>
              <a:rPr lang="ru-RU" dirty="0" err="1" smtClean="0">
                <a:hlinkClick r:id="rId2" tooltip="Дніпро"/>
              </a:rPr>
              <a:t>Дніпра</a:t>
            </a:r>
            <a:r>
              <a:rPr lang="ru-RU" dirty="0" smtClean="0"/>
              <a:t> (</a:t>
            </a:r>
            <a:r>
              <a:rPr lang="ru-RU" dirty="0" err="1" smtClean="0">
                <a:hlinkClick r:id="rId3" tooltip="Херсонська область"/>
              </a:rPr>
              <a:t>Херсонська</a:t>
            </a:r>
            <a:r>
              <a:rPr lang="ru-RU" dirty="0" smtClean="0">
                <a:hlinkClick r:id="rId3" tooltip="Херсонська область"/>
              </a:rPr>
              <a:t> область</a:t>
            </a:r>
            <a:r>
              <a:rPr lang="ru-RU" dirty="0" smtClean="0"/>
              <a:t>, </a:t>
            </a:r>
            <a:r>
              <a:rPr lang="ru-RU" dirty="0" err="1" smtClean="0"/>
              <a:t>частина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Миколаївська область"/>
              </a:rPr>
              <a:t>Миколаївської</a:t>
            </a:r>
            <a:r>
              <a:rPr lang="ru-RU" dirty="0" smtClean="0">
                <a:hlinkClick r:id="rId4" tooltip="Миколаївська область"/>
              </a:rPr>
              <a:t> </a:t>
            </a:r>
            <a:r>
              <a:rPr lang="ru-RU" dirty="0" err="1" smtClean="0">
                <a:hlinkClick r:id="rId4" tooltip="Миколаївська область"/>
              </a:rPr>
              <a:t>області</a:t>
            </a:r>
            <a:r>
              <a:rPr lang="ru-RU" dirty="0" smtClean="0"/>
              <a:t> на </a:t>
            </a:r>
            <a:r>
              <a:rPr lang="ru-RU" dirty="0" err="1" smtClean="0">
                <a:hlinkClick r:id="rId5" tooltip="Кінбурнський півострів"/>
              </a:rPr>
              <a:t>Кінбурнському</a:t>
            </a:r>
            <a:r>
              <a:rPr lang="ru-RU" dirty="0" smtClean="0">
                <a:hlinkClick r:id="rId5" tooltip="Кінбурнський півострів"/>
              </a:rPr>
              <a:t> </a:t>
            </a:r>
            <a:r>
              <a:rPr lang="ru-RU" dirty="0" err="1" smtClean="0">
                <a:hlinkClick r:id="rId5" tooltip="Кінбурнський півострів"/>
              </a:rPr>
              <a:t>півострові</a:t>
            </a:r>
            <a:r>
              <a:rPr lang="ru-RU" dirty="0" smtClean="0"/>
              <a:t>). </a:t>
            </a:r>
            <a:r>
              <a:rPr lang="ru-RU" dirty="0" err="1" smtClean="0"/>
              <a:t>Український</a:t>
            </a:r>
            <a:r>
              <a:rPr lang="ru-RU" dirty="0" smtClean="0"/>
              <a:t> </a:t>
            </a:r>
            <a:r>
              <a:rPr lang="ru-RU" dirty="0" err="1" smtClean="0"/>
              <a:t>підвид</a:t>
            </a:r>
            <a:r>
              <a:rPr lang="ru-RU" dirty="0" smtClean="0"/>
              <a:t> </a:t>
            </a:r>
            <a:r>
              <a:rPr lang="ru-RU" i="1" dirty="0" err="1" smtClean="0"/>
              <a:t>Stylodipus</a:t>
            </a:r>
            <a:r>
              <a:rPr lang="ru-RU" i="1" dirty="0" smtClean="0"/>
              <a:t> </a:t>
            </a:r>
            <a:r>
              <a:rPr lang="ru-RU" i="1" dirty="0" err="1" smtClean="0"/>
              <a:t>telum</a:t>
            </a:r>
            <a:r>
              <a:rPr lang="ru-RU" i="1" dirty="0" smtClean="0"/>
              <a:t> </a:t>
            </a:r>
            <a:r>
              <a:rPr lang="ru-RU" i="1" dirty="0" err="1" smtClean="0"/>
              <a:t>falzfeini</a:t>
            </a:r>
            <a:r>
              <a:rPr lang="ru-RU" dirty="0" smtClean="0"/>
              <a:t> </a:t>
            </a:r>
            <a:r>
              <a:rPr lang="ru-RU" dirty="0" err="1" smtClean="0"/>
              <a:t>рідкісний</a:t>
            </a:r>
            <a:r>
              <a:rPr lang="ru-RU" dirty="0" smtClean="0"/>
              <a:t>: </a:t>
            </a:r>
            <a:r>
              <a:rPr lang="ru-RU" dirty="0" err="1" smtClean="0"/>
              <a:t>площа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 </a:t>
            </a:r>
            <a:r>
              <a:rPr lang="ru-RU" dirty="0" smtClean="0">
                <a:hlinkClick r:id="rId6" tooltip="Ареал"/>
              </a:rPr>
              <a:t>ареалу</a:t>
            </a:r>
            <a:r>
              <a:rPr lang="ru-RU" dirty="0" smtClean="0"/>
              <a:t> 8000 км², при </a:t>
            </a:r>
            <a:r>
              <a:rPr lang="ru-RU" dirty="0" err="1" smtClean="0"/>
              <a:t>чому</a:t>
            </a:r>
            <a:r>
              <a:rPr lang="ru-RU" dirty="0" smtClean="0"/>
              <a:t> </a:t>
            </a:r>
            <a:r>
              <a:rPr lang="ru-RU" dirty="0" err="1" smtClean="0"/>
              <a:t>площа</a:t>
            </a:r>
            <a:r>
              <a:rPr lang="ru-RU" dirty="0" smtClean="0"/>
              <a:t> </a:t>
            </a:r>
            <a:r>
              <a:rPr lang="ru-RU" dirty="0" err="1" smtClean="0"/>
              <a:t>розселення</a:t>
            </a:r>
            <a:r>
              <a:rPr lang="ru-RU" dirty="0" smtClean="0"/>
              <a:t> </a:t>
            </a:r>
            <a:r>
              <a:rPr lang="ru-RU" dirty="0" err="1" smtClean="0"/>
              <a:t>фрагментована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знижена</a:t>
            </a:r>
            <a:r>
              <a:rPr lang="ru-RU" dirty="0" smtClean="0"/>
              <a:t>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втрати</a:t>
            </a:r>
            <a:r>
              <a:rPr lang="ru-RU" dirty="0" smtClean="0"/>
              <a:t> </a:t>
            </a:r>
            <a:r>
              <a:rPr lang="ru-RU" dirty="0" err="1" smtClean="0"/>
              <a:t>місць</a:t>
            </a:r>
            <a:r>
              <a:rPr lang="ru-RU" dirty="0" smtClean="0"/>
              <a:t> </a:t>
            </a:r>
            <a:r>
              <a:rPr lang="ru-RU" dirty="0" err="1" smtClean="0"/>
              <a:t>проживання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деградації</a:t>
            </a:r>
            <a:r>
              <a:rPr lang="ru-RU" dirty="0" smtClean="0"/>
              <a:t>, причиною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заліснення</a:t>
            </a:r>
            <a:r>
              <a:rPr lang="ru-RU" dirty="0" smtClean="0"/>
              <a:t> та </a:t>
            </a:r>
            <a:r>
              <a:rPr lang="ru-RU" dirty="0" err="1" smtClean="0"/>
              <a:t>розорювання</a:t>
            </a:r>
            <a:r>
              <a:rPr lang="ru-RU" dirty="0" smtClean="0"/>
              <a:t> </a:t>
            </a:r>
            <a:r>
              <a:rPr lang="ru-RU" dirty="0" err="1" smtClean="0"/>
              <a:t>Нижньодніпровських</a:t>
            </a:r>
            <a:r>
              <a:rPr lang="ru-RU" dirty="0" smtClean="0"/>
              <a:t> </a:t>
            </a:r>
            <a:r>
              <a:rPr lang="ru-RU" dirty="0" err="1" smtClean="0"/>
              <a:t>територій</a:t>
            </a:r>
            <a:r>
              <a:rPr lang="ru-RU" dirty="0" smtClean="0"/>
              <a:t>, </a:t>
            </a:r>
            <a:r>
              <a:rPr lang="ru-RU" dirty="0" err="1" smtClean="0"/>
              <a:t>скорочення</a:t>
            </a:r>
            <a:r>
              <a:rPr lang="ru-RU" dirty="0" smtClean="0"/>
              <a:t> </a:t>
            </a:r>
            <a:r>
              <a:rPr lang="ru-RU" dirty="0" err="1" smtClean="0"/>
              <a:t>випасу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кандибка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3438" y="2357430"/>
            <a:ext cx="3966224" cy="31975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939094"/>
          </a:xfrm>
        </p:spPr>
        <p:txBody>
          <a:bodyPr>
            <a:noAutofit/>
          </a:bodyPr>
          <a:lstStyle/>
          <a:p>
            <a:r>
              <a:rPr lang="uk-UA" sz="2800" b="1" dirty="0" err="1" smtClean="0"/>
              <a:t>Кі́т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лісови́й</a:t>
            </a:r>
            <a:r>
              <a:rPr lang="ru-RU" sz="2800" dirty="0" smtClean="0"/>
              <a:t> </a:t>
            </a:r>
            <a:r>
              <a:rPr lang="uk-UA" sz="2400" dirty="0" smtClean="0"/>
              <a:t>(</a:t>
            </a:r>
            <a:r>
              <a:rPr lang="ru-RU" sz="2400" i="1" dirty="0" err="1" smtClean="0"/>
              <a:t>Felis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sylvestris</a:t>
            </a:r>
            <a:r>
              <a:rPr lang="uk-UA" sz="2400" dirty="0" smtClean="0"/>
              <a:t>) - вид хижих ссавців з роду</a:t>
            </a:r>
            <a:r>
              <a:rPr lang="ru-RU" sz="2400" dirty="0" smtClean="0"/>
              <a:t> </a:t>
            </a:r>
            <a:r>
              <a:rPr lang="uk-UA" sz="2400" dirty="0" smtClean="0">
                <a:hlinkClick r:id="rId2" tooltip="Кіт (рід)"/>
              </a:rPr>
              <a:t>Кіт (рід)</a:t>
            </a:r>
            <a:r>
              <a:rPr lang="ru-RU" sz="2400" dirty="0" smtClean="0"/>
              <a:t> </a:t>
            </a:r>
            <a:r>
              <a:rPr lang="uk-UA" sz="2400" dirty="0" smtClean="0"/>
              <a:t>(</a:t>
            </a:r>
            <a:r>
              <a:rPr lang="ru-RU" sz="2400" i="1" dirty="0" err="1" smtClean="0"/>
              <a:t>Felis</a:t>
            </a:r>
            <a:r>
              <a:rPr lang="uk-UA" sz="2400" dirty="0" smtClean="0"/>
              <a:t>) родини</a:t>
            </a:r>
            <a:r>
              <a:rPr lang="ru-RU" sz="2400" dirty="0" smtClean="0"/>
              <a:t> </a:t>
            </a:r>
            <a:r>
              <a:rPr lang="uk-UA" sz="2400" dirty="0" err="1" smtClean="0">
                <a:hlinkClick r:id="rId3" tooltip="Котові"/>
              </a:rPr>
              <a:t>Котових</a:t>
            </a:r>
            <a:r>
              <a:rPr lang="ru-RU" sz="2400" dirty="0" smtClean="0"/>
              <a:t> </a:t>
            </a:r>
            <a:r>
              <a:rPr lang="uk-UA" sz="2400" dirty="0" smtClean="0"/>
              <a:t>(</a:t>
            </a:r>
            <a:r>
              <a:rPr lang="ru-RU" sz="2400" dirty="0" err="1" smtClean="0"/>
              <a:t>Felidae</a:t>
            </a:r>
            <a:r>
              <a:rPr lang="uk-UA" sz="2400" dirty="0" smtClean="0"/>
              <a:t>). </a:t>
            </a:r>
            <a:r>
              <a:rPr lang="ru-RU" sz="2400" dirty="0" err="1" smtClean="0"/>
              <a:t>Загалом</a:t>
            </a:r>
            <a:r>
              <a:rPr lang="ru-RU" sz="2400" dirty="0" smtClean="0"/>
              <a:t> </a:t>
            </a:r>
            <a:r>
              <a:rPr lang="ru-RU" sz="2400" dirty="0" err="1" smtClean="0"/>
              <a:t>подібний</a:t>
            </a:r>
            <a:r>
              <a:rPr lang="ru-RU" sz="2400" dirty="0" smtClean="0"/>
              <a:t> до </a:t>
            </a:r>
            <a:r>
              <a:rPr lang="ru-RU" sz="2400" dirty="0" err="1" smtClean="0">
                <a:hlinkClick r:id="rId4" tooltip="Кіт свійський"/>
              </a:rPr>
              <a:t>свійського</a:t>
            </a:r>
            <a:r>
              <a:rPr lang="ru-RU" sz="2400" dirty="0" smtClean="0">
                <a:hlinkClick r:id="rId4" tooltip="Кіт свійський"/>
              </a:rPr>
              <a:t> кота</a:t>
            </a:r>
            <a:r>
              <a:rPr lang="ru-RU" sz="2400" dirty="0" smtClean="0"/>
              <a:t>, </a:t>
            </a:r>
            <a:r>
              <a:rPr lang="ru-RU" sz="2400" dirty="0" err="1" smtClean="0"/>
              <a:t>але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відрізняється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дещо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розмірами</a:t>
            </a:r>
            <a:r>
              <a:rPr lang="ru-RU" sz="2400" dirty="0" smtClean="0"/>
              <a:t> (</a:t>
            </a:r>
            <a:r>
              <a:rPr lang="ru-RU" sz="2400" dirty="0" err="1" smtClean="0"/>
              <a:t>довжина</a:t>
            </a:r>
            <a:r>
              <a:rPr lang="ru-RU" sz="2400" dirty="0" smtClean="0"/>
              <a:t> </a:t>
            </a:r>
            <a:r>
              <a:rPr lang="ru-RU" sz="2400" dirty="0" err="1" smtClean="0"/>
              <a:t>тіла</a:t>
            </a:r>
            <a:r>
              <a:rPr lang="ru-RU" sz="2400" dirty="0" smtClean="0"/>
              <a:t> до 90 см)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відносно</a:t>
            </a:r>
            <a:r>
              <a:rPr lang="ru-RU" sz="2400" dirty="0" smtClean="0"/>
              <a:t> коротким </a:t>
            </a:r>
            <a:r>
              <a:rPr lang="ru-RU" sz="2400" dirty="0" err="1" smtClean="0"/>
              <a:t>притупленим</a:t>
            </a:r>
            <a:r>
              <a:rPr lang="ru-RU" sz="2400" dirty="0" smtClean="0"/>
              <a:t> хвостом, </a:t>
            </a:r>
            <a:r>
              <a:rPr lang="ru-RU" sz="2400" dirty="0" err="1" smtClean="0"/>
              <a:t>покільцьованим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кількома</a:t>
            </a:r>
            <a:r>
              <a:rPr lang="ru-RU" sz="2400" dirty="0" smtClean="0"/>
              <a:t> </a:t>
            </a:r>
            <a:r>
              <a:rPr lang="ru-RU" sz="2400" dirty="0" err="1" smtClean="0"/>
              <a:t>темними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смугами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3757610" cy="4071942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Українські</a:t>
            </a:r>
            <a:r>
              <a:rPr lang="ru-RU" dirty="0" smtClean="0"/>
              <a:t> </a:t>
            </a:r>
            <a:r>
              <a:rPr lang="ru-RU" dirty="0" err="1" smtClean="0">
                <a:hlinkClick r:id="rId5" tooltip="Карпати"/>
              </a:rPr>
              <a:t>Карпати</a:t>
            </a:r>
            <a:r>
              <a:rPr lang="ru-RU" dirty="0" smtClean="0"/>
              <a:t>, </a:t>
            </a:r>
          </a:p>
          <a:p>
            <a:pPr>
              <a:buNone/>
            </a:pPr>
            <a:r>
              <a:rPr lang="ru-RU" dirty="0" smtClean="0">
                <a:hlinkClick r:id="rId6" tooltip="Закарпаття"/>
              </a:rPr>
              <a:t>	</a:t>
            </a:r>
            <a:r>
              <a:rPr lang="ru-RU" dirty="0" err="1" smtClean="0">
                <a:hlinkClick r:id="rId6" tooltip="Закарпаття"/>
              </a:rPr>
              <a:t>Закарпаття</a:t>
            </a:r>
            <a:r>
              <a:rPr lang="ru-RU" dirty="0" smtClean="0"/>
              <a:t> (</a:t>
            </a:r>
            <a:r>
              <a:rPr lang="ru-RU" dirty="0" err="1" smtClean="0"/>
              <a:t>Виноградівський</a:t>
            </a:r>
            <a:r>
              <a:rPr lang="ru-RU" dirty="0" smtClean="0"/>
              <a:t>, </a:t>
            </a:r>
            <a:r>
              <a:rPr lang="ru-RU" dirty="0" err="1" smtClean="0"/>
              <a:t>Берегівський</a:t>
            </a:r>
            <a:r>
              <a:rPr lang="ru-RU" dirty="0" smtClean="0"/>
              <a:t>, </a:t>
            </a:r>
            <a:r>
              <a:rPr lang="ru-RU" dirty="0" err="1" smtClean="0"/>
              <a:t>Воловецький</a:t>
            </a:r>
            <a:r>
              <a:rPr lang="ru-RU" dirty="0" smtClean="0"/>
              <a:t>, </a:t>
            </a:r>
            <a:r>
              <a:rPr lang="ru-RU" dirty="0" err="1" smtClean="0"/>
              <a:t>Тячівський</a:t>
            </a:r>
            <a:r>
              <a:rPr lang="ru-RU" dirty="0" smtClean="0"/>
              <a:t>, </a:t>
            </a:r>
            <a:r>
              <a:rPr lang="ru-RU" dirty="0" err="1" smtClean="0"/>
              <a:t>Перечинський</a:t>
            </a:r>
            <a:r>
              <a:rPr lang="ru-RU" dirty="0" smtClean="0"/>
              <a:t> </a:t>
            </a:r>
            <a:r>
              <a:rPr lang="ru-RU" dirty="0" err="1" smtClean="0"/>
              <a:t>р-ни</a:t>
            </a:r>
            <a:r>
              <a:rPr lang="ru-RU" dirty="0" smtClean="0"/>
              <a:t>). Невелика </a:t>
            </a:r>
            <a:r>
              <a:rPr lang="ru-RU" dirty="0" err="1" smtClean="0"/>
              <a:t>популяція</a:t>
            </a:r>
            <a:r>
              <a:rPr lang="ru-RU" dirty="0" smtClean="0"/>
              <a:t> кота </a:t>
            </a:r>
            <a:r>
              <a:rPr lang="ru-RU" dirty="0" err="1" smtClean="0"/>
              <a:t>лісового</a:t>
            </a:r>
            <a:r>
              <a:rPr lang="ru-RU" dirty="0" smtClean="0"/>
              <a:t> </a:t>
            </a:r>
            <a:r>
              <a:rPr lang="ru-RU" dirty="0" err="1" smtClean="0"/>
              <a:t>виявлена</a:t>
            </a:r>
            <a:r>
              <a:rPr lang="ru-RU" dirty="0" smtClean="0"/>
              <a:t> в </a:t>
            </a:r>
            <a:r>
              <a:rPr lang="ru-RU" dirty="0" err="1" smtClean="0"/>
              <a:t>Чернівецькій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(</a:t>
            </a:r>
            <a:r>
              <a:rPr lang="ru-RU" dirty="0" err="1" smtClean="0"/>
              <a:t>Сторожинецький</a:t>
            </a:r>
            <a:r>
              <a:rPr lang="ru-RU" dirty="0" smtClean="0"/>
              <a:t>, </a:t>
            </a:r>
            <a:r>
              <a:rPr lang="ru-RU" dirty="0" err="1" smtClean="0"/>
              <a:t>Глибоцькии</a:t>
            </a:r>
            <a:r>
              <a:rPr lang="ru-RU" dirty="0" smtClean="0"/>
              <a:t> </a:t>
            </a:r>
            <a:r>
              <a:rPr lang="ru-RU" dirty="0" err="1" smtClean="0"/>
              <a:t>р-ни</a:t>
            </a:r>
            <a:r>
              <a:rPr lang="ru-RU" dirty="0" smtClean="0"/>
              <a:t>)та </a:t>
            </a:r>
            <a:r>
              <a:rPr lang="ru-RU" dirty="0" err="1" smtClean="0"/>
              <a:t>Житомирській</a:t>
            </a:r>
            <a:r>
              <a:rPr lang="ru-RU" dirty="0" smtClean="0"/>
              <a:t>(</a:t>
            </a:r>
            <a:r>
              <a:rPr lang="ru-RU" dirty="0" err="1" smtClean="0"/>
              <a:t>Ємільчинський</a:t>
            </a:r>
            <a:r>
              <a:rPr lang="ru-RU" dirty="0" smtClean="0"/>
              <a:t> р-н). </a:t>
            </a:r>
            <a:r>
              <a:rPr lang="ru-RU" dirty="0" err="1" smtClean="0"/>
              <a:t>Поширений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у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 </a:t>
            </a:r>
            <a:r>
              <a:rPr lang="ru-RU" dirty="0" err="1" smtClean="0"/>
              <a:t>Західної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Центральної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 та </a:t>
            </a:r>
            <a:r>
              <a:rPr lang="ru-RU" dirty="0" err="1" smtClean="0"/>
              <a:t>Малої</a:t>
            </a:r>
            <a:r>
              <a:rPr lang="ru-RU" dirty="0" smtClean="0"/>
              <a:t> </a:t>
            </a:r>
            <a:r>
              <a:rPr lang="ru-RU" dirty="0" err="1" smtClean="0"/>
              <a:t>Азії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кіт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2386" y="2463054"/>
            <a:ext cx="3492679" cy="40377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186766" cy="1204170"/>
          </a:xfrm>
        </p:spPr>
        <p:txBody>
          <a:bodyPr>
            <a:noAutofit/>
          </a:bodyPr>
          <a:lstStyle/>
          <a:p>
            <a:r>
              <a:rPr lang="uk-UA" sz="3600" b="1" dirty="0" smtClean="0"/>
              <a:t>Лис корсак, або</a:t>
            </a:r>
            <a:r>
              <a:rPr lang="ru-RU" sz="3600" b="1" dirty="0" smtClean="0"/>
              <a:t> </a:t>
            </a:r>
            <a:r>
              <a:rPr lang="uk-UA" sz="3600" b="1" dirty="0" smtClean="0"/>
              <a:t>лис степовий</a:t>
            </a:r>
            <a:r>
              <a:rPr lang="ru-RU" sz="3200" dirty="0" smtClean="0"/>
              <a:t> </a:t>
            </a:r>
            <a:r>
              <a:rPr lang="uk-UA" sz="3200" dirty="0" smtClean="0"/>
              <a:t>(</a:t>
            </a:r>
            <a:r>
              <a:rPr lang="ru-RU" sz="3200" i="1" dirty="0" err="1" smtClean="0"/>
              <a:t>Vulpes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corsac</a:t>
            </a:r>
            <a:r>
              <a:rPr lang="uk-UA" sz="3200" dirty="0" smtClean="0"/>
              <a:t>)</a:t>
            </a:r>
            <a:r>
              <a:rPr lang="ru-RU" sz="3200" dirty="0" smtClean="0"/>
              <a:t> </a:t>
            </a:r>
            <a:r>
              <a:rPr lang="uk-UA" sz="3200" dirty="0" smtClean="0"/>
              <a:t>— ссавець роду</a:t>
            </a:r>
            <a:r>
              <a:rPr lang="ru-RU" sz="3200" dirty="0" smtClean="0"/>
              <a:t> </a:t>
            </a:r>
            <a:r>
              <a:rPr lang="uk-UA" sz="3200" dirty="0" smtClean="0">
                <a:hlinkClick r:id="rId2" tooltip="Лисиця"/>
              </a:rPr>
              <a:t>лисиць</a:t>
            </a:r>
            <a:r>
              <a:rPr lang="ru-RU" sz="3200" dirty="0" smtClean="0"/>
              <a:t> </a:t>
            </a:r>
            <a:r>
              <a:rPr lang="uk-UA" sz="3200" dirty="0" smtClean="0"/>
              <a:t>(</a:t>
            </a:r>
            <a:r>
              <a:rPr lang="ru-RU" sz="3200" i="1" dirty="0" err="1" smtClean="0"/>
              <a:t>Vulpes</a:t>
            </a:r>
            <a:r>
              <a:rPr lang="uk-UA" sz="3200" dirty="0" smtClean="0"/>
              <a:t>), родини</a:t>
            </a:r>
            <a:r>
              <a:rPr lang="ru-RU" sz="3200" dirty="0" smtClean="0"/>
              <a:t> </a:t>
            </a:r>
            <a:r>
              <a:rPr lang="uk-UA" sz="3200" dirty="0" smtClean="0">
                <a:hlinkClick r:id="rId3" tooltip="Псові"/>
              </a:rPr>
              <a:t>псових</a:t>
            </a:r>
            <a:r>
              <a:rPr lang="ru-RU" sz="3200" dirty="0" smtClean="0"/>
              <a:t> </a:t>
            </a:r>
            <a:r>
              <a:rPr lang="uk-UA" sz="3200" dirty="0" smtClean="0"/>
              <a:t>(</a:t>
            </a:r>
            <a:r>
              <a:rPr lang="ru-RU" sz="3200" dirty="0" err="1" smtClean="0"/>
              <a:t>Canidae</a:t>
            </a:r>
            <a:r>
              <a:rPr lang="uk-UA" sz="3200" dirty="0" smtClean="0"/>
              <a:t>).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3686172" cy="492252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Мешкає</a:t>
            </a:r>
            <a:r>
              <a:rPr lang="ru-RU" dirty="0" smtClean="0"/>
              <a:t> в </a:t>
            </a:r>
            <a:r>
              <a:rPr lang="ru-RU" dirty="0" smtClean="0">
                <a:hlinkClick r:id="rId4" tooltip="Степ"/>
              </a:rPr>
              <a:t>степах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 </a:t>
            </a:r>
            <a:r>
              <a:rPr lang="ru-RU" dirty="0" err="1" smtClean="0">
                <a:hlinkClick r:id="rId5" tooltip="Пустеля"/>
              </a:rPr>
              <a:t>пустелях</a:t>
            </a:r>
            <a:r>
              <a:rPr lang="ru-RU" dirty="0" smtClean="0"/>
              <a:t> </a:t>
            </a:r>
            <a:r>
              <a:rPr lang="ru-RU" dirty="0" err="1" smtClean="0"/>
              <a:t>Азії</a:t>
            </a:r>
            <a:r>
              <a:rPr lang="ru-RU" dirty="0" smtClean="0"/>
              <a:t> та </a:t>
            </a:r>
            <a:r>
              <a:rPr lang="ru-RU" dirty="0" err="1" smtClean="0"/>
              <a:t>Південно-Східної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.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вид </a:t>
            </a:r>
            <a:r>
              <a:rPr lang="ru-RU" dirty="0" err="1" smtClean="0"/>
              <a:t>відмічений</a:t>
            </a:r>
            <a:r>
              <a:rPr lang="ru-RU" dirty="0" smtClean="0"/>
              <a:t> у </a:t>
            </a:r>
            <a:r>
              <a:rPr lang="ru-RU" dirty="0" err="1" smtClean="0"/>
              <a:t>кількох</a:t>
            </a:r>
            <a:r>
              <a:rPr lang="ru-RU" dirty="0" smtClean="0"/>
              <a:t> </a:t>
            </a:r>
            <a:r>
              <a:rPr lang="ru-RU" dirty="0" err="1" smtClean="0"/>
              <a:t>східних</a:t>
            </a:r>
            <a:r>
              <a:rPr lang="ru-RU" dirty="0" smtClean="0"/>
              <a:t> областях,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достовірні</a:t>
            </a:r>
            <a:r>
              <a:rPr lang="ru-RU" dirty="0" smtClean="0"/>
              <a:t> </a:t>
            </a:r>
            <a:r>
              <a:rPr lang="ru-RU" dirty="0" err="1" smtClean="0"/>
              <a:t>знахідки</a:t>
            </a:r>
            <a:r>
              <a:rPr lang="ru-RU" dirty="0" smtClean="0"/>
              <a:t> </a:t>
            </a:r>
            <a:r>
              <a:rPr lang="ru-RU" dirty="0" err="1" smtClean="0"/>
              <a:t>останніх</a:t>
            </a:r>
            <a:r>
              <a:rPr lang="ru-RU" dirty="0" smtClean="0"/>
              <a:t> 20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стосуються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східних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північно-східних</a:t>
            </a:r>
            <a:r>
              <a:rPr lang="ru-RU" dirty="0" smtClean="0"/>
              <a:t> </a:t>
            </a:r>
            <a:r>
              <a:rPr lang="ru-RU" dirty="0" err="1" smtClean="0"/>
              <a:t>районів</a:t>
            </a:r>
            <a:r>
              <a:rPr lang="ru-RU" dirty="0" smtClean="0"/>
              <a:t> </a:t>
            </a:r>
            <a:r>
              <a:rPr lang="ru-RU" dirty="0" err="1" smtClean="0"/>
              <a:t>Луганщини</a:t>
            </a:r>
            <a:r>
              <a:rPr lang="ru-RU" dirty="0" smtClean="0"/>
              <a:t>. </a:t>
            </a:r>
            <a:r>
              <a:rPr lang="ru-RU" dirty="0" err="1" smtClean="0"/>
              <a:t>Зокрема</a:t>
            </a:r>
            <a:r>
              <a:rPr lang="ru-RU" dirty="0" smtClean="0"/>
              <a:t>, </a:t>
            </a:r>
            <a:r>
              <a:rPr lang="ru-RU" dirty="0" err="1" smtClean="0"/>
              <a:t>останніми</a:t>
            </a:r>
            <a:r>
              <a:rPr lang="ru-RU" dirty="0" smtClean="0"/>
              <a:t> роками (</a:t>
            </a:r>
            <a:r>
              <a:rPr lang="ru-RU" dirty="0" err="1" smtClean="0"/>
              <a:t>після</a:t>
            </a:r>
            <a:r>
              <a:rPr lang="ru-RU" dirty="0" smtClean="0"/>
              <a:t> 2000 р.) </a:t>
            </a:r>
            <a:r>
              <a:rPr lang="ru-RU" dirty="0" err="1" smtClean="0"/>
              <a:t>цей</a:t>
            </a:r>
            <a:r>
              <a:rPr lang="ru-RU" dirty="0" smtClean="0"/>
              <a:t> вид </a:t>
            </a:r>
            <a:r>
              <a:rPr lang="ru-RU" dirty="0" err="1" smtClean="0"/>
              <a:t>виявлено</a:t>
            </a:r>
            <a:r>
              <a:rPr lang="ru-RU" dirty="0" smtClean="0"/>
              <a:t> у </a:t>
            </a:r>
            <a:r>
              <a:rPr lang="ru-RU" dirty="0" err="1" smtClean="0"/>
              <a:t>заповіднику</a:t>
            </a:r>
            <a:r>
              <a:rPr lang="ru-RU" dirty="0" smtClean="0"/>
              <a:t> </a:t>
            </a:r>
            <a:r>
              <a:rPr lang="ru-RU" dirty="0" smtClean="0">
                <a:hlinkClick r:id="rId6" tooltip="Стрільцівський степ"/>
              </a:rPr>
              <a:t>«</a:t>
            </a:r>
            <a:r>
              <a:rPr lang="ru-RU" dirty="0" err="1" smtClean="0">
                <a:hlinkClick r:id="rId6" tooltip="Стрільцівський степ"/>
              </a:rPr>
              <a:t>Стрільцівський</a:t>
            </a:r>
            <a:r>
              <a:rPr lang="ru-RU" dirty="0" smtClean="0">
                <a:hlinkClick r:id="rId6" tooltip="Стрільцівський степ"/>
              </a:rPr>
              <a:t> степ»</a:t>
            </a:r>
            <a:r>
              <a:rPr lang="ru-RU" dirty="0" smtClean="0"/>
              <a:t> (</a:t>
            </a:r>
            <a:r>
              <a:rPr lang="ru-RU" dirty="0" err="1" smtClean="0"/>
              <a:t>Міловський</a:t>
            </a:r>
            <a:r>
              <a:rPr lang="ru-RU" dirty="0" smtClean="0"/>
              <a:t> район) та в </a:t>
            </a:r>
            <a:r>
              <a:rPr lang="ru-RU" dirty="0" err="1" smtClean="0"/>
              <a:t>суміжних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них районах </a:t>
            </a:r>
            <a:r>
              <a:rPr lang="ru-RU" dirty="0" err="1" smtClean="0"/>
              <a:t>північно-східної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Луганщини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у </a:t>
            </a:r>
            <a:r>
              <a:rPr lang="ru-RU" dirty="0" err="1" smtClean="0"/>
              <a:t>заповіднику</a:t>
            </a:r>
            <a:r>
              <a:rPr lang="ru-RU" dirty="0" smtClean="0"/>
              <a:t> </a:t>
            </a:r>
            <a:r>
              <a:rPr lang="ru-RU" dirty="0" smtClean="0">
                <a:hlinkClick r:id="rId7" tooltip="Провальський степ"/>
              </a:rPr>
              <a:t>«</a:t>
            </a:r>
            <a:r>
              <a:rPr lang="ru-RU" dirty="0" err="1" smtClean="0">
                <a:hlinkClick r:id="rId7" tooltip="Провальський степ"/>
              </a:rPr>
              <a:t>Провальський</a:t>
            </a:r>
            <a:r>
              <a:rPr lang="ru-RU" dirty="0" smtClean="0">
                <a:hlinkClick r:id="rId7" tooltip="Провальський степ"/>
              </a:rPr>
              <a:t> степ»</a:t>
            </a:r>
            <a:r>
              <a:rPr lang="ru-RU" dirty="0" smtClean="0"/>
              <a:t> (</a:t>
            </a:r>
            <a:r>
              <a:rPr lang="ru-RU" dirty="0" err="1" smtClean="0"/>
              <a:t>Свердловський</a:t>
            </a:r>
            <a:r>
              <a:rPr lang="ru-RU" dirty="0" smtClean="0"/>
              <a:t> район).</a:t>
            </a:r>
          </a:p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Рисунок 3" descr="лис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43372" y="1928802"/>
            <a:ext cx="4572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Тваринний світ України переповнений ссавцями</a:t>
            </a:r>
            <a:endParaRPr lang="ru-RU" dirty="0"/>
          </a:p>
        </p:txBody>
      </p:sp>
      <p:pic>
        <p:nvPicPr>
          <p:cNvPr id="5" name="Содержимое 4" descr="260px-Mamífero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2143116"/>
            <a:ext cx="4008454" cy="4301379"/>
          </a:xfrm>
          <a:effectLst>
            <a:softEdge rad="127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Але людство винищує їх, тому  багато з них занесені до Червоної    книги України</a:t>
            </a:r>
            <a:endParaRPr lang="ru-RU" dirty="0"/>
          </a:p>
        </p:txBody>
      </p:sp>
      <p:pic>
        <p:nvPicPr>
          <p:cNvPr id="4" name="Содержимое 3" descr="Assa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285992"/>
            <a:ext cx="5018330" cy="4000524"/>
          </a:xfrm>
        </p:spPr>
      </p:pic>
      <p:pic>
        <p:nvPicPr>
          <p:cNvPr id="5" name="Рисунок 4" descr="show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1785926"/>
            <a:ext cx="2790824" cy="4124325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86058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ru-RU" sz="6700" b="1" dirty="0" err="1" smtClean="0">
                <a:solidFill>
                  <a:schemeClr val="accent2"/>
                </a:solidFill>
              </a:rPr>
              <a:t>Азо́вка</a:t>
            </a:r>
            <a:r>
              <a:rPr lang="ru-RU" sz="2700" dirty="0" smtClean="0"/>
              <a:t>, </a:t>
            </a:r>
            <a:r>
              <a:rPr lang="ru-RU" sz="2700" dirty="0" err="1" smtClean="0">
                <a:solidFill>
                  <a:schemeClr val="tx1"/>
                </a:solidFill>
              </a:rPr>
              <a:t>морська</a:t>
            </a:r>
            <a:r>
              <a:rPr lang="ru-RU" sz="2700" dirty="0" smtClean="0">
                <a:solidFill>
                  <a:schemeClr val="tx1"/>
                </a:solidFill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</a:rPr>
              <a:t>свиня</a:t>
            </a:r>
            <a:r>
              <a:rPr lang="ru-RU" sz="2700" dirty="0" smtClean="0">
                <a:solidFill>
                  <a:schemeClr val="tx1"/>
                </a:solidFill>
              </a:rPr>
              <a:t>, </a:t>
            </a:r>
            <a:r>
              <a:rPr lang="ru-RU" sz="2700" dirty="0" err="1" smtClean="0">
                <a:solidFill>
                  <a:schemeClr val="tx1"/>
                </a:solidFill>
              </a:rPr>
              <a:t>азовський</a:t>
            </a:r>
            <a:r>
              <a:rPr lang="ru-RU" sz="2700" dirty="0" smtClean="0">
                <a:solidFill>
                  <a:schemeClr val="tx1"/>
                </a:solidFill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</a:rPr>
              <a:t>дельфін</a:t>
            </a:r>
            <a:r>
              <a:rPr lang="ru-RU" sz="2700" dirty="0" smtClean="0">
                <a:solidFill>
                  <a:schemeClr val="tx1"/>
                </a:solidFill>
              </a:rPr>
              <a:t>, </a:t>
            </a:r>
            <a:r>
              <a:rPr lang="ru-RU" sz="2700" dirty="0" err="1" smtClean="0">
                <a:solidFill>
                  <a:schemeClr val="tx1"/>
                </a:solidFill>
              </a:rPr>
              <a:t>пихтун</a:t>
            </a:r>
            <a:r>
              <a:rPr lang="ru-RU" sz="2700" dirty="0" smtClean="0">
                <a:solidFill>
                  <a:schemeClr val="tx1"/>
                </a:solidFill>
              </a:rPr>
              <a:t> (</a:t>
            </a:r>
            <a:r>
              <a:rPr lang="ru-RU" sz="2700" i="1" dirty="0" err="1" smtClean="0">
                <a:solidFill>
                  <a:schemeClr val="tx1"/>
                </a:solidFill>
              </a:rPr>
              <a:t>Phocoena</a:t>
            </a:r>
            <a:r>
              <a:rPr lang="ru-RU" sz="2700" i="1" dirty="0" smtClean="0">
                <a:solidFill>
                  <a:schemeClr val="tx1"/>
                </a:solidFill>
              </a:rPr>
              <a:t> </a:t>
            </a:r>
            <a:r>
              <a:rPr lang="ru-RU" sz="2700" i="1" dirty="0" err="1" smtClean="0">
                <a:solidFill>
                  <a:schemeClr val="tx1"/>
                </a:solidFill>
              </a:rPr>
              <a:t>phocoena</a:t>
            </a:r>
            <a:r>
              <a:rPr lang="ru-RU" sz="2700" i="1" dirty="0" smtClean="0">
                <a:solidFill>
                  <a:schemeClr val="tx1"/>
                </a:solidFill>
              </a:rPr>
              <a:t> </a:t>
            </a:r>
            <a:r>
              <a:rPr lang="ru-RU" sz="2700" i="1" dirty="0" err="1" smtClean="0">
                <a:solidFill>
                  <a:schemeClr val="tx1"/>
                </a:solidFill>
              </a:rPr>
              <a:t>relicta</a:t>
            </a:r>
            <a:r>
              <a:rPr lang="ru-RU" sz="2700" dirty="0" smtClean="0">
                <a:solidFill>
                  <a:schemeClr val="tx1"/>
                </a:solidFill>
              </a:rPr>
              <a:t>) — один </a:t>
            </a:r>
            <a:r>
              <a:rPr lang="ru-RU" sz="2700" dirty="0" err="1" smtClean="0">
                <a:solidFill>
                  <a:schemeClr val="tx1"/>
                </a:solidFill>
              </a:rPr>
              <a:t>з</a:t>
            </a:r>
            <a:r>
              <a:rPr lang="ru-RU" sz="2700" dirty="0" smtClean="0">
                <a:solidFill>
                  <a:schemeClr val="tx1"/>
                </a:solidFill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</a:rPr>
              <a:t>підвидів</a:t>
            </a:r>
            <a:r>
              <a:rPr lang="ru-RU" sz="2700" dirty="0" smtClean="0">
                <a:solidFill>
                  <a:schemeClr val="tx1"/>
                </a:solidFill>
              </a:rPr>
              <a:t> виду </a:t>
            </a:r>
            <a:r>
              <a:rPr lang="ru-RU" sz="2700" dirty="0" err="1" smtClean="0">
                <a:solidFill>
                  <a:schemeClr val="tx1"/>
                </a:solidFill>
                <a:hlinkClick r:id="rId2" tooltip="Phocoena phocoena"/>
              </a:rPr>
              <a:t>фоцена</a:t>
            </a:r>
            <a:r>
              <a:rPr lang="ru-RU" sz="2700" dirty="0" smtClean="0">
                <a:solidFill>
                  <a:schemeClr val="tx1"/>
                </a:solidFill>
                <a:hlinkClick r:id="rId2" tooltip="Phocoena phocoena"/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  <a:hlinkClick r:id="rId2" tooltip="Phocoena phocoena"/>
              </a:rPr>
              <a:t>звичайна</a:t>
            </a:r>
            <a:r>
              <a:rPr lang="ru-RU" sz="2700" dirty="0" smtClean="0">
                <a:solidFill>
                  <a:schemeClr val="tx1"/>
                </a:solidFill>
              </a:rPr>
              <a:t> (</a:t>
            </a:r>
            <a:r>
              <a:rPr lang="ru-RU" sz="2700" i="1" dirty="0" err="1" smtClean="0">
                <a:solidFill>
                  <a:schemeClr val="tx1"/>
                </a:solidFill>
              </a:rPr>
              <a:t>Phocoena</a:t>
            </a:r>
            <a:r>
              <a:rPr lang="ru-RU" sz="2700" i="1" dirty="0" smtClean="0">
                <a:solidFill>
                  <a:schemeClr val="tx1"/>
                </a:solidFill>
              </a:rPr>
              <a:t> </a:t>
            </a:r>
            <a:r>
              <a:rPr lang="ru-RU" sz="2700" i="1" dirty="0" err="1" smtClean="0">
                <a:solidFill>
                  <a:schemeClr val="tx1"/>
                </a:solidFill>
              </a:rPr>
              <a:t>phocoena</a:t>
            </a:r>
            <a:r>
              <a:rPr lang="ru-RU" sz="2700" dirty="0" smtClean="0">
                <a:solidFill>
                  <a:schemeClr val="tx1"/>
                </a:solidFill>
              </a:rPr>
              <a:t>) </a:t>
            </a:r>
            <a:r>
              <a:rPr lang="ru-RU" sz="2700" dirty="0" err="1" smtClean="0">
                <a:solidFill>
                  <a:schemeClr val="tx1"/>
                </a:solidFill>
              </a:rPr>
              <a:t>родини</a:t>
            </a:r>
            <a:r>
              <a:rPr lang="ru-RU" sz="2700" dirty="0" smtClean="0">
                <a:solidFill>
                  <a:schemeClr val="tx1"/>
                </a:solidFill>
              </a:rPr>
              <a:t> </a:t>
            </a:r>
            <a:r>
              <a:rPr lang="ru-RU" sz="2700" dirty="0" err="1" smtClean="0">
                <a:solidFill>
                  <a:schemeClr val="tx1"/>
                </a:solidFill>
                <a:hlinkClick r:id="rId3" tooltip="Фоценові"/>
              </a:rPr>
              <a:t>Фоценові</a:t>
            </a:r>
            <a:r>
              <a:rPr lang="ru-RU" sz="2700" dirty="0" smtClean="0">
                <a:solidFill>
                  <a:schemeClr val="tx1"/>
                </a:solidFill>
              </a:rPr>
              <a:t> (</a:t>
            </a:r>
            <a:r>
              <a:rPr lang="ru-RU" sz="2700" dirty="0" err="1" smtClean="0">
                <a:solidFill>
                  <a:schemeClr val="tx1"/>
                </a:solidFill>
              </a:rPr>
              <a:t>Phocoenidae</a:t>
            </a:r>
            <a:r>
              <a:rPr lang="ru-RU" sz="2700" dirty="0" smtClean="0">
                <a:solidFill>
                  <a:schemeClr val="tx1"/>
                </a:solidFill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</a:rPr>
              <a:t>Gray</a:t>
            </a:r>
            <a:r>
              <a:rPr lang="ru-RU" sz="2700" dirty="0" smtClean="0">
                <a:solidFill>
                  <a:schemeClr val="tx1"/>
                </a:solidFill>
              </a:rPr>
              <a:t>, 1825), </a:t>
            </a:r>
            <a:r>
              <a:rPr lang="ru-RU" sz="2700" dirty="0" err="1" smtClean="0">
                <a:solidFill>
                  <a:schemeClr val="tx1"/>
                </a:solidFill>
              </a:rPr>
              <a:t>єдиний</a:t>
            </a:r>
            <a:r>
              <a:rPr lang="ru-RU" sz="2700" dirty="0" smtClean="0">
                <a:solidFill>
                  <a:schemeClr val="tx1"/>
                </a:solidFill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</a:rPr>
              <a:t>представник</a:t>
            </a:r>
            <a:r>
              <a:rPr lang="ru-RU" sz="2700" dirty="0" smtClean="0">
                <a:solidFill>
                  <a:schemeClr val="tx1"/>
                </a:solidFill>
              </a:rPr>
              <a:t> </a:t>
            </a:r>
            <a:r>
              <a:rPr lang="ru-RU" sz="2700" dirty="0" err="1" smtClean="0">
                <a:solidFill>
                  <a:schemeClr val="tx1"/>
                </a:solidFill>
                <a:hlinkClick r:id="rId4" tooltip="Китоподібні"/>
              </a:rPr>
              <a:t>китоподібних</a:t>
            </a:r>
            <a:r>
              <a:rPr lang="ru-RU" sz="2700" dirty="0" smtClean="0">
                <a:solidFill>
                  <a:schemeClr val="tx1"/>
                </a:solidFill>
              </a:rPr>
              <a:t> в </a:t>
            </a:r>
            <a:r>
              <a:rPr lang="ru-RU" sz="2700" dirty="0" err="1" smtClean="0">
                <a:solidFill>
                  <a:schemeClr val="tx1"/>
                </a:solidFill>
                <a:hlinkClick r:id="rId5" tooltip="Азовське море"/>
              </a:rPr>
              <a:t>Азовському</a:t>
            </a:r>
            <a:r>
              <a:rPr lang="ru-RU" sz="2700" dirty="0" smtClean="0">
                <a:solidFill>
                  <a:schemeClr val="tx1"/>
                </a:solidFill>
                <a:hlinkClick r:id="rId5" tooltip="Азовське море"/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  <a:hlinkClick r:id="rId5" tooltip="Азовське море"/>
              </a:rPr>
              <a:t>морі</a:t>
            </a:r>
            <a:r>
              <a:rPr lang="ru-RU" sz="2700" dirty="0" smtClean="0">
                <a:solidFill>
                  <a:schemeClr val="tx1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азовка.PN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214810" y="2428868"/>
            <a:ext cx="4643462" cy="4004986"/>
          </a:xfrm>
        </p:spPr>
      </p:pic>
      <p:sp>
        <p:nvSpPr>
          <p:cNvPr id="5" name="Прямоугольник 4"/>
          <p:cNvSpPr/>
          <p:nvPr/>
        </p:nvSpPr>
        <p:spPr>
          <a:xfrm>
            <a:off x="214282" y="2928934"/>
            <a:ext cx="40005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Цей </a:t>
            </a:r>
            <a:r>
              <a:rPr lang="ru-RU" dirty="0" err="1" smtClean="0"/>
              <a:t>підвид</a:t>
            </a:r>
            <a:r>
              <a:rPr lang="ru-RU" dirty="0" smtClean="0"/>
              <a:t> </a:t>
            </a:r>
            <a:r>
              <a:rPr lang="ru-RU" dirty="0" err="1" smtClean="0"/>
              <a:t>поширений</a:t>
            </a:r>
            <a:r>
              <a:rPr lang="ru-RU" dirty="0" smtClean="0"/>
              <a:t> в </a:t>
            </a:r>
            <a:r>
              <a:rPr lang="ru-RU" dirty="0" err="1" smtClean="0">
                <a:hlinkClick r:id="rId5" tooltip="Азовське море"/>
              </a:rPr>
              <a:t>Азовському</a:t>
            </a:r>
            <a:r>
              <a:rPr lang="ru-RU" dirty="0" smtClean="0"/>
              <a:t>, </a:t>
            </a:r>
            <a:r>
              <a:rPr lang="ru-RU" dirty="0" smtClean="0">
                <a:hlinkClick r:id="rId7" tooltip="Чорне море"/>
              </a:rPr>
              <a:t>Чорному</a:t>
            </a:r>
            <a:r>
              <a:rPr lang="ru-RU" dirty="0" smtClean="0"/>
              <a:t> та </a:t>
            </a:r>
            <a:r>
              <a:rPr lang="ru-RU" dirty="0" err="1" smtClean="0"/>
              <a:t>інших</a:t>
            </a:r>
            <a:r>
              <a:rPr lang="ru-RU" dirty="0" smtClean="0"/>
              <a:t> морях </a:t>
            </a:r>
            <a:r>
              <a:rPr lang="ru-RU" dirty="0" err="1" smtClean="0"/>
              <a:t>дельфін</a:t>
            </a:r>
            <a:r>
              <a:rPr lang="ru-RU" dirty="0" smtClean="0"/>
              <a:t>. </a:t>
            </a:r>
            <a:r>
              <a:rPr lang="ru-RU" dirty="0" err="1" smtClean="0"/>
              <a:t>Єдиний</a:t>
            </a:r>
            <a:r>
              <a:rPr lang="ru-RU" dirty="0" smtClean="0"/>
              <a:t> </a:t>
            </a:r>
            <a:r>
              <a:rPr lang="ru-RU" dirty="0" err="1" smtClean="0"/>
              <a:t>представник</a:t>
            </a:r>
            <a:r>
              <a:rPr lang="ru-RU" dirty="0" smtClean="0"/>
              <a:t> роду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родини</a:t>
            </a:r>
            <a:r>
              <a:rPr lang="ru-RU" dirty="0" smtClean="0"/>
              <a:t> у </a:t>
            </a:r>
            <a:r>
              <a:rPr lang="ru-RU" dirty="0" err="1" smtClean="0">
                <a:hlinkClick r:id="rId8" tooltip="Фауна України"/>
              </a:rPr>
              <a:t>фауні</a:t>
            </a:r>
            <a:r>
              <a:rPr lang="ru-RU" dirty="0" smtClean="0">
                <a:hlinkClick r:id="rId8" tooltip="Фауна України"/>
              </a:rPr>
              <a:t> </a:t>
            </a:r>
            <a:r>
              <a:rPr lang="ru-RU" dirty="0" err="1" smtClean="0">
                <a:hlinkClick r:id="rId8" tooltip="Фауна України"/>
              </a:rPr>
              <a:t>України</a:t>
            </a:r>
            <a:r>
              <a:rPr lang="ru-RU" dirty="0" smtClean="0"/>
              <a:t>. </a:t>
            </a:r>
            <a:r>
              <a:rPr lang="ru-RU" dirty="0" err="1" smtClean="0"/>
              <a:t>Вузькоареальний</a:t>
            </a:r>
            <a:r>
              <a:rPr lang="ru-RU" dirty="0" smtClean="0"/>
              <a:t> </a:t>
            </a:r>
            <a:r>
              <a:rPr lang="ru-RU" dirty="0" err="1" smtClean="0"/>
              <a:t>реліктовий</a:t>
            </a:r>
            <a:r>
              <a:rPr lang="ru-RU" dirty="0" smtClean="0"/>
              <a:t> </a:t>
            </a:r>
            <a:r>
              <a:rPr lang="ru-RU" dirty="0" err="1" smtClean="0">
                <a:hlinkClick r:id="rId9" tooltip="Підвид"/>
              </a:rPr>
              <a:t>підвид</a:t>
            </a:r>
            <a:r>
              <a:rPr lang="ru-RU" dirty="0" smtClean="0"/>
              <a:t>.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дельфіна</a:t>
            </a:r>
            <a:r>
              <a:rPr lang="ru-RU" dirty="0" smtClean="0"/>
              <a:t> часто </a:t>
            </a:r>
            <a:r>
              <a:rPr lang="ru-RU" dirty="0" err="1" smtClean="0"/>
              <a:t>називають</a:t>
            </a:r>
            <a:r>
              <a:rPr lang="ru-RU" dirty="0" smtClean="0"/>
              <a:t> "</a:t>
            </a:r>
            <a:r>
              <a:rPr lang="ru-RU" dirty="0" err="1" smtClean="0"/>
              <a:t>морською</a:t>
            </a:r>
            <a:r>
              <a:rPr lang="ru-RU" dirty="0" smtClean="0"/>
              <a:t> </a:t>
            </a:r>
            <a:r>
              <a:rPr lang="ru-RU" dirty="0" err="1" smtClean="0"/>
              <a:t>свинею</a:t>
            </a:r>
            <a:r>
              <a:rPr lang="ru-RU" dirty="0" smtClean="0"/>
              <a:t>" через </a:t>
            </a:r>
            <a:r>
              <a:rPr lang="ru-RU" dirty="0" err="1" smtClean="0"/>
              <a:t>товстий</a:t>
            </a:r>
            <a:r>
              <a:rPr lang="ru-RU" dirty="0" smtClean="0"/>
              <a:t>, до </a:t>
            </a:r>
            <a:r>
              <a:rPr lang="ru-RU" dirty="0" err="1" smtClean="0"/>
              <a:t>чотирьох</a:t>
            </a:r>
            <a:r>
              <a:rPr lang="ru-RU" dirty="0" smtClean="0"/>
              <a:t> </a:t>
            </a:r>
            <a:r>
              <a:rPr lang="ru-RU" dirty="0" err="1" smtClean="0"/>
              <a:t>сантиметрів</a:t>
            </a:r>
            <a:r>
              <a:rPr lang="ru-RU" dirty="0" smtClean="0"/>
              <a:t>, шар </a:t>
            </a:r>
            <a:r>
              <a:rPr lang="ru-RU" dirty="0" err="1" smtClean="0"/>
              <a:t>підшкірного</a:t>
            </a:r>
            <a:r>
              <a:rPr lang="ru-RU" dirty="0" smtClean="0"/>
              <a:t> жиру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галасливе</a:t>
            </a:r>
            <a:r>
              <a:rPr lang="ru-RU" dirty="0" smtClean="0"/>
              <a:t> </a:t>
            </a:r>
            <a:r>
              <a:rPr lang="ru-RU" dirty="0" err="1" smtClean="0"/>
              <a:t>дихання</a:t>
            </a:r>
            <a:r>
              <a:rPr lang="ru-RU" dirty="0" smtClean="0"/>
              <a:t>, </a:t>
            </a:r>
            <a:r>
              <a:rPr lang="ru-RU" dirty="0" err="1" smtClean="0"/>
              <a:t>подібне</a:t>
            </a:r>
            <a:r>
              <a:rPr lang="ru-RU" dirty="0" smtClean="0"/>
              <a:t> до «</a:t>
            </a:r>
            <a:r>
              <a:rPr lang="ru-RU" dirty="0" err="1" smtClean="0"/>
              <a:t>хрюкання</a:t>
            </a:r>
            <a:r>
              <a:rPr lang="ru-RU" dirty="0" smtClean="0"/>
              <a:t>».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186766" cy="1204170"/>
          </a:xfrm>
        </p:spPr>
        <p:txBody>
          <a:bodyPr>
            <a:noAutofit/>
          </a:bodyPr>
          <a:lstStyle/>
          <a:p>
            <a:r>
              <a:rPr lang="uk-UA" sz="4400" b="1" dirty="0" smtClean="0"/>
              <a:t>Афаліна </a:t>
            </a:r>
            <a:r>
              <a:rPr lang="uk-UA" sz="4400" b="1" dirty="0" err="1" smtClean="0"/>
              <a:t>чорномо́рська</a:t>
            </a:r>
            <a:r>
              <a:rPr lang="ru-RU" sz="3200" dirty="0" smtClean="0"/>
              <a:t> </a:t>
            </a:r>
            <a:r>
              <a:rPr lang="uk-UA" sz="3200" dirty="0" smtClean="0"/>
              <a:t>(</a:t>
            </a:r>
            <a:r>
              <a:rPr lang="ru-RU" sz="3200" i="1" dirty="0" err="1" smtClean="0"/>
              <a:t>Tursiops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truncatus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ponticus</a:t>
            </a:r>
            <a:r>
              <a:rPr lang="uk-UA" sz="3200" dirty="0" smtClean="0"/>
              <a:t>)</a:t>
            </a:r>
            <a:r>
              <a:rPr lang="ru-RU" sz="3200" dirty="0" smtClean="0"/>
              <a:t> </a:t>
            </a:r>
            <a:r>
              <a:rPr lang="uk-UA" sz="3200" dirty="0" smtClean="0"/>
              <a:t>— один з 3</a:t>
            </a:r>
            <a:r>
              <a:rPr lang="ru-RU" sz="3200" dirty="0" smtClean="0"/>
              <a:t> </a:t>
            </a:r>
            <a:r>
              <a:rPr lang="uk-UA" sz="3200" u="sng" dirty="0" smtClean="0">
                <a:hlinkClick r:id="rId2" tooltip="Підвид"/>
              </a:rPr>
              <a:t>підвидів</a:t>
            </a:r>
            <a:r>
              <a:rPr lang="ru-RU" sz="3200" dirty="0" smtClean="0"/>
              <a:t> </a:t>
            </a:r>
            <a:r>
              <a:rPr lang="uk-UA" sz="3200" u="sng" dirty="0" smtClean="0">
                <a:hlinkClick r:id="rId3" tooltip="Афаліна звичайна"/>
              </a:rPr>
              <a:t>афаліни звичайної</a:t>
            </a:r>
            <a:r>
              <a:rPr lang="ru-RU" sz="3200" dirty="0" smtClean="0"/>
              <a:t> </a:t>
            </a:r>
            <a:r>
              <a:rPr lang="uk-UA" sz="3200" dirty="0" smtClean="0"/>
              <a:t>("</a:t>
            </a:r>
            <a:r>
              <a:rPr lang="uk-UA" sz="3200" dirty="0" err="1" smtClean="0"/>
              <a:t>пляшконосого</a:t>
            </a:r>
            <a:r>
              <a:rPr lang="uk-UA" sz="3200" dirty="0" smtClean="0"/>
              <a:t> дельфіна").</a:t>
            </a:r>
            <a:endParaRPr lang="ru-RU" sz="3200" dirty="0"/>
          </a:p>
        </p:txBody>
      </p:sp>
      <p:pic>
        <p:nvPicPr>
          <p:cNvPr id="4" name="Содержимое 3" descr="афаліна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857620" y="2214554"/>
            <a:ext cx="4912724" cy="3309164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2285992"/>
            <a:ext cx="371474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/>
              <a:t>Ендемік</a:t>
            </a:r>
            <a:r>
              <a:rPr lang="ru-RU" sz="3200" dirty="0" smtClean="0"/>
              <a:t> </a:t>
            </a:r>
            <a:r>
              <a:rPr lang="uk-UA" sz="3200" u="sng" dirty="0" smtClean="0">
                <a:hlinkClick r:id="rId5" tooltip="Чорне море"/>
              </a:rPr>
              <a:t>Чорного моря</a:t>
            </a:r>
            <a:r>
              <a:rPr lang="uk-UA" sz="3200" dirty="0" smtClean="0"/>
              <a:t>, найбільше поширений навесні та влітку біля південного побережжя</a:t>
            </a:r>
            <a:r>
              <a:rPr lang="ru-RU" sz="3200" dirty="0" smtClean="0"/>
              <a:t> </a:t>
            </a:r>
            <a:r>
              <a:rPr lang="uk-UA" sz="3200" u="sng" dirty="0" smtClean="0">
                <a:hlinkClick r:id="rId6" tooltip="Кримський півострів"/>
              </a:rPr>
              <a:t>Криму</a:t>
            </a:r>
            <a:r>
              <a:rPr lang="uk-UA" sz="3200" dirty="0" smtClean="0"/>
              <a:t>, взимку відходить на південь.</a:t>
            </a:r>
            <a:endParaRPr lang="ru-RU" sz="3200" dirty="0" smtClean="0"/>
          </a:p>
          <a:p>
            <a:r>
              <a:rPr lang="uk-UA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err="1" smtClean="0"/>
              <a:t>Білочерева</a:t>
            </a:r>
            <a:r>
              <a:rPr lang="uk-UA" sz="3600" b="1" dirty="0" smtClean="0"/>
              <a:t> білозубка</a:t>
            </a:r>
            <a:r>
              <a:rPr lang="ru-RU" sz="3600" dirty="0" smtClean="0"/>
              <a:t> </a:t>
            </a:r>
            <a:r>
              <a:rPr lang="uk-UA" sz="3600" b="1" dirty="0" smtClean="0"/>
              <a:t>або</a:t>
            </a:r>
            <a:r>
              <a:rPr lang="ru-RU" sz="3600" dirty="0" smtClean="0"/>
              <a:t> </a:t>
            </a:r>
            <a:r>
              <a:rPr lang="uk-UA" sz="3600" b="1" dirty="0" smtClean="0"/>
              <a:t>велика білозубка</a:t>
            </a:r>
            <a:r>
              <a:rPr lang="ru-RU" sz="3600" dirty="0" smtClean="0"/>
              <a:t> </a:t>
            </a:r>
            <a:r>
              <a:rPr lang="uk-UA" sz="3200" dirty="0" smtClean="0"/>
              <a:t>(</a:t>
            </a:r>
            <a:r>
              <a:rPr lang="ru-RU" sz="3200" i="1" dirty="0" err="1" smtClean="0"/>
              <a:t>Crocidura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leucodon</a:t>
            </a:r>
            <a:r>
              <a:rPr lang="uk-UA" sz="3200" dirty="0" smtClean="0"/>
              <a:t>) є одним з видів ссавців, в родині </a:t>
            </a:r>
            <a:r>
              <a:rPr lang="uk-UA" sz="3200" dirty="0" err="1" smtClean="0"/>
              <a:t>Мідицеві</a:t>
            </a:r>
            <a:r>
              <a:rPr lang="uk-UA" sz="3200" dirty="0" smtClean="0"/>
              <a:t>.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186238" cy="4389120"/>
          </a:xfrm>
        </p:spPr>
        <p:txBody>
          <a:bodyPr>
            <a:normAutofit fontScale="92500" lnSpcReduction="10000"/>
          </a:bodyPr>
          <a:lstStyle/>
          <a:p>
            <a:r>
              <a:rPr lang="uk-UA" sz="2000" dirty="0" smtClean="0">
                <a:solidFill>
                  <a:schemeClr val="accent3"/>
                </a:solidFill>
              </a:rPr>
              <a:t>Вона поширена в таких країнах, як</a:t>
            </a:r>
            <a:r>
              <a:rPr lang="ru-RU" sz="2000" dirty="0" smtClean="0"/>
              <a:t> </a:t>
            </a:r>
            <a:r>
              <a:rPr lang="uk-UA" sz="2000" u="sng" dirty="0" smtClean="0">
                <a:hlinkClick r:id="rId2" tooltip="Вірменія"/>
              </a:rPr>
              <a:t>Вірменія</a:t>
            </a:r>
            <a:r>
              <a:rPr lang="ru-RU" sz="2000" dirty="0" smtClean="0"/>
              <a:t> </a:t>
            </a:r>
            <a:r>
              <a:rPr lang="uk-UA" sz="2000" dirty="0" smtClean="0"/>
              <a:t>,</a:t>
            </a:r>
            <a:r>
              <a:rPr lang="ru-RU" sz="2000" dirty="0" smtClean="0"/>
              <a:t> </a:t>
            </a:r>
            <a:r>
              <a:rPr lang="uk-UA" sz="2000" u="sng" dirty="0" smtClean="0">
                <a:hlinkClick r:id="rId3" tooltip="Азербайджан"/>
              </a:rPr>
              <a:t>Азербайджан</a:t>
            </a:r>
            <a:r>
              <a:rPr lang="ru-RU" sz="2000" dirty="0" smtClean="0"/>
              <a:t> </a:t>
            </a:r>
            <a:r>
              <a:rPr lang="uk-UA" sz="2000" dirty="0" smtClean="0"/>
              <a:t>,</a:t>
            </a:r>
            <a:r>
              <a:rPr lang="ru-RU" sz="2000" dirty="0" smtClean="0"/>
              <a:t> </a:t>
            </a:r>
          </a:p>
          <a:p>
            <a:r>
              <a:rPr lang="uk-UA" sz="2000" u="sng" dirty="0" smtClean="0">
                <a:hlinkClick r:id="rId4" tooltip="Бельгія"/>
              </a:rPr>
              <a:t>Бельгія</a:t>
            </a:r>
            <a:r>
              <a:rPr lang="ru-RU" sz="2000" dirty="0" smtClean="0"/>
              <a:t> </a:t>
            </a:r>
            <a:r>
              <a:rPr lang="uk-UA" sz="2000" dirty="0" smtClean="0"/>
              <a:t>,</a:t>
            </a:r>
            <a:r>
              <a:rPr lang="ru-RU" sz="2000" dirty="0" smtClean="0"/>
              <a:t> </a:t>
            </a:r>
            <a:r>
              <a:rPr lang="uk-UA" sz="2000" u="sng" dirty="0" smtClean="0">
                <a:hlinkClick r:id="rId5" tooltip="Боснія і Герцеговина"/>
              </a:rPr>
              <a:t>Боснія і Герцеговина</a:t>
            </a:r>
            <a:r>
              <a:rPr lang="ru-RU" sz="2000" dirty="0" smtClean="0"/>
              <a:t> </a:t>
            </a:r>
            <a:r>
              <a:rPr lang="uk-UA" sz="2000" dirty="0" smtClean="0"/>
              <a:t>,</a:t>
            </a:r>
            <a:r>
              <a:rPr lang="ru-RU" sz="2000" dirty="0" smtClean="0"/>
              <a:t> </a:t>
            </a:r>
            <a:r>
              <a:rPr lang="uk-UA" sz="2000" u="sng" dirty="0" smtClean="0">
                <a:hlinkClick r:id="rId6" tooltip="Болгарія"/>
              </a:rPr>
              <a:t>Болгарія</a:t>
            </a:r>
            <a:r>
              <a:rPr lang="ru-RU" sz="2000" dirty="0" smtClean="0"/>
              <a:t> </a:t>
            </a:r>
            <a:r>
              <a:rPr lang="uk-UA" sz="2000" dirty="0" smtClean="0"/>
              <a:t>,</a:t>
            </a:r>
            <a:r>
              <a:rPr lang="ru-RU" sz="2000" dirty="0" smtClean="0"/>
              <a:t> </a:t>
            </a:r>
            <a:r>
              <a:rPr lang="uk-UA" sz="2000" u="sng" dirty="0" smtClean="0">
                <a:hlinkClick r:id="rId7" tooltip="Хорватія"/>
              </a:rPr>
              <a:t>Хорватія</a:t>
            </a:r>
            <a:r>
              <a:rPr lang="ru-RU" sz="2000" dirty="0" smtClean="0"/>
              <a:t> </a:t>
            </a:r>
            <a:r>
              <a:rPr lang="uk-UA" sz="2000" dirty="0" smtClean="0"/>
              <a:t>,</a:t>
            </a:r>
            <a:r>
              <a:rPr lang="ru-RU" sz="2000" dirty="0" smtClean="0"/>
              <a:t> </a:t>
            </a:r>
            <a:r>
              <a:rPr lang="uk-UA" sz="2000" u="sng" dirty="0" smtClean="0">
                <a:hlinkClick r:id="rId8" tooltip="Чеська Республіка"/>
              </a:rPr>
              <a:t>Чеська Республіка</a:t>
            </a:r>
            <a:r>
              <a:rPr lang="ru-RU" sz="2000" dirty="0" smtClean="0"/>
              <a:t> </a:t>
            </a:r>
            <a:r>
              <a:rPr lang="uk-UA" sz="2000" dirty="0" smtClean="0"/>
              <a:t>,</a:t>
            </a:r>
            <a:r>
              <a:rPr lang="uk-UA" sz="2000" u="sng" dirty="0" smtClean="0">
                <a:hlinkClick r:id="rId9" tooltip="Грузія"/>
              </a:rPr>
              <a:t>Грузія</a:t>
            </a:r>
            <a:r>
              <a:rPr lang="ru-RU" sz="2000" dirty="0" smtClean="0"/>
              <a:t> </a:t>
            </a:r>
            <a:r>
              <a:rPr lang="uk-UA" sz="2000" dirty="0" smtClean="0"/>
              <a:t>,</a:t>
            </a:r>
            <a:r>
              <a:rPr lang="ru-RU" sz="2000" dirty="0" smtClean="0"/>
              <a:t> </a:t>
            </a:r>
            <a:r>
              <a:rPr lang="uk-UA" sz="2000" u="sng" dirty="0" smtClean="0">
                <a:hlinkClick r:id="rId10" tooltip="Німеччина"/>
              </a:rPr>
              <a:t>Німеччина</a:t>
            </a:r>
            <a:r>
              <a:rPr lang="ru-RU" sz="2000" dirty="0" smtClean="0"/>
              <a:t> </a:t>
            </a:r>
            <a:r>
              <a:rPr lang="uk-UA" sz="2000" dirty="0" smtClean="0"/>
              <a:t>,</a:t>
            </a:r>
          </a:p>
          <a:p>
            <a:r>
              <a:rPr lang="ru-RU" sz="2000" dirty="0" smtClean="0"/>
              <a:t> </a:t>
            </a:r>
            <a:r>
              <a:rPr lang="uk-UA" sz="2000" u="sng" dirty="0" smtClean="0">
                <a:hlinkClick r:id="rId11" tooltip="Греція"/>
              </a:rPr>
              <a:t>Греція</a:t>
            </a:r>
            <a:r>
              <a:rPr lang="ru-RU" sz="2000" dirty="0" smtClean="0"/>
              <a:t> </a:t>
            </a:r>
            <a:r>
              <a:rPr lang="uk-UA" sz="2000" dirty="0" smtClean="0"/>
              <a:t>,</a:t>
            </a:r>
            <a:r>
              <a:rPr lang="ru-RU" sz="2000" dirty="0" smtClean="0"/>
              <a:t> </a:t>
            </a:r>
            <a:r>
              <a:rPr lang="uk-UA" sz="2000" u="sng" dirty="0" smtClean="0">
                <a:hlinkClick r:id="rId12" tooltip="Угорщина"/>
              </a:rPr>
              <a:t>Угорщина</a:t>
            </a:r>
            <a:r>
              <a:rPr lang="ru-RU" sz="2000" dirty="0" smtClean="0"/>
              <a:t> </a:t>
            </a:r>
            <a:r>
              <a:rPr lang="uk-UA" sz="2000" dirty="0" smtClean="0"/>
              <a:t>,</a:t>
            </a:r>
            <a:r>
              <a:rPr lang="ru-RU" sz="2000" dirty="0" smtClean="0"/>
              <a:t> </a:t>
            </a:r>
            <a:r>
              <a:rPr lang="uk-UA" sz="2000" u="sng" dirty="0" smtClean="0">
                <a:hlinkClick r:id="rId13" tooltip="Іран"/>
              </a:rPr>
              <a:t>Іран</a:t>
            </a:r>
            <a:r>
              <a:rPr lang="ru-RU" sz="2000" dirty="0" smtClean="0"/>
              <a:t> </a:t>
            </a:r>
            <a:r>
              <a:rPr lang="uk-UA" sz="2000" dirty="0" smtClean="0"/>
              <a:t>,</a:t>
            </a:r>
            <a:r>
              <a:rPr lang="ru-RU" sz="2000" dirty="0" smtClean="0"/>
              <a:t> </a:t>
            </a:r>
            <a:r>
              <a:rPr lang="uk-UA" sz="2000" u="sng" dirty="0" smtClean="0">
                <a:hlinkClick r:id="rId14" tooltip="Ірак"/>
              </a:rPr>
              <a:t>Ірак</a:t>
            </a:r>
            <a:r>
              <a:rPr lang="ru-RU" sz="2000" dirty="0" smtClean="0"/>
              <a:t> </a:t>
            </a:r>
            <a:r>
              <a:rPr lang="uk-UA" sz="2000" dirty="0" smtClean="0"/>
              <a:t>,</a:t>
            </a:r>
            <a:r>
              <a:rPr lang="ru-RU" sz="2000" dirty="0" smtClean="0"/>
              <a:t> </a:t>
            </a:r>
            <a:r>
              <a:rPr lang="uk-UA" sz="2000" u="sng" dirty="0" smtClean="0">
                <a:hlinkClick r:id="rId15" tooltip="Ізраїль"/>
              </a:rPr>
              <a:t>Ізраїль</a:t>
            </a:r>
            <a:r>
              <a:rPr lang="ru-RU" sz="2000" dirty="0" smtClean="0"/>
              <a:t> </a:t>
            </a:r>
            <a:r>
              <a:rPr lang="uk-UA" sz="2000" dirty="0" smtClean="0"/>
              <a:t>,</a:t>
            </a:r>
            <a:r>
              <a:rPr lang="ru-RU" sz="2000" dirty="0" smtClean="0"/>
              <a:t> </a:t>
            </a:r>
            <a:r>
              <a:rPr lang="uk-UA" sz="2000" dirty="0" smtClean="0">
                <a:hlinkClick r:id="rId16" tooltip="Італія"/>
              </a:rPr>
              <a:t>Італія</a:t>
            </a:r>
            <a:r>
              <a:rPr lang="ru-RU" sz="2000" dirty="0" smtClean="0"/>
              <a:t> </a:t>
            </a:r>
            <a:r>
              <a:rPr lang="uk-UA" sz="2000" dirty="0" smtClean="0"/>
              <a:t>,</a:t>
            </a:r>
            <a:r>
              <a:rPr lang="ru-RU" sz="2000" dirty="0" smtClean="0"/>
              <a:t> </a:t>
            </a:r>
            <a:r>
              <a:rPr lang="uk-UA" sz="2000" dirty="0" smtClean="0">
                <a:hlinkClick r:id="rId17" tooltip="Ліван"/>
              </a:rPr>
              <a:t>Ліван</a:t>
            </a:r>
            <a:r>
              <a:rPr lang="ru-RU" sz="2000" dirty="0" smtClean="0"/>
              <a:t> </a:t>
            </a:r>
            <a:r>
              <a:rPr lang="uk-UA" sz="2000" dirty="0" smtClean="0"/>
              <a:t>,</a:t>
            </a:r>
            <a:r>
              <a:rPr lang="ru-RU" sz="2000" dirty="0" smtClean="0"/>
              <a:t> </a:t>
            </a:r>
            <a:r>
              <a:rPr lang="uk-UA" sz="2000" dirty="0" smtClean="0">
                <a:hlinkClick r:id="rId18" tooltip="Ліхтенштейн"/>
              </a:rPr>
              <a:t>Ліхтенштейн</a:t>
            </a:r>
            <a:r>
              <a:rPr lang="ru-RU" sz="2000" dirty="0" smtClean="0"/>
              <a:t> </a:t>
            </a:r>
            <a:r>
              <a:rPr lang="uk-UA" sz="2000" dirty="0" smtClean="0"/>
              <a:t>,</a:t>
            </a:r>
            <a:r>
              <a:rPr lang="ru-RU" sz="2000" dirty="0" smtClean="0"/>
              <a:t> </a:t>
            </a:r>
            <a:r>
              <a:rPr lang="uk-UA" sz="2000" dirty="0" smtClean="0">
                <a:hlinkClick r:id="rId19" tooltip="Люксембург"/>
              </a:rPr>
              <a:t>Люксембург</a:t>
            </a:r>
            <a:r>
              <a:rPr lang="ru-RU" sz="2000" dirty="0" smtClean="0"/>
              <a:t> </a:t>
            </a:r>
            <a:r>
              <a:rPr lang="uk-UA" sz="2000" dirty="0" smtClean="0"/>
              <a:t>,</a:t>
            </a:r>
            <a:r>
              <a:rPr lang="ru-RU" sz="2000" dirty="0" smtClean="0"/>
              <a:t> </a:t>
            </a:r>
            <a:r>
              <a:rPr lang="uk-UA" sz="2000" dirty="0" smtClean="0">
                <a:hlinkClick r:id="rId20" tooltip="Молдова"/>
              </a:rPr>
              <a:t>Молдова</a:t>
            </a:r>
            <a:r>
              <a:rPr lang="ru-RU" sz="2000" dirty="0" smtClean="0"/>
              <a:t> </a:t>
            </a:r>
            <a:r>
              <a:rPr lang="uk-UA" sz="2000" dirty="0" smtClean="0"/>
              <a:t>,</a:t>
            </a:r>
            <a:r>
              <a:rPr lang="ru-RU" sz="2000" dirty="0" smtClean="0"/>
              <a:t> </a:t>
            </a:r>
            <a:r>
              <a:rPr lang="uk-UA" sz="2000" dirty="0" smtClean="0">
                <a:hlinkClick r:id="rId21" tooltip="Нідерланди"/>
              </a:rPr>
              <a:t>Нідерланди</a:t>
            </a:r>
            <a:r>
              <a:rPr lang="ru-RU" sz="2000" dirty="0" smtClean="0"/>
              <a:t> </a:t>
            </a:r>
            <a:r>
              <a:rPr lang="uk-UA" sz="2000" dirty="0" smtClean="0"/>
              <a:t>,</a:t>
            </a:r>
            <a:r>
              <a:rPr lang="ru-RU" sz="2000" dirty="0" smtClean="0"/>
              <a:t> </a:t>
            </a:r>
            <a:r>
              <a:rPr lang="uk-UA" sz="2000" dirty="0" smtClean="0">
                <a:hlinkClick r:id="rId22" tooltip="Румунія"/>
              </a:rPr>
              <a:t>Румунія</a:t>
            </a:r>
            <a:r>
              <a:rPr lang="ru-RU" sz="2000" dirty="0" smtClean="0"/>
              <a:t> </a:t>
            </a:r>
            <a:r>
              <a:rPr lang="uk-UA" sz="2000" dirty="0" smtClean="0"/>
              <a:t>,</a:t>
            </a:r>
            <a:r>
              <a:rPr lang="uk-UA" sz="2000" dirty="0" smtClean="0">
                <a:hlinkClick r:id="rId23" tooltip="Росія"/>
              </a:rPr>
              <a:t>Росія</a:t>
            </a:r>
            <a:r>
              <a:rPr lang="ru-RU" sz="2000" dirty="0" smtClean="0"/>
              <a:t> </a:t>
            </a:r>
            <a:r>
              <a:rPr lang="uk-UA" sz="2000" dirty="0" smtClean="0"/>
              <a:t>,</a:t>
            </a:r>
            <a:r>
              <a:rPr lang="ru-RU" sz="2000" dirty="0" smtClean="0"/>
              <a:t> </a:t>
            </a:r>
            <a:r>
              <a:rPr lang="uk-UA" sz="2000" dirty="0" smtClean="0">
                <a:hlinkClick r:id="rId24" tooltip="Сербія і Чорногорія"/>
              </a:rPr>
              <a:t>Сербія і Чорногорія</a:t>
            </a:r>
            <a:r>
              <a:rPr lang="ru-RU" sz="2000" dirty="0" smtClean="0"/>
              <a:t> , </a:t>
            </a:r>
            <a:r>
              <a:rPr lang="ru-RU" sz="2000" dirty="0" err="1" smtClean="0">
                <a:hlinkClick r:id="rId25" tooltip="Словаччина"/>
              </a:rPr>
              <a:t>Словаччина</a:t>
            </a:r>
            <a:r>
              <a:rPr lang="ru-RU" sz="2000" dirty="0" smtClean="0"/>
              <a:t> , </a:t>
            </a:r>
            <a:r>
              <a:rPr lang="ru-RU" sz="2000" dirty="0" err="1" smtClean="0">
                <a:hlinkClick r:id="rId26" tooltip="Словенія"/>
              </a:rPr>
              <a:t>Словенія</a:t>
            </a:r>
            <a:r>
              <a:rPr lang="ru-RU" sz="2000" dirty="0" smtClean="0"/>
              <a:t> , </a:t>
            </a:r>
            <a:r>
              <a:rPr lang="ru-RU" sz="2000" dirty="0" err="1" smtClean="0">
                <a:hlinkClick r:id="rId27" tooltip="Туреччина"/>
              </a:rPr>
              <a:t>Туреччина</a:t>
            </a:r>
            <a:r>
              <a:rPr lang="ru-RU" sz="2000" dirty="0" smtClean="0"/>
              <a:t> , </a:t>
            </a:r>
            <a:r>
              <a:rPr lang="ru-RU" sz="2000" dirty="0" err="1" smtClean="0">
                <a:hlinkClick r:id="rId28" tooltip="Україна"/>
              </a:rPr>
              <a:t>Україна</a:t>
            </a:r>
            <a:r>
              <a:rPr lang="ru-RU" sz="2000" dirty="0" smtClean="0"/>
              <a:t>, </a:t>
            </a:r>
            <a:r>
              <a:rPr lang="ru-RU" sz="2000" dirty="0" err="1" smtClean="0">
                <a:solidFill>
                  <a:schemeClr val="accent3"/>
                </a:solidFill>
              </a:rPr>
              <a:t>можливо</a:t>
            </a:r>
            <a:r>
              <a:rPr lang="ru-RU" sz="2000" dirty="0" smtClean="0">
                <a:solidFill>
                  <a:schemeClr val="accent3"/>
                </a:solidFill>
              </a:rPr>
              <a:t>,</a:t>
            </a:r>
            <a:r>
              <a:rPr lang="ru-RU" sz="2000" dirty="0" smtClean="0"/>
              <a:t> </a:t>
            </a:r>
            <a:r>
              <a:rPr lang="ru-RU" sz="2000" dirty="0" err="1" smtClean="0">
                <a:hlinkClick r:id="rId29" tooltip="Албанія"/>
              </a:rPr>
              <a:t>Албанія</a:t>
            </a:r>
            <a:r>
              <a:rPr lang="ru-RU" sz="2000" dirty="0" smtClean="0"/>
              <a:t> , </a:t>
            </a:r>
            <a:r>
              <a:rPr lang="ru-RU" sz="2000" dirty="0" err="1" smtClean="0">
                <a:hlinkClick r:id="rId30" tooltip="Австрія"/>
              </a:rPr>
              <a:t>Австрія</a:t>
            </a:r>
            <a:r>
              <a:rPr lang="ru-RU" sz="2000" dirty="0" smtClean="0"/>
              <a:t> , </a:t>
            </a:r>
            <a:r>
              <a:rPr lang="ru-RU" sz="2000" dirty="0" err="1" smtClean="0">
                <a:hlinkClick r:id="rId31" tooltip="Республіка Македонія"/>
              </a:rPr>
              <a:t>Республіка</a:t>
            </a:r>
            <a:r>
              <a:rPr lang="ru-RU" sz="2000" dirty="0" smtClean="0">
                <a:hlinkClick r:id="rId31" tooltip="Республіка Македонія"/>
              </a:rPr>
              <a:t> </a:t>
            </a:r>
            <a:r>
              <a:rPr lang="ru-RU" sz="2000" dirty="0" err="1" smtClean="0">
                <a:hlinkClick r:id="rId31" tooltip="Республіка Македонія"/>
              </a:rPr>
              <a:t>Македонія</a:t>
            </a:r>
            <a:r>
              <a:rPr lang="ru-RU" sz="2000" dirty="0" smtClean="0"/>
              <a:t> , </a:t>
            </a:r>
            <a:r>
              <a:rPr lang="ru-RU" sz="2000" dirty="0" err="1" smtClean="0">
                <a:hlinkClick r:id="rId32" tooltip="Польща"/>
              </a:rPr>
              <a:t>Польща</a:t>
            </a:r>
            <a:r>
              <a:rPr lang="ru-RU" sz="2000" dirty="0" smtClean="0">
                <a:solidFill>
                  <a:schemeClr val="accent3"/>
                </a:solidFill>
              </a:rPr>
              <a:t> </a:t>
            </a:r>
            <a:r>
              <a:rPr lang="ru-RU" sz="2000" dirty="0" err="1" smtClean="0">
                <a:solidFill>
                  <a:schemeClr val="accent3"/>
                </a:solidFill>
              </a:rPr>
              <a:t>і</a:t>
            </a:r>
            <a:r>
              <a:rPr lang="ru-RU" sz="2000" dirty="0" smtClean="0">
                <a:solidFill>
                  <a:schemeClr val="accent3"/>
                </a:solidFill>
              </a:rPr>
              <a:t> </a:t>
            </a:r>
            <a:r>
              <a:rPr lang="ru-RU" sz="2000" dirty="0" err="1" smtClean="0">
                <a:hlinkClick r:id="rId33" tooltip="Швейцарія"/>
              </a:rPr>
              <a:t>Швейцарія</a:t>
            </a:r>
            <a:endParaRPr lang="ru-RU" sz="2000" dirty="0"/>
          </a:p>
        </p:txBody>
      </p:sp>
      <p:pic>
        <p:nvPicPr>
          <p:cNvPr id="4" name="Рисунок 3" descr="білозубка.jp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643438" y="2357430"/>
            <a:ext cx="4286280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err="1" smtClean="0"/>
              <a:t>Вечі́рниця</a:t>
            </a:r>
            <a:r>
              <a:rPr lang="uk-UA" sz="3200" b="1" dirty="0" smtClean="0"/>
              <a:t> </a:t>
            </a:r>
            <a:r>
              <a:rPr lang="uk-UA" sz="3200" b="1" dirty="0" err="1" smtClean="0"/>
              <a:t>велете́нська</a:t>
            </a:r>
            <a:r>
              <a:rPr lang="ru-RU" sz="3200" b="1" dirty="0" smtClean="0"/>
              <a:t> </a:t>
            </a:r>
            <a:r>
              <a:rPr lang="uk-UA" sz="3200" b="1" dirty="0" smtClean="0"/>
              <a:t>або</a:t>
            </a:r>
            <a:r>
              <a:rPr lang="ru-RU" sz="3200" b="1" dirty="0" smtClean="0"/>
              <a:t> </a:t>
            </a:r>
            <a:r>
              <a:rPr lang="uk-UA" sz="3200" b="1" dirty="0" smtClean="0"/>
              <a:t>велика</a:t>
            </a:r>
            <a:r>
              <a:rPr lang="ru-RU" sz="2800" dirty="0" smtClean="0"/>
              <a:t> </a:t>
            </a:r>
            <a:r>
              <a:rPr lang="uk-UA" sz="2800" dirty="0" smtClean="0"/>
              <a:t>(</a:t>
            </a:r>
            <a:r>
              <a:rPr lang="ru-RU" sz="2800" i="1" dirty="0" err="1" smtClean="0"/>
              <a:t>Nyctalus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lasiopterus</a:t>
            </a:r>
            <a:r>
              <a:rPr lang="ru-RU" sz="2800" dirty="0" smtClean="0"/>
              <a:t> </a:t>
            </a:r>
            <a:r>
              <a:rPr lang="ru-RU" sz="2800" dirty="0" err="1" smtClean="0"/>
              <a:t>Schreber</a:t>
            </a:r>
            <a:r>
              <a:rPr lang="uk-UA" sz="2800" dirty="0" smtClean="0"/>
              <a:t>, 1780)</a:t>
            </a:r>
            <a:r>
              <a:rPr lang="ru-RU" sz="2800" dirty="0" smtClean="0"/>
              <a:t> </a:t>
            </a:r>
            <a:r>
              <a:rPr lang="uk-UA" sz="2800" dirty="0" smtClean="0"/>
              <a:t>— вид</a:t>
            </a:r>
            <a:r>
              <a:rPr lang="ru-RU" sz="2800" dirty="0" smtClean="0"/>
              <a:t> </a:t>
            </a:r>
            <a:r>
              <a:rPr lang="uk-UA" sz="2800" u="sng" dirty="0" smtClean="0">
                <a:hlinkClick r:id="rId2" tooltip="Кажани"/>
              </a:rPr>
              <a:t>кажанів</a:t>
            </a:r>
            <a:r>
              <a:rPr lang="ru-RU" sz="2800" dirty="0" smtClean="0"/>
              <a:t> </a:t>
            </a:r>
            <a:r>
              <a:rPr lang="uk-UA" sz="2800" dirty="0" smtClean="0"/>
              <a:t>(</a:t>
            </a:r>
            <a:r>
              <a:rPr lang="ru-RU" sz="2800" dirty="0" err="1" smtClean="0"/>
              <a:t>Chiroptera</a:t>
            </a:r>
            <a:r>
              <a:rPr lang="uk-UA" sz="2800" dirty="0" smtClean="0"/>
              <a:t>) родини</a:t>
            </a:r>
            <a:r>
              <a:rPr lang="ru-RU" sz="2800" dirty="0" smtClean="0"/>
              <a:t> </a:t>
            </a:r>
            <a:r>
              <a:rPr lang="uk-UA" sz="2800" u="sng" dirty="0" err="1" smtClean="0">
                <a:hlinkClick r:id="rId3" tooltip="Лиликові"/>
              </a:rPr>
              <a:t>лиликових</a:t>
            </a:r>
            <a:r>
              <a:rPr lang="ru-RU" sz="2800" dirty="0" smtClean="0"/>
              <a:t> </a:t>
            </a:r>
            <a:r>
              <a:rPr lang="uk-UA" sz="2800" dirty="0" smtClean="0"/>
              <a:t>(</a:t>
            </a:r>
            <a:r>
              <a:rPr lang="ru-RU" sz="2800" dirty="0" err="1" smtClean="0"/>
              <a:t>Vespertilionidae</a:t>
            </a:r>
            <a:r>
              <a:rPr lang="uk-UA" sz="2800" dirty="0" smtClean="0"/>
              <a:t>)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043362" cy="4389120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Влітку зустрічається переважно у центр, і сх. районах України, зимує за її межами.</a:t>
            </a:r>
            <a:r>
              <a:rPr lang="ru-RU" dirty="0" smtClean="0"/>
              <a:t> </a:t>
            </a:r>
            <a:r>
              <a:rPr lang="ru-RU" u="sng" dirty="0" smtClean="0">
                <a:hlinkClick r:id="rId4" tooltip="Ареал"/>
              </a:rPr>
              <a:t>Ареал</a:t>
            </a:r>
            <a:r>
              <a:rPr lang="ru-RU" dirty="0" smtClean="0"/>
              <a:t> </a:t>
            </a:r>
            <a:r>
              <a:rPr lang="ru-RU" dirty="0" err="1" smtClean="0"/>
              <a:t>охоплює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зону </a:t>
            </a:r>
            <a:r>
              <a:rPr lang="ru-RU" dirty="0" err="1" smtClean="0"/>
              <a:t>листяних</a:t>
            </a:r>
            <a:r>
              <a:rPr lang="ru-RU" dirty="0" smtClean="0"/>
              <a:t> </a:t>
            </a:r>
            <a:r>
              <a:rPr lang="ru-RU" dirty="0" err="1" smtClean="0"/>
              <a:t>лісів</a:t>
            </a:r>
            <a:r>
              <a:rPr lang="ru-RU" dirty="0" smtClean="0"/>
              <a:t> Центр, та </a:t>
            </a:r>
            <a:r>
              <a:rPr lang="ru-RU" dirty="0" err="1" smtClean="0"/>
              <a:t>Зх</a:t>
            </a:r>
            <a:r>
              <a:rPr lang="ru-RU" dirty="0" smtClean="0"/>
              <a:t>. </a:t>
            </a:r>
            <a:r>
              <a:rPr lang="ru-RU" u="sng" dirty="0" err="1" smtClean="0">
                <a:hlinkClick r:id="rId5" tooltip="Європа"/>
              </a:rPr>
              <a:t>Європи</a:t>
            </a:r>
            <a:r>
              <a:rPr lang="ru-RU" dirty="0" smtClean="0"/>
              <a:t> (до </a:t>
            </a:r>
            <a:r>
              <a:rPr lang="ru-RU" u="sng" dirty="0" err="1" smtClean="0">
                <a:hlinkClick r:id="rId6" tooltip="Франція"/>
              </a:rPr>
              <a:t>Франції</a:t>
            </a:r>
            <a:r>
              <a:rPr lang="ru-RU" dirty="0" smtClean="0"/>
              <a:t> </a:t>
            </a:r>
            <a:r>
              <a:rPr lang="ru-RU" dirty="0" err="1" smtClean="0"/>
              <a:t>включно</a:t>
            </a:r>
            <a:r>
              <a:rPr lang="ru-RU" dirty="0" smtClean="0"/>
              <a:t>); вид </a:t>
            </a:r>
            <a:r>
              <a:rPr lang="ru-RU" dirty="0" err="1" smtClean="0"/>
              <a:t>трапляється</a:t>
            </a:r>
            <a:r>
              <a:rPr lang="ru-RU" dirty="0" smtClean="0"/>
              <a:t> в </a:t>
            </a:r>
            <a:r>
              <a:rPr lang="ru-RU" u="sng" dirty="0" err="1" smtClean="0">
                <a:hlinkClick r:id="rId7" tooltip="Мала Азія"/>
              </a:rPr>
              <a:t>Малій</a:t>
            </a:r>
            <a:r>
              <a:rPr lang="ru-RU" u="sng" dirty="0" smtClean="0">
                <a:hlinkClick r:id="rId7" tooltip="Мала Азія"/>
              </a:rPr>
              <a:t> </a:t>
            </a:r>
            <a:r>
              <a:rPr lang="ru-RU" u="sng" dirty="0" err="1" smtClean="0">
                <a:hlinkClick r:id="rId7" tooltip="Мала Азія"/>
              </a:rPr>
              <a:t>Азії</a:t>
            </a:r>
            <a:r>
              <a:rPr lang="ru-RU" dirty="0" smtClean="0"/>
              <a:t> та </a:t>
            </a:r>
            <a:r>
              <a:rPr lang="ru-RU" u="sng" dirty="0" err="1" smtClean="0">
                <a:hlinkClick r:id="rId8" tooltip="Іран"/>
              </a:rPr>
              <a:t>Ірані</a:t>
            </a:r>
            <a:r>
              <a:rPr lang="ru-RU" dirty="0" smtClean="0"/>
              <a:t>.</a:t>
            </a:r>
          </a:p>
          <a:p>
            <a:r>
              <a:rPr lang="uk-UA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700b0bd640c10630e853c499203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0" y="2143116"/>
            <a:ext cx="4304597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96218"/>
          </a:xfrm>
        </p:spPr>
        <p:txBody>
          <a:bodyPr>
            <a:noAutofit/>
          </a:bodyPr>
          <a:lstStyle/>
          <a:p>
            <a:r>
              <a:rPr lang="uk-UA" sz="2800" b="1" dirty="0" smtClean="0"/>
              <a:t>Видра річкова (європейська)</a:t>
            </a:r>
            <a:r>
              <a:rPr lang="ru-RU" sz="2800" dirty="0" smtClean="0"/>
              <a:t> </a:t>
            </a:r>
            <a:r>
              <a:rPr lang="uk-UA" sz="2400" dirty="0" smtClean="0"/>
              <a:t>(</a:t>
            </a:r>
            <a:r>
              <a:rPr lang="ru-RU" sz="2400" i="1" dirty="0" err="1" smtClean="0"/>
              <a:t>Lutra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lutra</a:t>
            </a:r>
            <a:r>
              <a:rPr lang="uk-UA" sz="2400" dirty="0" smtClean="0"/>
              <a:t>)</a:t>
            </a:r>
            <a:r>
              <a:rPr lang="ru-RU" sz="2400" dirty="0" smtClean="0"/>
              <a:t> </a:t>
            </a:r>
            <a:r>
              <a:rPr lang="uk-UA" sz="2400" dirty="0" smtClean="0"/>
              <a:t>— вид</a:t>
            </a:r>
            <a:r>
              <a:rPr lang="ru-RU" sz="2400" dirty="0" smtClean="0"/>
              <a:t> </a:t>
            </a:r>
            <a:r>
              <a:rPr lang="uk-UA" sz="2400" u="sng" dirty="0" smtClean="0">
                <a:hlinkClick r:id="rId2" tooltip="Видра"/>
              </a:rPr>
              <a:t>видри</a:t>
            </a:r>
            <a:r>
              <a:rPr lang="uk-UA" sz="2400" dirty="0" smtClean="0"/>
              <a:t>, широко поширений в</a:t>
            </a:r>
            <a:r>
              <a:rPr lang="ru-RU" sz="2400" dirty="0" smtClean="0"/>
              <a:t> </a:t>
            </a:r>
            <a:r>
              <a:rPr lang="uk-UA" sz="2400" u="sng" dirty="0" smtClean="0">
                <a:hlinkClick r:id="rId3" tooltip="Європа"/>
              </a:rPr>
              <a:t>Європі</a:t>
            </a:r>
            <a:r>
              <a:rPr lang="ru-RU" sz="2400" dirty="0" smtClean="0"/>
              <a:t> </a:t>
            </a:r>
            <a:r>
              <a:rPr lang="uk-UA" sz="2400" dirty="0" smtClean="0"/>
              <a:t>й</a:t>
            </a:r>
            <a:r>
              <a:rPr lang="ru-RU" sz="2400" dirty="0" smtClean="0"/>
              <a:t> </a:t>
            </a:r>
            <a:r>
              <a:rPr lang="uk-UA" sz="2400" u="sng" dirty="0" smtClean="0">
                <a:hlinkClick r:id="rId4" tooltip="Азія"/>
              </a:rPr>
              <a:t>Азії</a:t>
            </a:r>
            <a:r>
              <a:rPr lang="uk-UA" sz="2400" dirty="0" smtClean="0"/>
              <a:t>. </a:t>
            </a:r>
            <a:r>
              <a:rPr lang="ru-RU" sz="2400" dirty="0" smtClean="0"/>
              <a:t>В </a:t>
            </a:r>
            <a:r>
              <a:rPr lang="ru-RU" sz="2400" dirty="0" err="1" smtClean="0"/>
              <a:t>Україні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здебільшого</a:t>
            </a:r>
            <a:r>
              <a:rPr lang="ru-RU" sz="2400" dirty="0" smtClean="0"/>
              <a:t> водиться в </a:t>
            </a:r>
            <a:r>
              <a:rPr lang="ru-RU" sz="2400" dirty="0" err="1" smtClean="0"/>
              <a:t>річках</a:t>
            </a:r>
            <a:r>
              <a:rPr lang="ru-RU" sz="2400" dirty="0" smtClean="0"/>
              <a:t> </a:t>
            </a:r>
            <a:r>
              <a:rPr lang="ru-RU" sz="2400" dirty="0" err="1" smtClean="0">
                <a:hlinkClick r:id="rId5" tooltip="Полісся"/>
              </a:rPr>
              <a:t>Полісся</a:t>
            </a:r>
            <a:r>
              <a:rPr lang="ru-RU" sz="2400" dirty="0" smtClean="0"/>
              <a:t> та </a:t>
            </a:r>
            <a:r>
              <a:rPr lang="ru-RU" sz="2400" dirty="0" err="1" smtClean="0">
                <a:hlinkClick r:id="rId6" tooltip="Лісостеп"/>
              </a:rPr>
              <a:t>Лісостепу</a:t>
            </a:r>
            <a:r>
              <a:rPr lang="ru-RU" sz="2400" dirty="0" smtClean="0"/>
              <a:t>. </a:t>
            </a:r>
            <a:r>
              <a:rPr lang="ru-RU" sz="2400" dirty="0" err="1" smtClean="0"/>
              <a:t>Зрідка</a:t>
            </a:r>
            <a:r>
              <a:rPr lang="ru-RU" sz="2400" dirty="0" smtClean="0"/>
              <a:t> </a:t>
            </a:r>
            <a:r>
              <a:rPr lang="ru-RU" sz="2400" dirty="0" err="1" smtClean="0"/>
              <a:t>трапляється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в </a:t>
            </a:r>
            <a:r>
              <a:rPr lang="ru-RU" sz="2400" dirty="0" err="1" smtClean="0">
                <a:hlinkClick r:id="rId7" tooltip="Степ"/>
              </a:rPr>
              <a:t>степовій</a:t>
            </a:r>
            <a:r>
              <a:rPr lang="ru-RU" sz="2400" dirty="0" smtClean="0"/>
              <a:t> </a:t>
            </a:r>
            <a:r>
              <a:rPr lang="ru-RU" sz="2400" dirty="0" err="1" smtClean="0"/>
              <a:t>зоні</a:t>
            </a:r>
            <a:r>
              <a:rPr lang="ru-RU" sz="2400" dirty="0" smtClean="0"/>
              <a:t>. </a:t>
            </a:r>
            <a:r>
              <a:rPr lang="ru-RU" sz="2400" dirty="0" err="1" smtClean="0"/>
              <a:t>Гірськими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річками</a:t>
            </a:r>
            <a:r>
              <a:rPr lang="ru-RU" sz="2400" dirty="0" smtClean="0"/>
              <a:t> </a:t>
            </a:r>
            <a:r>
              <a:rPr lang="ru-RU" sz="2400" dirty="0" smtClean="0">
                <a:hlinkClick r:id="rId8" tooltip="Карпати"/>
              </a:rPr>
              <a:t>Карпат</a:t>
            </a:r>
            <a:r>
              <a:rPr lang="ru-RU" sz="2400" dirty="0" smtClean="0"/>
              <a:t> </a:t>
            </a:r>
            <a:r>
              <a:rPr lang="ru-RU" sz="2400" dirty="0" err="1" smtClean="0"/>
              <a:t>видра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підіймається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досить</a:t>
            </a:r>
            <a:r>
              <a:rPr lang="ru-RU" sz="2400" dirty="0" smtClean="0"/>
              <a:t> </a:t>
            </a:r>
            <a:r>
              <a:rPr lang="ru-RU" sz="2400" dirty="0" err="1" smtClean="0"/>
              <a:t>високо</a:t>
            </a:r>
            <a:r>
              <a:rPr lang="ru-RU" sz="2400" dirty="0" smtClean="0"/>
              <a:t> в гори. </a:t>
            </a:r>
            <a:r>
              <a:rPr lang="ru-RU" sz="2400" dirty="0" err="1" smtClean="0"/>
              <a:t>Хутро</a:t>
            </a:r>
            <a:r>
              <a:rPr lang="ru-RU" sz="2400" dirty="0" smtClean="0"/>
              <a:t> </a:t>
            </a:r>
            <a:r>
              <a:rPr lang="ru-RU" sz="2400" dirty="0" err="1" smtClean="0"/>
              <a:t>блискуче</a:t>
            </a:r>
            <a:r>
              <a:rPr lang="ru-RU" sz="2400" dirty="0" smtClean="0"/>
              <a:t>, </a:t>
            </a:r>
            <a:r>
              <a:rPr lang="ru-RU" sz="2400" dirty="0" err="1" smtClean="0"/>
              <a:t>темно-буре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468880"/>
            <a:ext cx="3929090" cy="3460450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err="1" smtClean="0"/>
              <a:t>Місця</a:t>
            </a:r>
            <a:r>
              <a:rPr lang="ru-RU" sz="2000" dirty="0" smtClean="0"/>
              <a:t> </a:t>
            </a:r>
            <a:r>
              <a:rPr lang="ru-RU" sz="2000" dirty="0" err="1" smtClean="0"/>
              <a:t>оселення</a:t>
            </a:r>
            <a:r>
              <a:rPr lang="ru-RU" sz="2000" dirty="0" smtClean="0"/>
              <a:t> — </a:t>
            </a:r>
            <a:r>
              <a:rPr lang="ru-RU" sz="2000" dirty="0" err="1" smtClean="0"/>
              <a:t>річки</a:t>
            </a:r>
            <a:r>
              <a:rPr lang="ru-RU" sz="2000" dirty="0" smtClean="0"/>
              <a:t>, озера, </a:t>
            </a:r>
            <a:r>
              <a:rPr lang="ru-RU" sz="2000" dirty="0" err="1" smtClean="0"/>
              <a:t>стариці</a:t>
            </a:r>
            <a:r>
              <a:rPr lang="ru-RU" sz="2000" dirty="0" smtClean="0"/>
              <a:t>, ставки. У </a:t>
            </a:r>
            <a:r>
              <a:rPr lang="ru-RU" sz="2000" dirty="0" err="1" smtClean="0"/>
              <a:t>воді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видра</a:t>
            </a:r>
            <a:r>
              <a:rPr lang="ru-RU" sz="2000" dirty="0" smtClean="0"/>
              <a:t> </a:t>
            </a:r>
            <a:r>
              <a:rPr lang="ru-RU" sz="2000" dirty="0" err="1" smtClean="0"/>
              <a:t>майстерно</a:t>
            </a:r>
            <a:r>
              <a:rPr lang="ru-RU" sz="2000" dirty="0" smtClean="0"/>
              <a:t> </a:t>
            </a:r>
            <a:r>
              <a:rPr lang="ru-RU" sz="2000" dirty="0" err="1" smtClean="0"/>
              <a:t>плаває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пірнає</a:t>
            </a:r>
            <a:r>
              <a:rPr lang="ru-RU" sz="2000" dirty="0" smtClean="0"/>
              <a:t>. </a:t>
            </a:r>
            <a:r>
              <a:rPr lang="ru-RU" sz="2000" dirty="0" err="1" smtClean="0"/>
              <a:t>Веде</a:t>
            </a:r>
            <a:r>
              <a:rPr lang="ru-RU" sz="2000" dirty="0" smtClean="0"/>
              <a:t> </a:t>
            </a:r>
            <a:r>
              <a:rPr lang="ru-RU" sz="2000" dirty="0" err="1" smtClean="0"/>
              <a:t>нічний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спосіб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, а вдень спить в </a:t>
            </a:r>
            <a:r>
              <a:rPr lang="ru-RU" sz="2000" dirty="0" err="1" smtClean="0">
                <a:hlinkClick r:id="rId9" tooltip="Нора"/>
              </a:rPr>
              <a:t>норі</a:t>
            </a:r>
            <a:r>
              <a:rPr lang="ru-RU" sz="2000" dirty="0" smtClean="0"/>
              <a:t>. </a:t>
            </a:r>
            <a:r>
              <a:rPr lang="ru-RU" sz="2000" dirty="0" err="1" smtClean="0"/>
              <a:t>Вхід</a:t>
            </a:r>
            <a:r>
              <a:rPr lang="ru-RU" sz="2000" dirty="0" smtClean="0"/>
              <a:t> в нору </a:t>
            </a:r>
            <a:r>
              <a:rPr lang="ru-RU" sz="2000" dirty="0" err="1" smtClean="0"/>
              <a:t>розташований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нижче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рівня</a:t>
            </a:r>
            <a:r>
              <a:rPr lang="ru-RU" sz="2000" dirty="0" smtClean="0"/>
              <a:t> води. Є у </a:t>
            </a:r>
            <a:r>
              <a:rPr lang="ru-RU" sz="2000" dirty="0" err="1" smtClean="0"/>
              <a:t>видри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тимчасові</a:t>
            </a:r>
            <a:r>
              <a:rPr lang="ru-RU" sz="2000" dirty="0" smtClean="0"/>
              <a:t> </a:t>
            </a:r>
            <a:r>
              <a:rPr lang="ru-RU" sz="2000" dirty="0" err="1" smtClean="0"/>
              <a:t>сховища</a:t>
            </a:r>
            <a:r>
              <a:rPr lang="ru-RU" sz="2000" dirty="0" smtClean="0"/>
              <a:t> — </a:t>
            </a:r>
            <a:r>
              <a:rPr lang="ru-RU" sz="2000" dirty="0" err="1" smtClean="0"/>
              <a:t>підмиті</a:t>
            </a:r>
            <a:r>
              <a:rPr lang="ru-RU" sz="2000" dirty="0" smtClean="0"/>
              <a:t> водою береги, купи </a:t>
            </a:r>
            <a:r>
              <a:rPr lang="ru-RU" sz="2000" dirty="0" err="1" smtClean="0"/>
              <a:t>хмизу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корчі</a:t>
            </a:r>
            <a:r>
              <a:rPr lang="ru-RU" sz="2000" dirty="0" smtClean="0"/>
              <a:t>, </a:t>
            </a:r>
            <a:r>
              <a:rPr lang="ru-RU" sz="2000" dirty="0" err="1" smtClean="0"/>
              <a:t>повалені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дуплисті</a:t>
            </a:r>
            <a:r>
              <a:rPr lang="ru-RU" sz="2000" dirty="0" smtClean="0"/>
              <a:t> дерева </a:t>
            </a:r>
            <a:r>
              <a:rPr lang="ru-RU" sz="2000" dirty="0" err="1" smtClean="0"/>
              <a:t>тощо</a:t>
            </a:r>
            <a:r>
              <a:rPr lang="ru-RU" sz="2000" dirty="0" smtClean="0"/>
              <a:t>. </a:t>
            </a:r>
            <a:r>
              <a:rPr lang="ru-RU" sz="2000" dirty="0" err="1" smtClean="0"/>
              <a:t>Взимку</a:t>
            </a:r>
            <a:r>
              <a:rPr lang="ru-RU" sz="2000" dirty="0" smtClean="0"/>
              <a:t> </a:t>
            </a:r>
            <a:r>
              <a:rPr lang="ru-RU" sz="2000" dirty="0" err="1" smtClean="0"/>
              <a:t>видра</a:t>
            </a:r>
            <a:r>
              <a:rPr lang="ru-RU" sz="2000" dirty="0" smtClean="0"/>
              <a:t> </a:t>
            </a:r>
            <a:r>
              <a:rPr lang="ru-RU" sz="2000" dirty="0" err="1" smtClean="0"/>
              <a:t>звичайно</a:t>
            </a:r>
            <a:r>
              <a:rPr lang="ru-RU" sz="2000" dirty="0" smtClean="0"/>
              <a:t> </a:t>
            </a:r>
            <a:r>
              <a:rPr lang="ru-RU" sz="2000" dirty="0" err="1" smtClean="0"/>
              <a:t>тримається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незамерзаючих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місцях</a:t>
            </a:r>
            <a:r>
              <a:rPr lang="ru-RU" sz="2000" dirty="0" smtClean="0"/>
              <a:t> </a:t>
            </a:r>
            <a:r>
              <a:rPr lang="ru-RU" sz="2000" dirty="0" err="1" smtClean="0"/>
              <a:t>річок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видра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9124" y="2643182"/>
            <a:ext cx="4225255" cy="282035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err="1" smtClean="0"/>
              <a:t>Горноста́й</a:t>
            </a:r>
            <a:r>
              <a:rPr lang="ru-RU" sz="3600" dirty="0" smtClean="0"/>
              <a:t> </a:t>
            </a:r>
            <a:r>
              <a:rPr lang="uk-UA" sz="3200" dirty="0" smtClean="0"/>
              <a:t>(</a:t>
            </a:r>
            <a:r>
              <a:rPr lang="ru-RU" sz="3200" i="1" dirty="0" err="1" smtClean="0"/>
              <a:t>Mustela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erminea</a:t>
            </a:r>
            <a:r>
              <a:rPr lang="ru-RU" sz="3200" dirty="0" smtClean="0"/>
              <a:t> L</a:t>
            </a:r>
            <a:r>
              <a:rPr lang="uk-UA" sz="3200" dirty="0" smtClean="0"/>
              <a:t>.)</a:t>
            </a:r>
            <a:r>
              <a:rPr lang="ru-RU" sz="3200" dirty="0" smtClean="0"/>
              <a:t> </a:t>
            </a:r>
            <a:r>
              <a:rPr lang="uk-UA" sz="3200" dirty="0" smtClean="0"/>
              <a:t>— вид роду</a:t>
            </a:r>
            <a:r>
              <a:rPr lang="ru-RU" sz="3200" dirty="0" smtClean="0"/>
              <a:t> </a:t>
            </a:r>
            <a:r>
              <a:rPr lang="ru-RU" sz="3200" i="1" u="sng" dirty="0" err="1" smtClean="0">
                <a:hlinkClick r:id="rId2" tooltip="Mustela"/>
              </a:rPr>
              <a:t>Mustela</a:t>
            </a:r>
            <a:r>
              <a:rPr lang="uk-UA" sz="3200" dirty="0" smtClean="0"/>
              <a:t>, невелика хутрова тварина родини</a:t>
            </a:r>
            <a:r>
              <a:rPr lang="ru-RU" sz="3200" dirty="0" smtClean="0"/>
              <a:t> </a:t>
            </a:r>
            <a:r>
              <a:rPr lang="uk-UA" sz="3200" u="sng" dirty="0" err="1" smtClean="0">
                <a:hlinkClick r:id="rId3" tooltip="Куницеві"/>
              </a:rPr>
              <a:t>мустелових</a:t>
            </a:r>
            <a:r>
              <a:rPr lang="ru-RU" sz="3200" dirty="0" smtClean="0"/>
              <a:t> </a:t>
            </a:r>
            <a:r>
              <a:rPr lang="uk-UA" sz="3200" dirty="0" smtClean="0"/>
              <a:t>(</a:t>
            </a:r>
            <a:r>
              <a:rPr lang="ru-RU" sz="3200" dirty="0" err="1" smtClean="0"/>
              <a:t>Mustelidae</a:t>
            </a:r>
            <a:r>
              <a:rPr lang="uk-UA" sz="3200" dirty="0" smtClean="0"/>
              <a:t>).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3686172" cy="4922520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err="1" smtClean="0"/>
              <a:t>Поширений</a:t>
            </a:r>
            <a:r>
              <a:rPr lang="ru-RU" sz="1800" dirty="0" smtClean="0"/>
              <a:t> горностай у </a:t>
            </a:r>
            <a:r>
              <a:rPr lang="ru-RU" sz="1800" dirty="0" err="1" smtClean="0"/>
              <a:t>лісостепових</a:t>
            </a:r>
            <a:r>
              <a:rPr lang="ru-RU" sz="1800" dirty="0" smtClean="0"/>
              <a:t> районах </a:t>
            </a:r>
            <a:r>
              <a:rPr lang="ru-RU" sz="1800" dirty="0" err="1" smtClean="0"/>
              <a:t>Західного</a:t>
            </a:r>
            <a:r>
              <a:rPr lang="ru-RU" sz="1800" dirty="0" smtClean="0"/>
              <a:t> </a:t>
            </a:r>
            <a:r>
              <a:rPr lang="ru-RU" sz="1800" dirty="0" err="1" smtClean="0">
                <a:hlinkClick r:id="rId4" tooltip="Сибір"/>
              </a:rPr>
              <a:t>Сибіру</a:t>
            </a:r>
            <a:r>
              <a:rPr lang="ru-RU" sz="1800" dirty="0" smtClean="0"/>
              <a:t> 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Північного</a:t>
            </a:r>
            <a:r>
              <a:rPr lang="ru-RU" sz="1800" dirty="0" smtClean="0"/>
              <a:t> </a:t>
            </a:r>
            <a:r>
              <a:rPr lang="ru-RU" sz="1800" dirty="0" smtClean="0">
                <a:hlinkClick r:id="rId5" tooltip="Казахстан"/>
              </a:rPr>
              <a:t>Казахстану</a:t>
            </a:r>
            <a:r>
              <a:rPr lang="ru-RU" sz="1800" dirty="0" smtClean="0"/>
              <a:t>. </a:t>
            </a:r>
            <a:r>
              <a:rPr lang="ru-RU" sz="1800" dirty="0" err="1" smtClean="0"/>
              <a:t>Майже</a:t>
            </a:r>
            <a:r>
              <a:rPr lang="ru-RU" sz="1800" dirty="0" smtClean="0"/>
              <a:t> по </a:t>
            </a:r>
            <a:r>
              <a:rPr lang="ru-RU" sz="1800" dirty="0" err="1" smtClean="0"/>
              <a:t>всій</a:t>
            </a:r>
            <a:r>
              <a:rPr lang="ru-RU" sz="1800" dirty="0" smtClean="0"/>
              <a:t> </a:t>
            </a:r>
            <a:r>
              <a:rPr lang="ru-RU" sz="1800" dirty="0" err="1" smtClean="0"/>
              <a:t>території</a:t>
            </a:r>
            <a:r>
              <a:rPr lang="ru-RU" sz="1800" dirty="0" smtClean="0"/>
              <a:t> </a:t>
            </a:r>
            <a:r>
              <a:rPr lang="ru-RU" sz="1800" dirty="0" err="1" smtClean="0">
                <a:hlinkClick r:id="rId6" tooltip="Україна"/>
              </a:rPr>
              <a:t>України</a:t>
            </a:r>
            <a:r>
              <a:rPr lang="ru-RU" sz="1800" dirty="0" smtClean="0"/>
              <a:t>, </a:t>
            </a:r>
            <a:r>
              <a:rPr lang="ru-RU" sz="1800" dirty="0" err="1" smtClean="0"/>
              <a:t>крім</a:t>
            </a:r>
            <a:r>
              <a:rPr lang="ru-RU" sz="1800" dirty="0" smtClean="0"/>
              <a:t> </a:t>
            </a:r>
            <a:r>
              <a:rPr lang="ru-RU" sz="1800" dirty="0" err="1" smtClean="0"/>
              <a:t>Криму</a:t>
            </a:r>
            <a:r>
              <a:rPr lang="ru-RU" sz="1800" dirty="0" smtClean="0"/>
              <a:t> </a:t>
            </a:r>
            <a:r>
              <a:rPr lang="ru-RU" sz="1800" dirty="0" err="1" smtClean="0"/>
              <a:t>i</a:t>
            </a:r>
            <a:r>
              <a:rPr lang="ru-RU" sz="1800" dirty="0" smtClean="0"/>
              <a:t> </a:t>
            </a:r>
            <a:r>
              <a:rPr lang="ru-RU" sz="1800" dirty="0" err="1" smtClean="0"/>
              <a:t>приморських</a:t>
            </a:r>
            <a:r>
              <a:rPr lang="ru-RU" sz="1800" dirty="0" smtClean="0"/>
              <a:t> </a:t>
            </a:r>
            <a:r>
              <a:rPr lang="ru-RU" sz="1800" dirty="0" err="1" smtClean="0"/>
              <a:t>районів</a:t>
            </a:r>
            <a:r>
              <a:rPr lang="ru-RU" sz="1800" dirty="0" smtClean="0"/>
              <a:t> </a:t>
            </a:r>
            <a:r>
              <a:rPr lang="ru-RU" sz="1800" dirty="0" err="1" smtClean="0"/>
              <a:t>Запорізької</a:t>
            </a:r>
            <a:r>
              <a:rPr lang="ru-RU" sz="1800" dirty="0" smtClean="0"/>
              <a:t> та </a:t>
            </a:r>
            <a:r>
              <a:rPr lang="ru-RU" sz="1800" dirty="0" err="1" smtClean="0"/>
              <a:t>Донецької</a:t>
            </a:r>
            <a:r>
              <a:rPr lang="ru-RU" sz="1800" dirty="0" smtClean="0"/>
              <a:t> областей. Ареал </a:t>
            </a:r>
            <a:r>
              <a:rPr lang="ru-RU" sz="1800" dirty="0" err="1" smtClean="0"/>
              <a:t>охоплює</a:t>
            </a:r>
            <a:r>
              <a:rPr lang="ru-RU" sz="1800" dirty="0" smtClean="0"/>
              <a:t> </a:t>
            </a:r>
            <a:r>
              <a:rPr lang="ru-RU" sz="1800" dirty="0" err="1" smtClean="0"/>
              <a:t>лісостепову</a:t>
            </a:r>
            <a:r>
              <a:rPr lang="ru-RU" sz="1800" dirty="0" smtClean="0"/>
              <a:t>, </a:t>
            </a:r>
            <a:r>
              <a:rPr lang="ru-RU" sz="1800" dirty="0" err="1" smtClean="0"/>
              <a:t>лісову</a:t>
            </a:r>
            <a:r>
              <a:rPr lang="ru-RU" sz="1800" dirty="0" smtClean="0"/>
              <a:t> та </a:t>
            </a:r>
            <a:r>
              <a:rPr lang="ru-RU" sz="1800" dirty="0" err="1" smtClean="0"/>
              <a:t>лісотундрову</a:t>
            </a:r>
            <a:r>
              <a:rPr lang="ru-RU" sz="1800" dirty="0" smtClean="0"/>
              <a:t> </a:t>
            </a:r>
            <a:r>
              <a:rPr lang="ru-RU" sz="1800" dirty="0" err="1" smtClean="0"/>
              <a:t>зони</a:t>
            </a:r>
            <a:r>
              <a:rPr lang="ru-RU" sz="1800" dirty="0" smtClean="0"/>
              <a:t> </a:t>
            </a:r>
            <a:r>
              <a:rPr lang="ru-RU" sz="1800" dirty="0" err="1" smtClean="0">
                <a:hlinkClick r:id="rId7" tooltip="Європа"/>
              </a:rPr>
              <a:t>Європи</a:t>
            </a:r>
            <a:r>
              <a:rPr lang="ru-RU" sz="1800" dirty="0" smtClean="0"/>
              <a:t>, пн. </a:t>
            </a:r>
            <a:r>
              <a:rPr lang="ru-RU" sz="1800" dirty="0" err="1" smtClean="0"/>
              <a:t>частину</a:t>
            </a:r>
            <a:r>
              <a:rPr lang="ru-RU" sz="1800" dirty="0" smtClean="0"/>
              <a:t> </a:t>
            </a:r>
            <a:r>
              <a:rPr lang="ru-RU" sz="1800" dirty="0" err="1" smtClean="0">
                <a:hlinkClick r:id="rId8" tooltip="Азія"/>
              </a:rPr>
              <a:t>Азії</a:t>
            </a:r>
            <a:r>
              <a:rPr lang="ru-RU" sz="1800" dirty="0" err="1" smtClean="0"/>
              <a:t>,</a:t>
            </a:r>
            <a:r>
              <a:rPr lang="ru-RU" sz="1800" dirty="0" err="1" smtClean="0">
                <a:hlinkClick r:id="rId9" tooltip="Кавказ"/>
              </a:rPr>
              <a:t>Кавказ</a:t>
            </a:r>
            <a:r>
              <a:rPr lang="ru-RU" sz="1800" dirty="0" smtClean="0"/>
              <a:t>, гори </a:t>
            </a:r>
            <a:r>
              <a:rPr lang="ru-RU" sz="1800" dirty="0" err="1" smtClean="0"/>
              <a:t>Серед</a:t>
            </a:r>
            <a:r>
              <a:rPr lang="ru-RU" sz="1800" dirty="0" smtClean="0"/>
              <a:t>. </a:t>
            </a:r>
            <a:r>
              <a:rPr lang="ru-RU" sz="1800" dirty="0" err="1" smtClean="0"/>
              <a:t>Азії</a:t>
            </a:r>
            <a:r>
              <a:rPr lang="ru-RU" sz="1800" dirty="0" smtClean="0"/>
              <a:t>, Пн. </a:t>
            </a:r>
            <a:r>
              <a:rPr lang="ru-RU" sz="1800" dirty="0" err="1" smtClean="0">
                <a:hlinkClick r:id="rId10" tooltip="Монголія"/>
              </a:rPr>
              <a:t>Монголію</a:t>
            </a:r>
            <a:r>
              <a:rPr lang="ru-RU" sz="1800" dirty="0" smtClean="0"/>
              <a:t>, </a:t>
            </a:r>
            <a:r>
              <a:rPr lang="ru-RU" sz="1800" dirty="0" smtClean="0">
                <a:hlinkClick r:id="rId11" tooltip="Китай"/>
              </a:rPr>
              <a:t>Китай</a:t>
            </a:r>
            <a:r>
              <a:rPr lang="ru-RU" sz="1800" dirty="0" smtClean="0"/>
              <a:t>, </a:t>
            </a:r>
            <a:r>
              <a:rPr lang="ru-RU" sz="1800" dirty="0" err="1" smtClean="0"/>
              <a:t>о-ви</a:t>
            </a:r>
            <a:r>
              <a:rPr lang="ru-RU" sz="1800" dirty="0" smtClean="0"/>
              <a:t> - </a:t>
            </a:r>
            <a:r>
              <a:rPr lang="ru-RU" sz="1800" dirty="0" err="1" smtClean="0">
                <a:hlinkClick r:id="rId12" tooltip="Сахалін"/>
              </a:rPr>
              <a:t>Сахалін</a:t>
            </a:r>
            <a:r>
              <a:rPr lang="ru-RU" sz="1800" dirty="0" smtClean="0"/>
              <a:t>, </a:t>
            </a:r>
            <a:r>
              <a:rPr lang="ru-RU" sz="1800" dirty="0" err="1" smtClean="0">
                <a:hlinkClick r:id="rId13" tooltip="Курильські острови"/>
              </a:rPr>
              <a:t>Курильські</a:t>
            </a:r>
            <a:r>
              <a:rPr lang="ru-RU" sz="1800" dirty="0" smtClean="0"/>
              <a:t> та </a:t>
            </a:r>
            <a:r>
              <a:rPr lang="ru-RU" sz="1800" dirty="0" err="1" smtClean="0">
                <a:hlinkClick r:id="rId14" tooltip="Японський архіпелаг"/>
              </a:rPr>
              <a:t>Японські</a:t>
            </a:r>
            <a:r>
              <a:rPr lang="ru-RU" sz="1800" dirty="0" smtClean="0"/>
              <a:t>. </a:t>
            </a:r>
            <a:r>
              <a:rPr lang="ru-RU" sz="1800" dirty="0" err="1" smtClean="0"/>
              <a:t>Поширений</a:t>
            </a:r>
            <a:r>
              <a:rPr lang="ru-RU" sz="1800" dirty="0" smtClean="0"/>
              <a:t> у </a:t>
            </a:r>
            <a:r>
              <a:rPr lang="ru-RU" sz="1800" dirty="0" smtClean="0">
                <a:hlinkClick r:id="rId15" tooltip="Північна Америка"/>
              </a:rPr>
              <a:t>Пн. </a:t>
            </a:r>
            <a:r>
              <a:rPr lang="ru-RU" sz="1800" dirty="0" err="1" smtClean="0">
                <a:hlinkClick r:id="rId15" tooltip="Північна Америка"/>
              </a:rPr>
              <a:t>Америці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Горностай </a:t>
            </a:r>
            <a:r>
              <a:rPr lang="ru-RU" sz="1800" dirty="0" err="1" smtClean="0"/>
              <a:t>успішно</a:t>
            </a:r>
            <a:r>
              <a:rPr lang="ru-RU" sz="1800" dirty="0" smtClean="0"/>
              <a:t> </a:t>
            </a:r>
            <a:r>
              <a:rPr lang="ru-RU" sz="1800" dirty="0" err="1" smtClean="0"/>
              <a:t>інтродукований</a:t>
            </a:r>
            <a:r>
              <a:rPr lang="ru-RU" sz="1800" dirty="0" smtClean="0"/>
              <a:t> у </a:t>
            </a:r>
            <a:r>
              <a:rPr lang="ru-RU" sz="1800" dirty="0" err="1" smtClean="0"/>
              <a:t>Новій</a:t>
            </a:r>
            <a:r>
              <a:rPr lang="ru-RU" sz="1800" dirty="0" smtClean="0"/>
              <a:t> </a:t>
            </a:r>
            <a:r>
              <a:rPr lang="ru-RU" sz="1800" dirty="0" err="1" smtClean="0"/>
              <a:t>Зеландії</a:t>
            </a:r>
            <a:r>
              <a:rPr lang="ru-RU" sz="1800" dirty="0" smtClean="0"/>
              <a:t>, де став </a:t>
            </a:r>
            <a:r>
              <a:rPr lang="ru-RU" sz="1800" dirty="0" err="1" smtClean="0"/>
              <a:t>небажаним</a:t>
            </a:r>
            <a:r>
              <a:rPr lang="ru-RU" sz="1800" dirty="0" smtClean="0"/>
              <a:t> видом </a:t>
            </a:r>
          </a:p>
          <a:p>
            <a:endParaRPr lang="ru-RU" dirty="0"/>
          </a:p>
        </p:txBody>
      </p:sp>
      <p:pic>
        <p:nvPicPr>
          <p:cNvPr id="4" name="Рисунок 3" descr="горностай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29124" y="1928802"/>
            <a:ext cx="4213010" cy="328614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130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Червона книга України</vt:lpstr>
      <vt:lpstr>Тваринний світ України переповнений ссавцями</vt:lpstr>
      <vt:lpstr>      Але людство винищує їх, тому  багато з них занесені до Червоної    книги України</vt:lpstr>
      <vt:lpstr>Азо́вка, морська свиня, азовський дельфін, пихтун (Phocoena phocoena relicta) — один з підвидів виду фоцена звичайна (Phocoena phocoena) родини Фоценові (Phocoenidae Gray, 1825), єдиний представник китоподібних в Азовському морі. </vt:lpstr>
      <vt:lpstr>Афаліна чорномо́рська (Tursiops truncatus ponticus) — один з 3 підвидів афаліни звичайної ("пляшконосого дельфіна").</vt:lpstr>
      <vt:lpstr>Білочерева білозубка або велика білозубка (Crocidura leucodon) є одним з видів ссавців, в родині Мідицеві. </vt:lpstr>
      <vt:lpstr>Вечі́рниця велете́нська або велика (Nyctalus lasiopterus Schreber, 1780) — вид кажанів (Chiroptera) родини лиликових (Vespertilionidae) </vt:lpstr>
      <vt:lpstr>Видра річкова (європейська) (Lutra lutra) — вид видри, широко поширений в Європі й Азії. В Україні здебільшого водиться в річках Полісся та Лісостепу. Зрідка трапляється і в степовій зоні. Гірськими річками Карпат видра підіймається досить високо в гори. Хутро блискуче, темно-буре. </vt:lpstr>
      <vt:lpstr>Горноста́й (Mustela erminea L.) — вид роду Mustela, невелика хутрова тварина родини мустелових (Mustelidae). </vt:lpstr>
      <vt:lpstr>Бізон європейський, або Зубр (Bison bonasus) — європейський вид роду бізонів (Bison) родини бикових (Bovidae).</vt:lpstr>
      <vt:lpstr>Їжа́к вуха́тий, або їжачок вухатий (Hemiechinus auritus) — ссавець родини їжакові (Erinaceidae). </vt:lpstr>
      <vt:lpstr>Кандибка пустельний, ємуранчик звичайний, трипалий земляний заєць (Stylodipus telum; Lichtenstein, 1823)— один з трьох видів, що представляють рід Кандибка (Stylodipus). </vt:lpstr>
      <vt:lpstr>Кі́т лісови́й (Felis sylvestris) - вид хижих ссавців з роду Кіт (рід) (Felis) родини Котових (Felidae). Загалом подібний до свійського кота, але відрізняється дещо більшими розмірами (довжина тіла до 90 см) і відносно коротким притупленим хвостом, покільцьованим кількома темними смугами. </vt:lpstr>
      <vt:lpstr>Лис корсак, або лис степовий (Vulpes corsac) — ссавець роду лисиць (Vulpes), родини псових (Canidae).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Червона книга України</dc:title>
  <dc:creator>BEST</dc:creator>
  <cp:lastModifiedBy>BEST</cp:lastModifiedBy>
  <cp:revision>8</cp:revision>
  <dcterms:created xsi:type="dcterms:W3CDTF">2013-05-20T17:28:47Z</dcterms:created>
  <dcterms:modified xsi:type="dcterms:W3CDTF">2014-12-19T15:04:31Z</dcterms:modified>
</cp:coreProperties>
</file>