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E65"/>
    <a:srgbClr val="5A3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 autoAdjust="0"/>
  </p:normalViewPr>
  <p:slideViewPr>
    <p:cSldViewPr>
      <p:cViewPr varScale="1">
        <p:scale>
          <a:sx n="79" d="100"/>
          <a:sy n="79" d="100"/>
        </p:scale>
        <p:origin x="-7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84F002-1C8B-43A6-9709-5478F8A3D250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59E0D7-D790-48DC-9611-CA0E5EAFC5A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://uk.wikipedia.org/wiki/%D0%9A%D0%BE%D0%BD%D1%86%D0%B5%D1%80%D1%82%D0%BD%D0%B8%D0%B9_%D0%B7%D0%B0%D0%BB_%D1%96%D0%BC%D0%B5%D0%BD%D1%96_%D0%9C._%D0%86._%D0%93%D0%BB%D1%96%D0%BD%D0%BA%D0%B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C%D1%83%D0%B7%D0%B5%D0%B9_%D1%96%D1%81%D1%82%D0%BE%D1%80%D1%96%D1%97_%D0%BA%D0%BE%D0%B7%D0%B0%D1%86%D1%82%D0%B2%D0%B0&amp;action=edit&amp;redlink=1" TargetMode="External"/><Relationship Id="rId7" Type="http://schemas.openxmlformats.org/officeDocument/2006/relationships/image" Target="../media/image13.jpg"/><Relationship Id="rId2" Type="http://schemas.openxmlformats.org/officeDocument/2006/relationships/hyperlink" Target="http://uk.wikipedia.org/wiki/19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0%D0%BF%D0%BE%D1%80%D1%96%D0%B7%D1%8C%D0%BA%D0%B8%D0%B9_%D1%82%D1%80%D0%B0%D0%BD%D1%81%D1%84%D0%BE%D1%80%D0%BC%D0%B0%D1%82%D0%BE%D1%80%D0%BD%D0%B8%D0%B9_%D0%B7%D0%B0%D0%B2%D0%BE%D0%B4" TargetMode="External"/><Relationship Id="rId5" Type="http://schemas.openxmlformats.org/officeDocument/2006/relationships/hyperlink" Target="http://uk.wikipedia.org/wiki/%D0%A5%D0%BE%D1%80%D1%82%D0%B8%D1%86%D1%8C%D0%BA%D0%B8%D0%B9_%D1%80%D0%B0%D0%B9%D0%BE%D0%BD" TargetMode="External"/><Relationship Id="rId4" Type="http://schemas.openxmlformats.org/officeDocument/2006/relationships/hyperlink" Target="http://uk.wikipedia.org/wiki/%D0%A8%D0%B5%D0%B2%D1%87%D0%B5%D0%BD%D0%BA%D1%96%D0%B2%D1%81%D1%8C%D0%BA%D0%B8%D0%B9_%D1%80%D0%B0%D0%B9%D0%BE%D0%BD_(%D0%97%D0%B0%D0%BF%D0%BE%D1%80%D1%96%D0%B6%D0%B6%D1%8F)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0%BD%D1%96%D0%BF%D1%80%D0%BE%D0%B2%D1%81%D1%8C%D0%BA%D0%B0_%D0%BB%D1%96%D0%BD%D1%96%D1%8F" TargetMode="External"/><Relationship Id="rId2" Type="http://schemas.openxmlformats.org/officeDocument/2006/relationships/hyperlink" Target="http://uk.wikipedia.org/wiki/%D0%9E%D0%BB%D0%B5%D0%BA%D1%81%D0%B0%D0%BD%D0%B4%D1%80%D1%96%D0%B2%D1%81%D1%8C%D0%BA%D0%B0_%D1%84%D0%BE%D1%80%D1%82%D0%B5%D1%86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06" TargetMode="External"/><Relationship Id="rId2" Type="http://schemas.openxmlformats.org/officeDocument/2006/relationships/hyperlink" Target="http://uk.wikipedia.org/wiki/5_%D1%87%D0%B5%D1%80%D0%B2%D0%BD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uk.wikipedia.org/wiki/%D0%9A%D0%B0%D1%82%D0%B5%D1%80%D0%B8%D0%BD%D0%BE%D1%81%D0%BB%D0%B0%D0%B2%D1%81%D1%8C%D0%BA%D0%B0_%D0%B3%D1%83%D0%B1%D0%B5%D1%80%D0%BD%D1%96%D1%8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157192"/>
            <a:ext cx="4032448" cy="95412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Підготувала:</a:t>
            </a:r>
            <a:br>
              <a:rPr lang="uk-UA" dirty="0" smtClean="0"/>
            </a:br>
            <a:r>
              <a:rPr lang="uk-UA" dirty="0" smtClean="0"/>
              <a:t>учениця 10-А класу</a:t>
            </a:r>
            <a:br>
              <a:rPr lang="uk-UA" dirty="0" smtClean="0"/>
            </a:br>
            <a:r>
              <a:rPr lang="uk-UA" dirty="0" smtClean="0"/>
              <a:t>Зайцева Катерина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Презентація на тему: «Моє кохане Запоріжжя»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933056"/>
            <a:ext cx="2037838" cy="24546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636912"/>
            <a:ext cx="2808312" cy="198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3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52928" cy="2376264"/>
          </a:xfrm>
        </p:spPr>
        <p:txBody>
          <a:bodyPr/>
          <a:lstStyle/>
          <a:p>
            <a:pPr marL="0" indent="0" algn="l">
              <a:buNone/>
            </a:pPr>
            <a:r>
              <a:rPr lang="uk-UA" sz="2000" b="0" dirty="0">
                <a:effectLst/>
              </a:rPr>
              <a:t>В повоєнні роки місто активно відбудовувалося. 1947 року було відновлено роботу </a:t>
            </a:r>
            <a:r>
              <a:rPr lang="uk-UA" sz="2000" b="0" dirty="0" err="1">
                <a:effectLst/>
              </a:rPr>
              <a:t>ДніпроГЕСУ</a:t>
            </a:r>
            <a:r>
              <a:rPr lang="uk-UA" sz="2000" b="0" dirty="0">
                <a:effectLst/>
              </a:rPr>
              <a:t>, до 1949 року відновлено Запоріжсталь, до кінця 1950 року на 90% був відновлений житловий фонд, були відбудовані і розширені навчальні приміщення машинобудівного та педагогічного інститутів, а також середніх навчальних закладів. На початку 1950-х збудовано </a:t>
            </a:r>
            <a:r>
              <a:rPr lang="uk-UA" sz="2000" b="0" dirty="0">
                <a:effectLst/>
                <a:hlinkClick r:id="rId2" tooltip="Концертний зал імені М. І. Глінки"/>
              </a:rPr>
              <a:t>Концертний зал імені М. І. </a:t>
            </a:r>
            <a:r>
              <a:rPr lang="uk-UA" sz="2000" b="0" dirty="0" err="1">
                <a:effectLst/>
                <a:hlinkClick r:id="rId2" tooltip="Концертний зал імені М. І. Глінки"/>
              </a:rPr>
              <a:t>Глінки</a:t>
            </a:r>
            <a:r>
              <a:rPr lang="uk-UA" sz="2000" b="0" dirty="0">
                <a:effectLst/>
              </a:rPr>
              <a:t>.</a:t>
            </a:r>
            <a:endParaRPr lang="en-US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636912"/>
            <a:ext cx="4896544" cy="3719855"/>
          </a:xfrm>
        </p:spPr>
      </p:pic>
    </p:spTree>
    <p:extLst>
      <p:ext uri="{BB962C8B-B14F-4D97-AF65-F5344CB8AC3E}">
        <p14:creationId xmlns:p14="http://schemas.microsoft.com/office/powerpoint/2010/main" val="346609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789040"/>
            <a:ext cx="4320480" cy="2088232"/>
          </a:xfrm>
        </p:spPr>
        <p:txBody>
          <a:bodyPr/>
          <a:lstStyle/>
          <a:p>
            <a:pPr marL="0" indent="0" algn="l">
              <a:buNone/>
            </a:pPr>
            <a:r>
              <a:rPr lang="uk-UA" sz="2000" b="0" dirty="0">
                <a:effectLst/>
              </a:rPr>
              <a:t>На лівому березі було споруджено Дніпрогес-2, що збільшив потужність електростанції вдвічі, а також однокамерний судноплавний шлюз. У </a:t>
            </a:r>
            <a:r>
              <a:rPr lang="uk-UA" sz="2000" b="0" dirty="0">
                <a:effectLst/>
                <a:hlinkClick r:id="rId2" tooltip="1983"/>
              </a:rPr>
              <a:t>1983</a:t>
            </a:r>
            <a:r>
              <a:rPr lang="uk-UA" sz="2000" b="0" dirty="0">
                <a:effectLst/>
              </a:rPr>
              <a:t> році було відкрито </a:t>
            </a:r>
            <a:r>
              <a:rPr lang="uk-UA" sz="2000" b="0" dirty="0">
                <a:effectLst/>
                <a:hlinkClick r:id="rId3" tooltip="Музей історії козацтва (ще не написана)"/>
              </a:rPr>
              <a:t>Музей історії козацтва</a:t>
            </a:r>
            <a:r>
              <a:rPr lang="uk-UA" sz="2000" b="0" dirty="0">
                <a:effectLst/>
              </a:rPr>
              <a:t>.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4932040" cy="37444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/>
              <a:t>У 1950-ті — 1960-ті роки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закладені</a:t>
            </a:r>
            <a:r>
              <a:rPr lang="ru-RU" sz="2000" dirty="0"/>
              <a:t> </a:t>
            </a:r>
            <a:r>
              <a:rPr lang="ru-RU" sz="2000" dirty="0" err="1"/>
              <a:t>житлові</a:t>
            </a:r>
            <a:r>
              <a:rPr lang="ru-RU" sz="2000" dirty="0"/>
              <a:t> </a:t>
            </a:r>
            <a:r>
              <a:rPr lang="ru-RU" sz="2000" dirty="0" err="1"/>
              <a:t>масиви</a:t>
            </a:r>
            <a:r>
              <a:rPr lang="ru-RU" sz="2000" dirty="0"/>
              <a:t> Вознесенка, </a:t>
            </a:r>
            <a:r>
              <a:rPr lang="ru-RU" sz="2000" dirty="0" err="1"/>
              <a:t>Космічний</a:t>
            </a:r>
            <a:r>
              <a:rPr lang="ru-RU" sz="2000" dirty="0"/>
              <a:t> та </a:t>
            </a:r>
            <a:r>
              <a:rPr lang="ru-RU" sz="2000" dirty="0" err="1">
                <a:hlinkClick r:id="rId4" tooltip="Шевченківський район (Запоріжжя)"/>
              </a:rPr>
              <a:t>Шевченківський</a:t>
            </a:r>
            <a:r>
              <a:rPr lang="ru-RU" sz="2000" dirty="0"/>
              <a:t>, а в 1970-ті — </a:t>
            </a:r>
            <a:r>
              <a:rPr lang="ru-RU" sz="2000" dirty="0" err="1">
                <a:hlinkClick r:id="rId5" tooltip="Хортицький район"/>
              </a:rPr>
              <a:t>Хортицький</a:t>
            </a:r>
            <a:r>
              <a:rPr lang="ru-RU" sz="2000" dirty="0"/>
              <a:t>, </a:t>
            </a:r>
            <a:r>
              <a:rPr lang="ru-RU" sz="2000" dirty="0" err="1"/>
              <a:t>Бородинський</a:t>
            </a:r>
            <a:r>
              <a:rPr lang="ru-RU" sz="2000" dirty="0"/>
              <a:t>, </a:t>
            </a:r>
            <a:r>
              <a:rPr lang="ru-RU" sz="2000" dirty="0" err="1"/>
              <a:t>Осипенковський</a:t>
            </a:r>
            <a:r>
              <a:rPr lang="ru-RU" sz="2000" dirty="0"/>
              <a:t> та </a:t>
            </a:r>
            <a:r>
              <a:rPr lang="ru-RU" sz="2000" dirty="0" err="1"/>
              <a:t>Південний</a:t>
            </a:r>
            <a:r>
              <a:rPr lang="ru-RU" sz="2000" dirty="0"/>
              <a:t>. </a:t>
            </a:r>
            <a:r>
              <a:rPr lang="ru-RU" sz="2000" dirty="0" err="1"/>
              <a:t>Було</a:t>
            </a:r>
            <a:r>
              <a:rPr lang="ru-RU" sz="2000" dirty="0"/>
              <a:t> введено в </a:t>
            </a:r>
            <a:r>
              <a:rPr lang="ru-RU" sz="2000" dirty="0" err="1"/>
              <a:t>експлуатацію</a:t>
            </a:r>
            <a:r>
              <a:rPr lang="ru-RU" sz="2000" dirty="0"/>
              <a:t> </a:t>
            </a:r>
            <a:r>
              <a:rPr lang="ru-RU" sz="2000" dirty="0" err="1">
                <a:hlinkClick r:id="rId6" tooltip="Запорізький трансформаторний завод"/>
              </a:rPr>
              <a:t>Запорізький</a:t>
            </a:r>
            <a:r>
              <a:rPr lang="ru-RU" sz="2000" dirty="0">
                <a:hlinkClick r:id="rId6" tooltip="Запорізький трансформаторний завод"/>
              </a:rPr>
              <a:t> </a:t>
            </a:r>
            <a:r>
              <a:rPr lang="ru-RU" sz="2000" dirty="0" err="1">
                <a:hlinkClick r:id="rId6" tooltip="Запорізький трансформаторний завод"/>
              </a:rPr>
              <a:t>трансформаторний</a:t>
            </a:r>
            <a:r>
              <a:rPr lang="ru-RU" sz="2000" dirty="0">
                <a:hlinkClick r:id="rId6" tooltip="Запорізький трансформаторний завод"/>
              </a:rPr>
              <a:t> завод</a:t>
            </a:r>
            <a:r>
              <a:rPr lang="ru-RU" sz="2000" dirty="0"/>
              <a:t>, заводи </a:t>
            </a:r>
            <a:r>
              <a:rPr lang="ru-RU" sz="2000" dirty="0" err="1"/>
              <a:t>високовольтної</a:t>
            </a:r>
            <a:r>
              <a:rPr lang="ru-RU" sz="2000" dirty="0"/>
              <a:t> </a:t>
            </a:r>
            <a:r>
              <a:rPr lang="ru-RU" sz="2000" dirty="0" err="1"/>
              <a:t>апаратури</a:t>
            </a:r>
            <a:r>
              <a:rPr lang="ru-RU" sz="2000" dirty="0"/>
              <a:t>, «</a:t>
            </a:r>
            <a:r>
              <a:rPr lang="ru-RU" sz="2000" dirty="0" err="1"/>
              <a:t>Запорожкабель</a:t>
            </a:r>
            <a:r>
              <a:rPr lang="ru-RU" sz="2000" dirty="0"/>
              <a:t>» та «</a:t>
            </a:r>
            <a:r>
              <a:rPr lang="ru-RU" sz="2000" dirty="0" err="1"/>
              <a:t>Перетворювач</a:t>
            </a:r>
            <a:r>
              <a:rPr lang="ru-RU" sz="2000" dirty="0"/>
              <a:t>», на </a:t>
            </a:r>
            <a:r>
              <a:rPr lang="ru-RU" sz="2000" dirty="0" err="1"/>
              <a:t>Бабурці</a:t>
            </a:r>
            <a:r>
              <a:rPr lang="ru-RU" sz="2000" dirty="0"/>
              <a:t> </a:t>
            </a:r>
            <a:r>
              <a:rPr lang="ru-RU" sz="2000" dirty="0" err="1"/>
              <a:t>збудовано</a:t>
            </a:r>
            <a:r>
              <a:rPr lang="ru-RU" sz="2000" dirty="0"/>
              <a:t> </a:t>
            </a:r>
            <a:r>
              <a:rPr lang="ru-RU" sz="2000" dirty="0" err="1"/>
              <a:t>новий</a:t>
            </a:r>
            <a:r>
              <a:rPr lang="ru-RU" sz="2000" dirty="0"/>
              <a:t> пивзавод.</a:t>
            </a:r>
            <a:endParaRPr lang="en-US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32656"/>
            <a:ext cx="3704377" cy="39604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24457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міста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кінця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1980-х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років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досягло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900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тисяч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59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215008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err="1" smtClean="0">
                <a:latin typeface="Batang" pitchFamily="18" charset="-127"/>
                <a:ea typeface="Batang" pitchFamily="18" charset="-127"/>
              </a:rPr>
              <a:t>Сучасне</a:t>
            </a:r>
            <a:r>
              <a:rPr lang="ru-RU" i="1" dirty="0" smtClean="0">
                <a:latin typeface="Batang" pitchFamily="18" charset="-127"/>
                <a:ea typeface="Batang" pitchFamily="18" charset="-127"/>
              </a:rPr>
              <a:t> м</a:t>
            </a:r>
            <a:r>
              <a:rPr lang="uk-UA" i="1" dirty="0" err="1" smtClean="0">
                <a:latin typeface="Batang" pitchFamily="18" charset="-127"/>
                <a:ea typeface="Batang" pitchFamily="18" charset="-127"/>
              </a:rPr>
              <a:t>істо</a:t>
            </a:r>
            <a:r>
              <a:rPr lang="uk-UA" i="1" dirty="0" smtClean="0">
                <a:latin typeface="Batang" pitchFamily="18" charset="-127"/>
                <a:ea typeface="Batang" pitchFamily="18" charset="-127"/>
              </a:rPr>
              <a:t> Запоріжжя </a:t>
            </a:r>
            <a:endParaRPr lang="en-US" i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50" y="2276872"/>
            <a:ext cx="3960440" cy="34563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37980"/>
            <a:ext cx="3737251" cy="279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6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3888432" cy="29275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270049"/>
            <a:ext cx="5112568" cy="33167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84924"/>
            <a:ext cx="3384376" cy="2535015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574849" y="4005064"/>
            <a:ext cx="3563888" cy="2088232"/>
          </a:xfrm>
        </p:spPr>
        <p:txBody>
          <a:bodyPr/>
          <a:lstStyle/>
          <a:p>
            <a:pPr marL="0" indent="0" algn="ctr">
              <a:buNone/>
            </a:pPr>
            <a:r>
              <a:rPr lang="uk-UA" sz="5400" i="1" spc="300" dirty="0" smtClean="0">
                <a:solidFill>
                  <a:srgbClr val="740E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Дякую за увагу! =)</a:t>
            </a:r>
            <a:endParaRPr lang="en-US" sz="5400" i="1" spc="300" dirty="0">
              <a:solidFill>
                <a:srgbClr val="740E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97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uk-UA" i="1" u="sng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Заснування міста</a:t>
            </a:r>
            <a:endParaRPr lang="en-US" i="1" u="sng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136904" cy="1296144"/>
          </a:xfrm>
        </p:spPr>
        <p:txBody>
          <a:bodyPr/>
          <a:lstStyle/>
          <a:p>
            <a:pPr marL="45720" indent="0">
              <a:buNone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Формування сучасного міста пов'язане 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з 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  <a:hlinkClick r:id="rId2" tooltip="Олександрівська фортеця"/>
              </a:rPr>
              <a:t>Олександрівськ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hlinkClick r:id="rId2" tooltip="Олександрівська фортеця"/>
              </a:rPr>
              <a:t>ою фортецею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, яку було закладено 1770 року як один із стратегічних об'єктів 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hlinkClick r:id="rId3" tooltip="Дніпровська лінія"/>
              </a:rPr>
              <a:t>Дніпровської лінії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76872"/>
            <a:ext cx="324036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32856"/>
            <a:ext cx="4968552" cy="438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262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296144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b="0" dirty="0" err="1">
                <a:effectLst/>
              </a:rPr>
              <a:t>Навколо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фортеці</a:t>
            </a:r>
            <a:r>
              <a:rPr lang="ru-RU" sz="2000" b="0" dirty="0">
                <a:effectLst/>
              </a:rPr>
              <a:t> почав </a:t>
            </a:r>
            <a:r>
              <a:rPr lang="ru-RU" sz="2000" b="0" dirty="0" err="1">
                <a:effectLst/>
              </a:rPr>
              <a:t>формуватися</a:t>
            </a:r>
            <a:r>
              <a:rPr lang="ru-RU" sz="2000" b="0" dirty="0">
                <a:effectLst/>
              </a:rPr>
              <a:t> так званий «фурштат», де </a:t>
            </a:r>
            <a:r>
              <a:rPr lang="ru-RU" sz="2000" b="0" dirty="0" err="1">
                <a:effectLst/>
              </a:rPr>
              <a:t>селилися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будівельники-селяни</a:t>
            </a:r>
            <a:r>
              <a:rPr lang="ru-RU" sz="2000" b="0" dirty="0">
                <a:effectLst/>
              </a:rPr>
              <a:t>, каторжники, </a:t>
            </a:r>
            <a:r>
              <a:rPr lang="ru-RU" sz="2000" b="0" dirty="0" err="1">
                <a:effectLst/>
              </a:rPr>
              <a:t>обслуговуючий</a:t>
            </a:r>
            <a:r>
              <a:rPr lang="ru-RU" sz="2000" b="0" dirty="0">
                <a:effectLst/>
              </a:rPr>
              <a:t> персонал </a:t>
            </a:r>
            <a:r>
              <a:rPr lang="ru-RU" sz="2000" b="0" dirty="0" err="1">
                <a:effectLst/>
              </a:rPr>
              <a:t>фортеці</a:t>
            </a:r>
            <a:r>
              <a:rPr lang="ru-RU" sz="2000" b="0" dirty="0">
                <a:effectLst/>
              </a:rPr>
              <a:t>, </a:t>
            </a:r>
            <a:r>
              <a:rPr lang="ru-RU" sz="2000" b="0" dirty="0" err="1">
                <a:effectLst/>
              </a:rPr>
              <a:t>відставні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солдати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013176"/>
            <a:ext cx="8496944" cy="5760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Станом на 1781р. у </a:t>
            </a:r>
            <a:r>
              <a:rPr lang="ru-RU" dirty="0" err="1"/>
              <a:t>місті</a:t>
            </a:r>
            <a:r>
              <a:rPr lang="ru-RU" dirty="0"/>
              <a:t> проживало 7 </a:t>
            </a:r>
            <a:r>
              <a:rPr lang="ru-RU" dirty="0" err="1"/>
              <a:t>купців</a:t>
            </a:r>
            <a:r>
              <a:rPr lang="ru-RU" dirty="0"/>
              <a:t>, 329 </a:t>
            </a:r>
            <a:r>
              <a:rPr lang="ru-RU" dirty="0" err="1" smtClean="0"/>
              <a:t>міщан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8117"/>
            <a:ext cx="5400600" cy="327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4094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b="0" dirty="0">
                <a:effectLst/>
                <a:hlinkClick r:id="rId2" tooltip="5 червня"/>
              </a:rPr>
              <a:t>5 </a:t>
            </a:r>
            <a:r>
              <a:rPr lang="ru-RU" sz="2400" b="0" dirty="0" err="1">
                <a:effectLst/>
                <a:hlinkClick r:id="rId2" tooltip="5 червня"/>
              </a:rPr>
              <a:t>червня</a:t>
            </a:r>
            <a:r>
              <a:rPr lang="ru-RU" sz="2400" b="0" dirty="0">
                <a:effectLst/>
              </a:rPr>
              <a:t> </a:t>
            </a:r>
            <a:r>
              <a:rPr lang="ru-RU" sz="2400" b="0" dirty="0">
                <a:effectLst/>
                <a:hlinkClick r:id="rId3" tooltip="1806"/>
              </a:rPr>
              <a:t>1806</a:t>
            </a:r>
            <a:r>
              <a:rPr lang="ru-RU" sz="2400" b="0" dirty="0">
                <a:effectLst/>
              </a:rPr>
              <a:t> року </a:t>
            </a:r>
            <a:r>
              <a:rPr lang="ru-RU" sz="2400" b="0" dirty="0" err="1">
                <a:effectLst/>
              </a:rPr>
              <a:t>Імператорським</a:t>
            </a:r>
            <a:r>
              <a:rPr lang="ru-RU" sz="2400" b="0" dirty="0">
                <a:effectLst/>
              </a:rPr>
              <a:t> указом </a:t>
            </a:r>
            <a:r>
              <a:rPr lang="ru-RU" sz="2400" b="0" dirty="0" err="1">
                <a:effectLst/>
              </a:rPr>
              <a:t>Олександрівськ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отримав</a:t>
            </a:r>
            <a:r>
              <a:rPr lang="ru-RU" sz="2400" b="0" dirty="0">
                <a:effectLst/>
              </a:rPr>
              <a:t> статус </a:t>
            </a:r>
            <a:r>
              <a:rPr lang="ru-RU" sz="2400" b="0" dirty="0" err="1">
                <a:effectLst/>
              </a:rPr>
              <a:t>повітового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міста</a:t>
            </a:r>
            <a:r>
              <a:rPr lang="ru-RU" sz="2400" b="0" dirty="0">
                <a:effectLst/>
              </a:rPr>
              <a:t> </a:t>
            </a:r>
            <a:r>
              <a:rPr lang="ru-RU" sz="2400" b="0" dirty="0" err="1">
                <a:effectLst/>
                <a:hlinkClick r:id="rId4" tooltip="Катеринославська губернія"/>
              </a:rPr>
              <a:t>Катеринославської</a:t>
            </a:r>
            <a:r>
              <a:rPr lang="ru-RU" sz="2400" b="0" dirty="0">
                <a:effectLst/>
                <a:hlinkClick r:id="rId4" tooltip="Катеринославська губернія"/>
              </a:rPr>
              <a:t> </a:t>
            </a:r>
            <a:r>
              <a:rPr lang="ru-RU" sz="2400" b="0" dirty="0" err="1">
                <a:effectLst/>
                <a:hlinkClick r:id="rId4" tooltip="Катеринославська губернія"/>
              </a:rPr>
              <a:t>губернії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4725144"/>
            <a:ext cx="6480720" cy="1512168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У 1811 р. </a:t>
            </a:r>
            <a:r>
              <a:rPr lang="ru-RU" dirty="0" err="1"/>
              <a:t>Олександрівську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пожалувано</a:t>
            </a:r>
            <a:r>
              <a:rPr lang="ru-RU" dirty="0"/>
              <a:t> герб.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4680520" cy="294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09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15719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b="0" dirty="0">
                <a:effectLst/>
              </a:rPr>
              <a:t> </a:t>
            </a:r>
            <a:r>
              <a:rPr lang="ru-RU" sz="2000" b="0" dirty="0" err="1">
                <a:effectLst/>
              </a:rPr>
              <a:t>Завдяки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появі</a:t>
            </a:r>
            <a:r>
              <a:rPr lang="ru-RU" sz="2000" b="0" dirty="0">
                <a:effectLst/>
              </a:rPr>
              <a:t> з </a:t>
            </a:r>
            <a:r>
              <a:rPr lang="ru-RU" sz="2000" b="0" dirty="0" err="1">
                <a:effectLst/>
              </a:rPr>
              <a:t>середини</a:t>
            </a:r>
            <a:r>
              <a:rPr lang="ru-RU" sz="2000" b="0" dirty="0">
                <a:effectLst/>
              </a:rPr>
              <a:t> XIX ст. в </a:t>
            </a:r>
            <a:r>
              <a:rPr lang="ru-RU" sz="2000" b="0" dirty="0" err="1">
                <a:effectLst/>
              </a:rPr>
              <a:t>краї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нових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промислових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підприємств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Олександрівськ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поступово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стає</a:t>
            </a:r>
            <a:r>
              <a:rPr lang="ru-RU" sz="2000" b="0" dirty="0">
                <a:effectLst/>
              </a:rPr>
              <a:t> одним з </a:t>
            </a:r>
            <a:r>
              <a:rPr lang="ru-RU" sz="2000" b="0" dirty="0" err="1">
                <a:effectLst/>
              </a:rPr>
              <a:t>основних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центрів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сільськогосподарського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машинобудування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6400800" cy="1905392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У 1873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проведенню</a:t>
            </a:r>
            <a:r>
              <a:rPr lang="ru-RU" dirty="0"/>
              <a:t> через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залізничної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Москва - Севастополь, </a:t>
            </a:r>
            <a:r>
              <a:rPr lang="ru-RU" dirty="0" err="1"/>
              <a:t>Олександрівськ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в один з великих </a:t>
            </a:r>
            <a:r>
              <a:rPr lang="ru-RU" dirty="0" err="1"/>
              <a:t>транзитних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по </a:t>
            </a:r>
            <a:r>
              <a:rPr lang="ru-RU" dirty="0" err="1"/>
              <a:t>перевезенню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, у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хліба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3816424" cy="239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9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328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effectLst/>
              </a:rPr>
              <a:t>XIX - </a:t>
            </a:r>
            <a:r>
              <a:rPr lang="uk-UA" sz="4000" u="sng" dirty="0">
                <a:solidFill>
                  <a:schemeClr val="accent6">
                    <a:lumMod val="50000"/>
                  </a:schemeClr>
                </a:solidFill>
                <a:effectLst/>
              </a:rPr>
              <a:t>початок </a:t>
            </a:r>
            <a:r>
              <a:rPr lang="en-US" sz="400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XX</a:t>
            </a:r>
            <a:r>
              <a:rPr lang="uk-UA" sz="400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століття</a:t>
            </a:r>
            <a:r>
              <a:rPr lang="uk-UA" sz="4000" u="sng" dirty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uk-UA" sz="4000" u="sng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endParaRPr lang="en-US" sz="40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6400800" cy="2193424"/>
          </a:xfrm>
        </p:spPr>
        <p:txBody>
          <a:bodyPr/>
          <a:lstStyle/>
          <a:p>
            <a:pPr marL="45720" indent="0">
              <a:buNone/>
            </a:pPr>
            <a:r>
              <a:rPr lang="uk-UA" dirty="0"/>
              <a:t>Напередодні першої світової війни населення міста досягло 63,6 тис. чоловік, був побудований водопровід, електростанція. В Олександрівську діяло 47 різних заводів і фабрик, чотири десятки ремісничих майстерень.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12976"/>
            <a:ext cx="5346594" cy="329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9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861048"/>
            <a:ext cx="3776207" cy="1368152"/>
          </a:xfrm>
        </p:spPr>
        <p:txBody>
          <a:bodyPr/>
          <a:lstStyle/>
          <a:p>
            <a:pPr marL="0" indent="0" algn="l">
              <a:buNone/>
            </a:pPr>
            <a:r>
              <a:rPr lang="uk-UA" sz="2000" dirty="0"/>
              <a:t>За роки довоєнних п'ятирічок Запоріжжя перетворилося на </a:t>
            </a:r>
            <a:r>
              <a:rPr lang="uk-UA" sz="2000" dirty="0" smtClean="0"/>
              <a:t>велике індустріальне </a:t>
            </a:r>
            <a:r>
              <a:rPr lang="uk-UA" sz="2000" dirty="0"/>
              <a:t>місто. Символом індустріалізації не тільки Запоріжжя, але й всього СРСР став Дніпрогес.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8640"/>
            <a:ext cx="4001410" cy="1944216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На </a:t>
            </a:r>
            <a:r>
              <a:rPr lang="ru-RU" dirty="0"/>
              <a:t>початку 1920-х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почалося</a:t>
            </a:r>
            <a:r>
              <a:rPr lang="ru-RU" dirty="0"/>
              <a:t> </a:t>
            </a:r>
            <a:r>
              <a:rPr lang="ru-RU" dirty="0" err="1"/>
              <a:t>поступове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 23 </a:t>
            </a:r>
            <a:r>
              <a:rPr lang="ru-RU" dirty="0" err="1"/>
              <a:t>березня</a:t>
            </a:r>
            <a:r>
              <a:rPr lang="ru-RU" dirty="0"/>
              <a:t> 1921 </a:t>
            </a:r>
            <a:r>
              <a:rPr lang="ru-RU" dirty="0" err="1"/>
              <a:t>Олександрівськ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перейменовано</a:t>
            </a:r>
            <a:r>
              <a:rPr lang="ru-RU" dirty="0"/>
              <a:t> у </a:t>
            </a:r>
            <a:r>
              <a:rPr lang="ru-RU" dirty="0" err="1"/>
              <a:t>Запоріжжя</a:t>
            </a:r>
            <a:r>
              <a:rPr lang="ru-RU" dirty="0"/>
              <a:t>, а </a:t>
            </a:r>
            <a:r>
              <a:rPr lang="ru-RU" dirty="0" err="1"/>
              <a:t>губернія</a:t>
            </a:r>
            <a:r>
              <a:rPr lang="ru-RU" dirty="0"/>
              <a:t> стала </a:t>
            </a:r>
            <a:r>
              <a:rPr lang="ru-RU" dirty="0" err="1"/>
              <a:t>Запорізькою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124744"/>
            <a:ext cx="4183439" cy="22631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653136"/>
            <a:ext cx="3370893" cy="200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25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692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Велика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вітчизняна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війна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1941-1945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рр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..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03548" y="1556792"/>
            <a:ext cx="6400800" cy="864096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uk-UA" dirty="0"/>
              <a:t>18 серпня 1941 німецькі війська підійшли до міста. Через загрозу прориву німецьких військ, була підірвана гребля Дніпрогесу.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92897"/>
            <a:ext cx="6485731" cy="316835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25290" y="5949280"/>
            <a:ext cx="56471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значних</a:t>
            </a:r>
            <a:r>
              <a:rPr lang="ru-RU" dirty="0" smtClean="0"/>
              <a:t> жертв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і мирного </a:t>
            </a:r>
            <a:r>
              <a:rPr lang="ru-RU" dirty="0" err="1" smtClean="0"/>
              <a:t>населення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3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4797152"/>
            <a:ext cx="5317976" cy="1143000"/>
          </a:xfrm>
        </p:spPr>
        <p:txBody>
          <a:bodyPr/>
          <a:lstStyle/>
          <a:p>
            <a:pPr marL="45720" lvl="0" indent="0" algn="l">
              <a:spcBef>
                <a:spcPct val="20000"/>
              </a:spcBef>
              <a:spcAft>
                <a:spcPts val="300"/>
              </a:spcAft>
              <a:buNone/>
            </a:pPr>
            <a:r>
              <a:rPr lang="uk-UA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У жовтні-грудні 1943 р. після форсування Дніпра радянським військам вдалося створити кілька плацдармів на правобережжі і в грудні 1943 року німці відступили від річки.</a:t>
            </a:r>
            <a:r>
              <a:rPr lang="en-US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en-US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16632"/>
            <a:ext cx="6840760" cy="16561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dirty="0"/>
              <a:t>Лівобережна частина міста за допомогою нічного танкового штурму була звільнена 14 жовтня 1943, однак німецькі війська закріпилися на правому березі Дніпра та на о. Хортиця.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5616624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6075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0F0F0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121</TotalTime>
  <Words>359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Презентація на тему: «Моє кохане Запоріжжя»</vt:lpstr>
      <vt:lpstr>Заснування міста</vt:lpstr>
      <vt:lpstr>Навколо фортеці почав формуватися так званий «фурштат», де селилися будівельники-селяни, каторжники, обслуговуючий персонал фортеці, відставні солдати</vt:lpstr>
      <vt:lpstr>5 червня 1806 року Імператорським указом Олександрівськ отримав статус повітового міста Катеринославської губернії</vt:lpstr>
      <vt:lpstr> Завдяки появі з середини XIX ст. в краї нових промислових підприємств Олександрівськ поступово стає одним з основних центрів сільськогосподарського машинобудування</vt:lpstr>
      <vt:lpstr>XIX - початок XX століття </vt:lpstr>
      <vt:lpstr>За роки довоєнних п'ятирічок Запоріжжя перетворилося на велике індустріальне місто. Символом індустріалізації не тільки Запоріжжя, але й всього СРСР став Дніпрогес.</vt:lpstr>
      <vt:lpstr>Велика вітчизняна війна 1941-1945 рр..</vt:lpstr>
      <vt:lpstr>У жовтні-грудні 1943 р. після форсування Дніпра радянським військам вдалося створити кілька плацдармів на правобережжі і в грудні 1943 року німці відступили від річки. </vt:lpstr>
      <vt:lpstr>В повоєнні роки місто активно відбудовувалося. 1947 року було відновлено роботу ДніпроГЕСУ, до 1949 року відновлено Запоріжсталь, до кінця 1950 року на 90% був відновлений житловий фонд, були відбудовані і розширені навчальні приміщення машинобудівного та педагогічного інститутів, а також середніх навчальних закладів. На початку 1950-х збудовано Концертний зал імені М. І. Глінки.</vt:lpstr>
      <vt:lpstr>На лівому березі було споруджено Дніпрогес-2, що збільшив потужність електростанції вдвічі, а також однокамерний судноплавний шлюз. У 1983 році було відкрито Музей історії козацтва.</vt:lpstr>
      <vt:lpstr>Сучасне місто Запоріжжя </vt:lpstr>
      <vt:lpstr>Дякую за увагу! =)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</dc:title>
  <dc:creator>Катруся</dc:creator>
  <cp:lastModifiedBy>Катруся</cp:lastModifiedBy>
  <cp:revision>11</cp:revision>
  <dcterms:created xsi:type="dcterms:W3CDTF">2012-10-23T21:49:02Z</dcterms:created>
  <dcterms:modified xsi:type="dcterms:W3CDTF">2012-10-23T23:50:08Z</dcterms:modified>
</cp:coreProperties>
</file>