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24" r:id="rId3"/>
  </p:sldMasterIdLst>
  <p:notesMasterIdLst>
    <p:notesMasterId r:id="rId27"/>
  </p:notesMasterIdLst>
  <p:sldIdLst>
    <p:sldId id="256" r:id="rId4"/>
    <p:sldId id="278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7726-DFD3-48C1-A21D-F1979D46D7AC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6E414-1D29-438C-91E9-8A9B28A9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E414-1D29-438C-91E9-8A9B28A956D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05.03.2014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05.03.2014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1%D0%B5%D0%BB%D0%B5%D0%BD%D0%BD%D1%8F" TargetMode="External"/><Relationship Id="rId2" Type="http://schemas.openxmlformats.org/officeDocument/2006/relationships/hyperlink" Target="http://uk.wikipedia.org/wiki/%D0%9F%D0%BB%D0%BE%D1%89%D0%B0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hyperlink" Target="http://uk.wikipedia.org/wiki/%D0%A1%D1%85%D1%96%D0%B4%D0%BD%D0%B0_%D0%BF%D1%96%D0%B2%D0%BA%D1%83%D0%BB%D1%8F" TargetMode="External"/><Relationship Id="rId4" Type="http://schemas.openxmlformats.org/officeDocument/2006/relationships/hyperlink" Target="http://uk.wikipedia.org/wiki/%D0%A7%D0%B0%D1%81%D1%82%D0%B8%D0%BD%D0%B0_%D1%81%D0%B2%D1%96%D1%82%D1%8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5%D1%80%D0%B5%D0%B2%D0%B8%D0%BD%D0%B0" TargetMode="External"/><Relationship Id="rId3" Type="http://schemas.openxmlformats.org/officeDocument/2006/relationships/hyperlink" Target="http://uk.wikipedia.org/wiki/%D0%92%D1%83%D0%B3%D1%96%D0%BB%D0%BB%D1%8F" TargetMode="External"/><Relationship Id="rId7" Type="http://schemas.openxmlformats.org/officeDocument/2006/relationships/hyperlink" Target="http://uk.wikipedia.org/wiki/%D0%93%D0%BE%D1%80%D1%8E%D1%87%D1%96_%D1%81%D0%BB%D0%B0%D0%BD%D1%86%D1%96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uk.wikipedia.org/wiki/%D0%97%D0%B0%D0%BB%D1%96%D0%B7%D0%BD%D0%B0_%D1%80%D1%83%D0%B4%D0%B0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uk.wikipedia.org/wiki/%D0%A2%D0%BE%D1%80%D1%84" TargetMode="External"/><Relationship Id="rId11" Type="http://schemas.openxmlformats.org/officeDocument/2006/relationships/hyperlink" Target="http://uk.wikipedia.org/wiki/%D0%9C%D0%BE%D1%80%D0%B5%D0%BF%D1%80%D0%BE%D0%B4%D1%83%D0%BA%D1%82%D0%B8" TargetMode="External"/><Relationship Id="rId5" Type="http://schemas.openxmlformats.org/officeDocument/2006/relationships/hyperlink" Target="http://uk.wikipedia.org/wiki/%D0%93%D0%B0%D0%B7" TargetMode="External"/><Relationship Id="rId10" Type="http://schemas.openxmlformats.org/officeDocument/2006/relationships/hyperlink" Target="http://uk.wikipedia.org/wiki/%D0%A0%D0%B8%D0%B1%D0%B0%D0%BB%D1%8C%D1%81%D1%82%D0%B2%D0%BE" TargetMode="External"/><Relationship Id="rId4" Type="http://schemas.openxmlformats.org/officeDocument/2006/relationships/hyperlink" Target="http://uk.wikipedia.org/wiki/%D0%9D%D0%B0%D1%84%D1%82%D0%B0" TargetMode="External"/><Relationship Id="rId9" Type="http://schemas.openxmlformats.org/officeDocument/2006/relationships/hyperlink" Target="http://uk.wikipedia.org/wiki/%D0%9C%D0%B8%D1%81%D0%BB%D0%B8%D0%B2%D1%81%D1%82%D0%B2%D0%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E%D0%BB%D0%BE%D1%82%D0%BE" TargetMode="External"/><Relationship Id="rId2" Type="http://schemas.openxmlformats.org/officeDocument/2006/relationships/hyperlink" Target="http://uk.wikipedia.org/wiki/%D0%9C%D1%96%D0%B4%D1%8C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5703168" cy="3586582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Господарство країн Азії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877272"/>
            <a:ext cx="5004048" cy="98072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Підготувала учениця 10 класу</a:t>
            </a:r>
          </a:p>
          <a:p>
            <a:r>
              <a:rPr lang="uk-UA" dirty="0" err="1" smtClean="0"/>
              <a:t>Стрельчук</a:t>
            </a:r>
            <a:r>
              <a:rPr lang="uk-UA" dirty="0" smtClean="0"/>
              <a:t> Катерина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70400"/>
          </a:xfrm>
        </p:spPr>
        <p:txBody>
          <a:bodyPr/>
          <a:lstStyle/>
          <a:p>
            <a:r>
              <a:rPr lang="ru-RU" dirty="0" err="1" smtClean="0"/>
              <a:t>Продукцію</a:t>
            </a:r>
            <a:r>
              <a:rPr lang="ru-RU" dirty="0" smtClean="0"/>
              <a:t> </a:t>
            </a:r>
            <a:r>
              <a:rPr lang="ru-RU" dirty="0" err="1" smtClean="0"/>
              <a:t>добувної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в </a:t>
            </a:r>
            <a:r>
              <a:rPr lang="ru-RU" dirty="0" err="1" smtClean="0"/>
              <a:t>обробній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Обробна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представлена </a:t>
            </a:r>
            <a:r>
              <a:rPr lang="ru-RU" dirty="0" err="1" smtClean="0"/>
              <a:t>кустарно-ремісничими</a:t>
            </a:r>
            <a:r>
              <a:rPr lang="ru-RU" dirty="0" smtClean="0"/>
              <a:t>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im3.turbina.ru/photos.4/8/3/3/4/4/2044338/big.photo/Kustarnye-remesla-Anda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15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3968" cy="4005064"/>
          </a:xfrm>
        </p:spPr>
        <p:txBody>
          <a:bodyPr>
            <a:normAutofit/>
          </a:bodyPr>
          <a:lstStyle/>
          <a:p>
            <a:r>
              <a:rPr lang="uk-UA" dirty="0" smtClean="0"/>
              <a:t>Ведеться виробництво: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Килимів ( Іран, Афганістан)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Тканин( Сирія, Ірак)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Ювелірних виробів( Індія, Іран)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Хутряного одягу (Афганістан) </a:t>
            </a:r>
            <a:endParaRPr lang="ru-RU" dirty="0"/>
          </a:p>
        </p:txBody>
      </p:sp>
      <p:pic>
        <p:nvPicPr>
          <p:cNvPr id="21508" name="Picture 4" descr="http://selena.kiev.ua/wp-content/uploads/2010/03/ekskluzivnie-tk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7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panasia.ru/pics/pic_2005513_2mn43s28mls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24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khv.strana-krasoty.ru/images/stories/khv_/me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9225"/>
            <a:ext cx="4254415" cy="296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36912"/>
          </a:xfrm>
        </p:spPr>
        <p:txBody>
          <a:bodyPr>
            <a:normAutofit/>
          </a:bodyPr>
          <a:lstStyle/>
          <a:p>
            <a:r>
              <a:rPr lang="uk-UA" dirty="0" smtClean="0"/>
              <a:t>Набули розвитку також великі підприємства легкої та харчової промисловості.</a:t>
            </a:r>
            <a:r>
              <a:rPr lang="ru-RU" dirty="0" smtClean="0"/>
              <a:t> В </a:t>
            </a:r>
            <a:r>
              <a:rPr lang="ru-RU" dirty="0" err="1" smtClean="0"/>
              <a:t>Азії</a:t>
            </a:r>
            <a:r>
              <a:rPr lang="ru-RU" dirty="0" smtClean="0"/>
              <a:t> </a:t>
            </a:r>
            <a:r>
              <a:rPr lang="ru-RU" dirty="0" err="1" smtClean="0"/>
              <a:t>розвинена</a:t>
            </a:r>
            <a:r>
              <a:rPr lang="ru-RU" dirty="0" smtClean="0"/>
              <a:t> </a:t>
            </a:r>
            <a:r>
              <a:rPr lang="ru-RU" dirty="0" err="1" smtClean="0"/>
              <a:t>м’ясна</a:t>
            </a:r>
            <a:r>
              <a:rPr lang="ru-RU" dirty="0" smtClean="0"/>
              <a:t>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рибна</a:t>
            </a:r>
            <a:r>
              <a:rPr lang="ru-RU" dirty="0" smtClean="0"/>
              <a:t> та </a:t>
            </a:r>
            <a:r>
              <a:rPr lang="ru-RU" dirty="0" err="1" smtClean="0"/>
              <a:t>цукрова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Китай </a:t>
            </a:r>
            <a:r>
              <a:rPr lang="ru-RU" dirty="0" err="1" smtClean="0"/>
              <a:t>контролює</a:t>
            </a:r>
            <a:r>
              <a:rPr lang="ru-RU" dirty="0" smtClean="0"/>
              <a:t> 25% ринку спортивного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бавовни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п.</a:t>
            </a:r>
            <a:endParaRPr lang="ru-RU" dirty="0"/>
          </a:p>
        </p:txBody>
      </p:sp>
      <p:pic>
        <p:nvPicPr>
          <p:cNvPr id="23554" name="Picture 2" descr="http://hypebeast.com/image/2011/04/nike-vandal-hi-green-white-metallic-silv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959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s2.wmj.ru/sites/default/files/imagecache/slideshow-790x790/article/14434/slideshow/a281c3e6-497d-4e42-a8af-e0c44d55fe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94123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mukachevo.net/Content/img/news/p_38967_1_gallery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380"/>
            <a:ext cx="3888432" cy="249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i2.guns.ru/forums/icons/forum_pictures/006495/6495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81736"/>
            <a:ext cx="367240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620000" cy="4470400"/>
          </a:xfrm>
        </p:spPr>
        <p:txBody>
          <a:bodyPr/>
          <a:lstStyle/>
          <a:p>
            <a:r>
              <a:rPr lang="uk-UA" dirty="0" smtClean="0"/>
              <a:t>Багатопрофільна промисловість представлена електроенергетикою, металургією, машинобудуванням, хімічною промисловістю, що розвинена у небагатьох країнах , таких як Японія, Китай, Індія, Республіка Корея, В’єтнам, Казахстан.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7620000" cy="4470400"/>
          </a:xfrm>
        </p:spPr>
        <p:txBody>
          <a:bodyPr/>
          <a:lstStyle/>
          <a:p>
            <a:pPr algn="ctr"/>
            <a:r>
              <a:rPr lang="ru-RU" dirty="0" smtClean="0"/>
              <a:t> У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пріоритетними</a:t>
            </a:r>
            <a:r>
              <a:rPr lang="ru-RU" dirty="0" smtClean="0"/>
              <a:t> стали </a:t>
            </a:r>
            <a:r>
              <a:rPr lang="ru-RU" dirty="0" err="1" smtClean="0"/>
              <a:t>галузі</a:t>
            </a:r>
            <a:r>
              <a:rPr lang="ru-RU" dirty="0" smtClean="0"/>
              <a:t> «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потенційного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», </a:t>
            </a:r>
            <a:r>
              <a:rPr lang="ru-RU" dirty="0" err="1" smtClean="0"/>
              <a:t>високотехнологічні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наукомісткі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: </a:t>
            </a:r>
            <a:r>
              <a:rPr lang="ru-RU" dirty="0" err="1" smtClean="0"/>
              <a:t>телекомунікації</a:t>
            </a:r>
            <a:r>
              <a:rPr lang="ru-RU" dirty="0" smtClean="0"/>
              <a:t>, </a:t>
            </a:r>
            <a:r>
              <a:rPr lang="ru-RU" dirty="0" err="1" smtClean="0"/>
              <a:t>мікроелектроніка</a:t>
            </a:r>
            <a:r>
              <a:rPr lang="ru-RU" dirty="0" smtClean="0"/>
              <a:t>, </a:t>
            </a:r>
            <a:r>
              <a:rPr lang="ru-RU" dirty="0" err="1" smtClean="0"/>
              <a:t>оптиковолоконні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авіація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космонавтика, медицина, </a:t>
            </a:r>
            <a:r>
              <a:rPr lang="ru-RU" dirty="0" err="1" smtClean="0"/>
              <a:t>біотехнологія</a:t>
            </a:r>
            <a:r>
              <a:rPr lang="ru-RU" dirty="0" smtClean="0"/>
              <a:t>,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young.rzd.ru/dbmm/images/41/4080/6883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174"/>
            <a:ext cx="7000875" cy="393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928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Тайвань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 err="1" smtClean="0"/>
              <a:t>експортером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, (за 5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інвестиції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36 </a:t>
            </a:r>
            <a:r>
              <a:rPr lang="ru-RU" dirty="0" err="1" smtClean="0"/>
              <a:t>млрд</a:t>
            </a:r>
            <a:r>
              <a:rPr lang="ru-RU" dirty="0" smtClean="0"/>
              <a:t> дол.). Сянган став </a:t>
            </a:r>
            <a:r>
              <a:rPr lang="ru-RU" dirty="0" err="1" smtClean="0"/>
              <a:t>діловою</a:t>
            </a:r>
            <a:r>
              <a:rPr lang="ru-RU" dirty="0" smtClean="0"/>
              <a:t> столицею </a:t>
            </a:r>
            <a:r>
              <a:rPr lang="ru-RU" dirty="0" err="1" smtClean="0"/>
              <a:t>Азії</a:t>
            </a:r>
            <a:r>
              <a:rPr lang="ru-RU" dirty="0" smtClean="0"/>
              <a:t>,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найкрупніших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фінансово-валютних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(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фінансова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валютна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5-те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а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сконцентровано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560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365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50 </a:t>
            </a:r>
            <a:r>
              <a:rPr lang="ru-RU" dirty="0" err="1" smtClean="0"/>
              <a:t>країн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http://www.wa.de/bilder/2011/06/09/1279222/1765564392-dollar-scheine-jK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919295" cy="391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4888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Оброблювальна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Камбоджі</a:t>
            </a:r>
            <a:r>
              <a:rPr lang="ru-RU" dirty="0" smtClean="0"/>
              <a:t>  представлена в основному </a:t>
            </a:r>
            <a:r>
              <a:rPr lang="ru-RU" dirty="0" err="1" smtClean="0"/>
              <a:t>переробкою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, </a:t>
            </a:r>
            <a:r>
              <a:rPr lang="ru-RU" dirty="0" err="1" smtClean="0"/>
              <a:t>виробництвом</a:t>
            </a:r>
            <a:r>
              <a:rPr lang="ru-RU" dirty="0" smtClean="0"/>
              <a:t> цементу, цигарок, мила, </a:t>
            </a:r>
            <a:r>
              <a:rPr lang="ru-RU" dirty="0" err="1" smtClean="0"/>
              <a:t>одягу</a:t>
            </a:r>
            <a:r>
              <a:rPr lang="ru-RU" dirty="0" smtClean="0"/>
              <a:t>. Головною </a:t>
            </a:r>
            <a:r>
              <a:rPr lang="ru-RU" dirty="0" err="1" smtClean="0"/>
              <a:t>статею</a:t>
            </a:r>
            <a:r>
              <a:rPr lang="ru-RU" dirty="0" smtClean="0"/>
              <a:t> </a:t>
            </a:r>
            <a:r>
              <a:rPr lang="ru-RU" dirty="0" err="1" smtClean="0"/>
              <a:t>камбоджійського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текстиль.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273 </a:t>
            </a:r>
            <a:r>
              <a:rPr lang="ru-RU" dirty="0" err="1" smtClean="0"/>
              <a:t>текстильних</a:t>
            </a:r>
            <a:r>
              <a:rPr lang="ru-RU" dirty="0" smtClean="0"/>
              <a:t> фабрики, на </a:t>
            </a:r>
            <a:r>
              <a:rPr lang="ru-RU" dirty="0" err="1" smtClean="0"/>
              <a:t>якій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319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700" name="Picture 4" descr="http://s017.radikal.ru/i422/1208/fe/125d3aa3f7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799288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>
            <a:normAutofit/>
          </a:bodyPr>
          <a:lstStyle/>
          <a:p>
            <a:r>
              <a:rPr lang="ru-RU" dirty="0" err="1" smtClean="0"/>
              <a:t>Індія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держава,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до 100 %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газу,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свинцю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95 % </a:t>
            </a:r>
            <a:r>
              <a:rPr lang="ru-RU" dirty="0" err="1" smtClean="0"/>
              <a:t>вуглевидобутку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75 % </a:t>
            </a:r>
            <a:r>
              <a:rPr lang="ru-RU" dirty="0" err="1" smtClean="0"/>
              <a:t>виплавки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, 50 %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азотних</a:t>
            </a:r>
            <a:r>
              <a:rPr lang="ru-RU" dirty="0" smtClean="0"/>
              <a:t> добрив, </a:t>
            </a:r>
            <a:r>
              <a:rPr lang="ru-RU" dirty="0" err="1" smtClean="0"/>
              <a:t>близько</a:t>
            </a:r>
            <a:r>
              <a:rPr lang="ru-RU" dirty="0" smtClean="0"/>
              <a:t> 30 %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алюмінію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 В </a:t>
            </a:r>
            <a:r>
              <a:rPr lang="ru-RU" dirty="0" err="1" smtClean="0"/>
              <a:t>країні</a:t>
            </a:r>
            <a:r>
              <a:rPr lang="ru-RU" dirty="0" smtClean="0"/>
              <a:t> практично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націоналізована</a:t>
            </a:r>
            <a:r>
              <a:rPr lang="ru-RU" dirty="0" smtClean="0"/>
              <a:t> </a:t>
            </a:r>
            <a:r>
              <a:rPr lang="ru-RU" dirty="0" err="1" smtClean="0"/>
              <a:t>страхова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банківська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. В руках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залізничний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повітряний</a:t>
            </a:r>
            <a:r>
              <a:rPr lang="ru-RU" dirty="0" smtClean="0"/>
              <a:t> транспорт,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перевезень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8674" name="Picture 2" descr="http://www.time.kg/uploads/posts/2013-07/1373944232_im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7992888" cy="317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70400"/>
          </a:xfrm>
        </p:spPr>
        <p:txBody>
          <a:bodyPr/>
          <a:lstStyle/>
          <a:p>
            <a:r>
              <a:rPr lang="uk-UA" dirty="0" smtClean="0"/>
              <a:t>Для промисловості Ізраїлю характерна висока частка військової галузі, точного машинобудування(медична електроніка, авіабудування) хімічна та </a:t>
            </a:r>
            <a:r>
              <a:rPr lang="uk-UA" dirty="0" err="1" smtClean="0"/>
              <a:t>алмазообробна</a:t>
            </a:r>
            <a:r>
              <a:rPr lang="uk-UA" dirty="0" smtClean="0"/>
              <a:t> промисловість. </a:t>
            </a:r>
            <a:endParaRPr lang="ru-RU" dirty="0"/>
          </a:p>
        </p:txBody>
      </p:sp>
      <p:pic>
        <p:nvPicPr>
          <p:cNvPr id="30722" name="Picture 2" descr="http://media.vorotila.net/items/4/9/1/t1@491a0aea-11aa-4850-927d-fb619918d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70400"/>
          </a:xfrm>
        </p:spPr>
        <p:txBody>
          <a:bodyPr/>
          <a:lstStyle/>
          <a:p>
            <a:r>
              <a:rPr lang="uk-UA" dirty="0" smtClean="0"/>
              <a:t>В країнах Перської затоки почала розвиватись нафтопереробка та синтез мінеральних добрив.</a:t>
            </a:r>
            <a:endParaRPr lang="ru-RU" dirty="0"/>
          </a:p>
        </p:txBody>
      </p:sp>
      <p:pic>
        <p:nvPicPr>
          <p:cNvPr id="31746" name="Picture 2" descr="http://www.islamnews.ru/uploads/news/2010-02/1266217813/news-4ywWbO2hhN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24936" cy="5624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7990656" cy="4975448"/>
          </a:xfrm>
        </p:spPr>
        <p:txBody>
          <a:bodyPr/>
          <a:lstStyle/>
          <a:p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А́зія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dirty="0" smtClean="0"/>
              <a:t>— </a:t>
            </a:r>
            <a:r>
              <a:rPr lang="ru-RU" dirty="0" err="1" smtClean="0"/>
              <a:t>найбільша</a:t>
            </a:r>
            <a:r>
              <a:rPr lang="ru-RU" dirty="0" smtClean="0"/>
              <a:t> за </a:t>
            </a:r>
            <a:r>
              <a:rPr lang="ru-RU" dirty="0" err="1" smtClean="0">
                <a:hlinkClick r:id="rId2" tooltip="Площа"/>
              </a:rPr>
              <a:t>площею</a:t>
            </a:r>
            <a:r>
              <a:rPr lang="ru-RU" dirty="0" smtClean="0"/>
              <a:t> (</a:t>
            </a:r>
            <a:r>
              <a:rPr lang="ru-RU" dirty="0" err="1" smtClean="0"/>
              <a:t>біля</a:t>
            </a:r>
            <a:r>
              <a:rPr lang="ru-RU" dirty="0" smtClean="0"/>
              <a:t> 43,4 </a:t>
            </a:r>
            <a:r>
              <a:rPr lang="ru-RU" dirty="0" err="1" smtClean="0"/>
              <a:t>мільйонів</a:t>
            </a:r>
            <a:r>
              <a:rPr lang="ru-RU" dirty="0" smtClean="0"/>
              <a:t> км²) </a:t>
            </a:r>
            <a:r>
              <a:rPr lang="ru-RU" dirty="0" err="1" smtClean="0"/>
              <a:t>і</a:t>
            </a:r>
            <a:r>
              <a:rPr lang="ru-RU" dirty="0" smtClean="0"/>
              <a:t> за </a:t>
            </a:r>
            <a:r>
              <a:rPr lang="ru-RU" dirty="0" err="1" smtClean="0">
                <a:hlinkClick r:id="rId3" tooltip="Населення"/>
              </a:rPr>
              <a:t>населенням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Частина світу"/>
              </a:rPr>
              <a:t>частина</a:t>
            </a:r>
            <a:r>
              <a:rPr lang="ru-RU" dirty="0" smtClean="0">
                <a:hlinkClick r:id="rId4" tooltip="Частина світу"/>
              </a:rPr>
              <a:t> </a:t>
            </a:r>
            <a:r>
              <a:rPr lang="ru-RU" dirty="0" err="1" smtClean="0">
                <a:hlinkClick r:id="rId4" tooltip="Частина світу"/>
              </a:rPr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у </a:t>
            </a:r>
            <a:r>
              <a:rPr lang="ru-RU" dirty="0" err="1" smtClean="0">
                <a:hlinkClick r:id="rId5" tooltip="Східна півкуля"/>
              </a:rPr>
              <a:t>Східній</a:t>
            </a:r>
            <a:r>
              <a:rPr lang="ru-RU" dirty="0" smtClean="0">
                <a:hlinkClick r:id="rId5" tooltip="Східна півкуля"/>
              </a:rPr>
              <a:t> </a:t>
            </a:r>
            <a:r>
              <a:rPr lang="ru-RU" dirty="0" err="1" smtClean="0">
                <a:hlinkClick r:id="rId5" tooltip="Східна півкуля"/>
              </a:rPr>
              <a:t>півкулі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6866" name="Picture 2" descr="http://img153.imageshack.us/img153/1148/asyaresiman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700808"/>
            <a:ext cx="7620000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58200" cy="4470400"/>
          </a:xfrm>
        </p:spPr>
        <p:txBody>
          <a:bodyPr/>
          <a:lstStyle/>
          <a:p>
            <a:r>
              <a:rPr lang="uk-UA" dirty="0" smtClean="0"/>
              <a:t>Транспортна система розвинена слабо.(  крім Японії, Кореї, та Індії) Основним видом транспорту є залізничний. Проте такі держави як Оман, Афганістан, ОАЕ, Кіпр, Мальдіви та інші зовсім такого транспорту не мають.</a:t>
            </a:r>
          </a:p>
          <a:p>
            <a:endParaRPr lang="ru-RU" dirty="0"/>
          </a:p>
        </p:txBody>
      </p:sp>
      <p:pic>
        <p:nvPicPr>
          <p:cNvPr id="32770" name="Picture 2" descr="http://f1.live4fun.ru/pictures/img_92494065_660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99288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496944" cy="4470400"/>
          </a:xfrm>
        </p:spPr>
        <p:txBody>
          <a:bodyPr/>
          <a:lstStyle/>
          <a:p>
            <a:r>
              <a:rPr lang="uk-UA" dirty="0" smtClean="0"/>
              <a:t>Морський транспорт забезпечує зовнішні перевезення приморських країн. Найбільшим морським флотом відомі Японія, Китай, Філіппіни, Сінгапур та Корея. Авіаційний транспорт для більшості країн Азії є новим  проте є великі аеропорти у Токіо та Осаці.</a:t>
            </a:r>
            <a:endParaRPr lang="ru-RU" dirty="0"/>
          </a:p>
        </p:txBody>
      </p:sp>
      <p:pic>
        <p:nvPicPr>
          <p:cNvPr id="35842" name="Picture 2" descr="http://www.aex.ru/images/media/600/6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064896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Отже, країни Азії є дуже різними за рівнем економічного розвитку і значенням у світовій економіці.</a:t>
            </a: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kXzR-7kqT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950" y="2341562"/>
            <a:ext cx="4762500" cy="3190875"/>
          </a:xfrm>
        </p:spPr>
      </p:pic>
      <p:sp>
        <p:nvSpPr>
          <p:cNvPr id="5" name="TextBox 4"/>
          <p:cNvSpPr txBox="1"/>
          <p:nvPr/>
        </p:nvSpPr>
        <p:spPr>
          <a:xfrm>
            <a:off x="1331640" y="0"/>
            <a:ext cx="6912768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5000"/>
              </a:lnSpc>
            </a:pPr>
            <a:r>
              <a:rPr lang="uk-UA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Дякую за увагу!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32856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Класифікація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 smtClean="0"/>
              <a:t> за </a:t>
            </a:r>
            <a:r>
              <a:rPr lang="ru-RU" b="1" dirty="0" err="1" smtClean="0"/>
              <a:t>рівнем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err="1" smtClean="0"/>
              <a:t>Розвинуті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Японія</a:t>
            </a:r>
            <a:r>
              <a:rPr lang="ru-RU" dirty="0" smtClean="0"/>
              <a:t> (член «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сімки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Ізраїль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2530" name="Picture 2" descr="Частка азійських країн у зовнішній торгівлі  (%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136904" cy="41214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239369"/>
            <a:ext cx="576064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i="1" dirty="0" err="1"/>
              <a:t>Частка</a:t>
            </a:r>
            <a:r>
              <a:rPr lang="ru-RU" i="1" dirty="0"/>
              <a:t> </a:t>
            </a:r>
            <a:r>
              <a:rPr lang="ru-RU" i="1" dirty="0" err="1"/>
              <a:t>азійських</a:t>
            </a:r>
            <a:r>
              <a:rPr lang="ru-RU" i="1" dirty="0"/>
              <a:t> </a:t>
            </a:r>
            <a:r>
              <a:rPr lang="ru-RU" i="1" dirty="0" err="1"/>
              <a:t>країн</a:t>
            </a:r>
            <a:r>
              <a:rPr lang="ru-RU" i="1" dirty="0"/>
              <a:t> у </a:t>
            </a:r>
            <a:r>
              <a:rPr lang="ru-RU" i="1" dirty="0" err="1"/>
              <a:t>зовнішній</a:t>
            </a:r>
            <a:r>
              <a:rPr lang="ru-RU" i="1" dirty="0"/>
              <a:t> </a:t>
            </a:r>
            <a:r>
              <a:rPr lang="ru-RU" i="1" dirty="0" err="1"/>
              <a:t>торгівлі</a:t>
            </a:r>
            <a:r>
              <a:rPr lang="ru-RU" i="1" dirty="0"/>
              <a:t> </a:t>
            </a:r>
            <a:r>
              <a:rPr lang="ru-RU" i="1" dirty="0" err="1"/>
              <a:t>Японії</a:t>
            </a:r>
            <a:r>
              <a:rPr lang="ru-RU" i="1" dirty="0"/>
              <a:t> (%)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990656" cy="547950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Країни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розвиваються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Нафтовидобувні</a:t>
            </a:r>
            <a:r>
              <a:rPr lang="ru-RU" dirty="0" smtClean="0"/>
              <a:t> (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Перської</a:t>
            </a:r>
            <a:r>
              <a:rPr lang="ru-RU" dirty="0" smtClean="0"/>
              <a:t> затоки, Бруней)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індустріальні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(НІС)</a:t>
            </a:r>
          </a:p>
          <a:p>
            <a:r>
              <a:rPr lang="ru-RU" dirty="0" smtClean="0"/>
              <a:t>- «</a:t>
            </a:r>
            <a:r>
              <a:rPr lang="ru-RU" dirty="0" err="1" smtClean="0"/>
              <a:t>Середніх</a:t>
            </a:r>
            <a:r>
              <a:rPr lang="ru-RU" dirty="0" smtClean="0"/>
              <a:t>» </a:t>
            </a:r>
            <a:r>
              <a:rPr lang="ru-RU" dirty="0" err="1" smtClean="0"/>
              <a:t>можливостей</a:t>
            </a:r>
            <a:r>
              <a:rPr lang="ru-RU" dirty="0" smtClean="0"/>
              <a:t> (</a:t>
            </a:r>
            <a:r>
              <a:rPr lang="ru-RU" dirty="0" err="1" smtClean="0"/>
              <a:t>Індія</a:t>
            </a:r>
            <a:r>
              <a:rPr lang="ru-RU" dirty="0" smtClean="0"/>
              <a:t>, Пакистан та </a:t>
            </a:r>
            <a:r>
              <a:rPr lang="ru-RU" dirty="0" err="1" smtClean="0"/>
              <a:t>ін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Перехідний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(</a:t>
            </a:r>
            <a:r>
              <a:rPr lang="ru-RU" dirty="0" err="1" smtClean="0"/>
              <a:t>Монголія</a:t>
            </a:r>
            <a:r>
              <a:rPr lang="ru-RU" dirty="0" smtClean="0"/>
              <a:t>, Казахстан,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Закавказзя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Плановою </a:t>
            </a:r>
            <a:r>
              <a:rPr lang="ru-RU" dirty="0" err="1" smtClean="0"/>
              <a:t>економіки</a:t>
            </a:r>
            <a:r>
              <a:rPr lang="ru-RU" dirty="0" smtClean="0"/>
              <a:t> (</a:t>
            </a:r>
            <a:r>
              <a:rPr lang="ru-RU" dirty="0" err="1" smtClean="0"/>
              <a:t>Північна</a:t>
            </a:r>
            <a:r>
              <a:rPr lang="ru-RU" dirty="0" smtClean="0"/>
              <a:t> Корея, </a:t>
            </a:r>
            <a:r>
              <a:rPr lang="ru-RU" dirty="0" err="1" smtClean="0"/>
              <a:t>В'єтнам</a:t>
            </a:r>
            <a:r>
              <a:rPr lang="ru-RU" dirty="0" smtClean="0"/>
              <a:t>, Китай)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Найменш</a:t>
            </a:r>
            <a:r>
              <a:rPr lang="ru-RU" dirty="0" smtClean="0"/>
              <a:t> </a:t>
            </a:r>
            <a:r>
              <a:rPr lang="ru-RU" dirty="0" err="1" smtClean="0"/>
              <a:t>розвинуті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(</a:t>
            </a:r>
            <a:r>
              <a:rPr lang="ru-RU" dirty="0" err="1" smtClean="0"/>
              <a:t>Афганістан</a:t>
            </a:r>
            <a:r>
              <a:rPr lang="ru-RU" dirty="0" smtClean="0"/>
              <a:t>, Непал, Камбоджа та </a:t>
            </a:r>
            <a:r>
              <a:rPr lang="ru-RU" dirty="0" err="1" smtClean="0"/>
              <a:t>ін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3995936" cy="3140968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Основними</a:t>
            </a:r>
            <a:r>
              <a:rPr lang="ru-RU" b="1" dirty="0" smtClean="0"/>
              <a:t> видами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держав </a:t>
            </a:r>
            <a:r>
              <a:rPr lang="ru-RU" b="1" dirty="0" err="1" smtClean="0"/>
              <a:t>Азії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екстенсивне</a:t>
            </a:r>
            <a:r>
              <a:rPr lang="ru-RU" b="1" dirty="0" smtClean="0"/>
              <a:t> </a:t>
            </a:r>
            <a:r>
              <a:rPr lang="ru-RU" b="1" i="1" dirty="0" err="1" smtClean="0"/>
              <a:t>сільське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господарство</a:t>
            </a:r>
            <a:r>
              <a:rPr lang="ru-RU" b="1" dirty="0" err="1" smtClean="0"/>
              <a:t>,в</a:t>
            </a:r>
            <a:r>
              <a:rPr lang="ru-RU" b="1" dirty="0" smtClean="0"/>
              <a:t>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зайнято</a:t>
            </a:r>
            <a:r>
              <a:rPr lang="ru-RU" b="1" dirty="0" smtClean="0"/>
              <a:t> 60-80% </a:t>
            </a:r>
            <a:r>
              <a:rPr lang="ru-RU" b="1" dirty="0" err="1" smtClean="0"/>
              <a:t>трудових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ресурсів,та</a:t>
            </a:r>
            <a:r>
              <a:rPr lang="ru-RU" b="1" dirty="0" smtClean="0"/>
              <a:t> </a:t>
            </a:r>
            <a:r>
              <a:rPr lang="ru-RU" b="1" i="1" dirty="0" err="1" smtClean="0"/>
              <a:t>добувна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i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http://www.markgraf-privat.de/cisvorbild/galerien/Mining/Bucyrus495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24020"/>
            <a:ext cx="5004048" cy="3733980"/>
          </a:xfrm>
          <a:prstGeom prst="rect">
            <a:avLst/>
          </a:prstGeom>
          <a:noFill/>
        </p:spPr>
      </p:pic>
      <p:pic>
        <p:nvPicPr>
          <p:cNvPr id="1028" name="Picture 4" descr="http://www.kursiv.kz/uploads/posts/2011-03/1300167013_zerno_postavki_f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33620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4888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Добувна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r>
              <a:rPr lang="ru-RU" dirty="0" smtClean="0"/>
              <a:t> </a:t>
            </a:r>
            <a:r>
              <a:rPr lang="en-US" dirty="0" smtClean="0"/>
              <a:t>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, </a:t>
            </a:r>
            <a:r>
              <a:rPr lang="ru-RU" dirty="0" err="1" smtClean="0"/>
              <a:t>зайнятих</a:t>
            </a:r>
            <a:r>
              <a:rPr lang="ru-RU" dirty="0" smtClean="0"/>
              <a:t> </a:t>
            </a:r>
            <a:r>
              <a:rPr lang="ru-RU" dirty="0" err="1" smtClean="0"/>
              <a:t>видобуванням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вод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. В </a:t>
            </a:r>
            <a:r>
              <a:rPr lang="ru-RU" dirty="0" err="1" smtClean="0"/>
              <a:t>Азії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видобування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Залізна руда"/>
              </a:rPr>
              <a:t>залізної</a:t>
            </a:r>
            <a:r>
              <a:rPr lang="ru-RU" dirty="0" smtClean="0">
                <a:hlinkClick r:id="rId2" tooltip="Залізна руда"/>
              </a:rPr>
              <a:t> </a:t>
            </a:r>
            <a:r>
              <a:rPr lang="ru-RU" dirty="0" err="1" smtClean="0">
                <a:hlinkClick r:id="rId2" tooltip="Залізна руда"/>
              </a:rPr>
              <a:t>руди</a:t>
            </a:r>
            <a:r>
              <a:rPr lang="ru-RU" dirty="0" smtClean="0"/>
              <a:t>, руд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мідних</a:t>
            </a:r>
            <a:r>
              <a:rPr lang="ru-RU" dirty="0" smtClean="0"/>
              <a:t> </a:t>
            </a:r>
            <a:r>
              <a:rPr lang="ru-RU" dirty="0" err="1" smtClean="0"/>
              <a:t>руд</a:t>
            </a:r>
            <a:r>
              <a:rPr lang="ru-RU" dirty="0" smtClean="0"/>
              <a:t>, </a:t>
            </a:r>
            <a:r>
              <a:rPr lang="ru-RU" dirty="0" err="1" smtClean="0"/>
              <a:t>коштовного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Вугілля"/>
              </a:rPr>
              <a:t>вугілля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Нафта"/>
              </a:rPr>
              <a:t>нафти</a:t>
            </a:r>
            <a:r>
              <a:rPr lang="ru-RU" dirty="0" smtClean="0"/>
              <a:t>, </a:t>
            </a:r>
            <a:r>
              <a:rPr lang="ru-RU" dirty="0" smtClean="0">
                <a:hlinkClick r:id="rId5" tooltip="Газ"/>
              </a:rPr>
              <a:t>газу</a:t>
            </a:r>
            <a:r>
              <a:rPr lang="ru-RU" dirty="0" smtClean="0"/>
              <a:t>, </a:t>
            </a:r>
            <a:r>
              <a:rPr lang="ru-RU" dirty="0" smtClean="0">
                <a:hlinkClick r:id="rId6" tooltip="Торф"/>
              </a:rPr>
              <a:t>торфу</a:t>
            </a:r>
            <a:r>
              <a:rPr lang="ru-RU" dirty="0" smtClean="0"/>
              <a:t>, </a:t>
            </a:r>
            <a:r>
              <a:rPr lang="ru-RU" dirty="0" smtClean="0">
                <a:hlinkClick r:id="rId7" tooltip="Горючі сланці"/>
              </a:rPr>
              <a:t>горючих </a:t>
            </a:r>
            <a:r>
              <a:rPr lang="ru-RU" dirty="0" err="1" smtClean="0">
                <a:hlinkClick r:id="rId7" tooltip="Горючі сланці"/>
              </a:rPr>
              <a:t>сланців</a:t>
            </a:r>
            <a:r>
              <a:rPr lang="ru-RU" dirty="0" smtClean="0"/>
              <a:t>, </a:t>
            </a:r>
            <a:r>
              <a:rPr lang="ru-RU" dirty="0" err="1" smtClean="0"/>
              <a:t>заготівлю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Деревина"/>
              </a:rPr>
              <a:t>деревини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9" tooltip="Мисливство"/>
              </a:rPr>
              <a:t>мисливство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Рибальство"/>
              </a:rPr>
              <a:t>рибальство</a:t>
            </a:r>
            <a:r>
              <a:rPr lang="ru-RU" dirty="0" smtClean="0"/>
              <a:t>,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звіра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Морепродукти"/>
              </a:rPr>
              <a:t>морепродуктів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5362" name="Picture 2" descr="http://www.velta-ua.com/velta/imgs/txtc/txtc2_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2153476"/>
            <a:ext cx="8136904" cy="470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61248"/>
            <a:ext cx="7236296" cy="11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Видобування залізних  та марганцевих руд  зосереджено в Китаї, Казахстані, Росії і Індії.</a:t>
            </a:r>
            <a:endParaRPr lang="ru-RU" dirty="0"/>
          </a:p>
        </p:txBody>
      </p:sp>
      <p:pic>
        <p:nvPicPr>
          <p:cNvPr id="17410" name="Picture 2" descr="http://sozvezdiem.ru/content/images/countries/china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88832" cy="505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062664" cy="5335488"/>
          </a:xfrm>
        </p:spPr>
        <p:txBody>
          <a:bodyPr/>
          <a:lstStyle/>
          <a:p>
            <a:r>
              <a:rPr lang="uk-UA" dirty="0" smtClean="0"/>
              <a:t>Видобування графіту зосереджено в Індії, Росії та Шрі-Ланці.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Камбоджі</a:t>
            </a:r>
            <a:r>
              <a:rPr lang="ru-RU" dirty="0" smtClean="0"/>
              <a:t> </a:t>
            </a:r>
            <a:r>
              <a:rPr lang="ru-RU" dirty="0" err="1" smtClean="0"/>
              <a:t>розвідані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, як </a:t>
            </a:r>
            <a:r>
              <a:rPr lang="ru-RU" dirty="0" err="1" smtClean="0">
                <a:hlinkClick r:id="rId2" tooltip="Мідь"/>
              </a:rPr>
              <a:t>мідь</a:t>
            </a:r>
            <a:r>
              <a:rPr lang="ru-RU" dirty="0" smtClean="0"/>
              <a:t>, </a:t>
            </a:r>
            <a:r>
              <a:rPr lang="ru-RU" dirty="0" smtClean="0">
                <a:hlinkClick r:id="rId3" tooltip="Золото"/>
              </a:rPr>
              <a:t>золото</a:t>
            </a:r>
            <a:r>
              <a:rPr lang="ru-RU" dirty="0" smtClean="0"/>
              <a:t>,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коштовного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8434" name="Picture 2" descr="http://www.womenist.net/site_media/image_uploads/083b6b441f2919244c77b36630a3ffd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837093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3635896" cy="6021288"/>
          </a:xfrm>
        </p:spPr>
        <p:txBody>
          <a:bodyPr/>
          <a:lstStyle/>
          <a:p>
            <a:r>
              <a:rPr lang="uk-UA" dirty="0" smtClean="0"/>
              <a:t>У Червоному морі та Перській затоці ведуть видобуток перлин та коралів.</a:t>
            </a:r>
            <a:endParaRPr lang="ru-RU" dirty="0"/>
          </a:p>
        </p:txBody>
      </p:sp>
      <p:pic>
        <p:nvPicPr>
          <p:cNvPr id="19458" name="Picture 2" descr="http://margaritova.ru/wp-content/gallery/cache/584__500x333_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-3189"/>
            <a:ext cx="5508104" cy="3720221"/>
          </a:xfrm>
          <a:prstGeom prst="rect">
            <a:avLst/>
          </a:prstGeom>
          <a:noFill/>
        </p:spPr>
      </p:pic>
      <p:pic>
        <p:nvPicPr>
          <p:cNvPr id="19460" name="Picture 4" descr="http://zagadkikamnej.ru/assets/images/vse-kamni-foto/korall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5508104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yellow-magenta Segoe_TP10286788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TS010286788</Template>
  <TotalTime>144</TotalTime>
  <Words>641</Words>
  <Application>Microsoft Office PowerPoint</Application>
  <PresentationFormat>Экран (4:3)</PresentationFormat>
  <Paragraphs>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1_White Template with yellow-magenta Segoe_TP10286788</vt:lpstr>
      <vt:lpstr>Белый текст и шрифт Courier для слайдов с кодом</vt:lpstr>
      <vt:lpstr>Books_16x9</vt:lpstr>
      <vt:lpstr>Господарство країн Азії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</dc:creator>
  <cp:lastModifiedBy>Star</cp:lastModifiedBy>
  <cp:revision>16</cp:revision>
  <dcterms:created xsi:type="dcterms:W3CDTF">2014-03-05T16:09:11Z</dcterms:created>
  <dcterms:modified xsi:type="dcterms:W3CDTF">2014-03-05T18:41:13Z</dcterms:modified>
</cp:coreProperties>
</file>