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0C6BC-69B5-4730-A4AE-00CD5C913E30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C69F9-D8D7-4BE2-9993-3A82369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1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C69F9-D8D7-4BE2-9993-3A82369055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0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5819E0-3D1A-4271-9F78-EB64DC1619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F0B1A0-8ED9-4BC4-939B-55906B330B7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F%D0%BE%D0%BB%D1%83%D1%87%D0%B5%D0%BD%D1%96_%D0%A8%D1%82%D0%B0%D1%82%D0%B8_%D0%90%D0%BC%D0%B5%D1%80%D0%B8%D0%BA%D0%B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F%D0%B8%D1%81%D0%BE%D0%BA_%D0%BA%D1%80%D0%B0%D1%97%D0%BD_%D0%B7%D0%B0_%D0%B4%D0%B5%D1%80%D0%B6%D0%B0%D0%B2%D0%BD%D0%B8%D0%BC_%D1%83%D1%81%D1%82%D1%80%D0%BE%D1%94%D0%BC" TargetMode="External"/><Relationship Id="rId13" Type="http://schemas.openxmlformats.org/officeDocument/2006/relationships/hyperlink" Target="http://uk.wikipedia.org/wiki/%D0%92%D0%B5%D0%BB%D0%B8%D0%BA%D0%BE%D0%B1%D1%80%D0%B8%D1%82%D0%B0%D0%BD%D1%96%D1%8F" TargetMode="External"/><Relationship Id="rId18" Type="http://schemas.openxmlformats.org/officeDocument/2006/relationships/hyperlink" Target="http://uk.wikipedia.org/wiki/%D0%93%D1%83%D1%81%D1%82%D0%BE%D1%82%D0%B0_%D0%BD%D0%B0%D1%81%D0%B5%D0%BB%D0%B5%D0%BD%D0%BD%D1%8F" TargetMode="External"/><Relationship Id="rId3" Type="http://schemas.openxmlformats.org/officeDocument/2006/relationships/hyperlink" Target="http://uk.wikipedia.org/wiki/%D0%92%D0%B0%D1%88%D0%B8%D0%BD%D0%B3%D1%82%D0%BE%D0%BD_(%D0%BE%D0%BA%D1%80%D1%83%D0%B3_%D0%9A%D0%BE%D0%BB%D1%83%D0%BC%D0%B1%D1%96%D1%8F)" TargetMode="External"/><Relationship Id="rId21" Type="http://schemas.openxmlformats.org/officeDocument/2006/relationships/image" Target="../media/image3.jpeg"/><Relationship Id="rId7" Type="http://schemas.openxmlformats.org/officeDocument/2006/relationships/hyperlink" Target="http://uk.wikipedia.org/wiki/%D0%90%D0%BD%D0%B3%D0%BB%D1%96%D0%B9%D1%81%D1%8C%D0%BA%D0%B0_%D0%BC%D0%BE%D0%B2%D0%B0" TargetMode="External"/><Relationship Id="rId12" Type="http://schemas.openxmlformats.org/officeDocument/2006/relationships/hyperlink" Target="http://uk.wikipedia.org/wiki/%D0%94%D0%B6%D0%BE_%D0%91%D0%B0%D0%B9%D0%B4%D0%B5%D0%BD" TargetMode="External"/><Relationship Id="rId17" Type="http://schemas.openxmlformats.org/officeDocument/2006/relationships/hyperlink" Target="http://uk.wikipedia.org/wiki/%D0%A1%D0%BF%D0%B8%D1%81%D0%BE%D0%BA_%D0%BA%D1%80%D0%B0%D1%97%D0%BD_%D0%B7%D0%B0_%D0%BD%D0%B0%D1%81%D0%B5%D0%BB%D0%B5%D0%BD%D0%BD%D1%8F%D0%BC" TargetMode="External"/><Relationship Id="rId2" Type="http://schemas.openxmlformats.org/officeDocument/2006/relationships/hyperlink" Target="http://uk.wikipedia.org/wiki/%D0%A1%D1%82%D0%BE%D0%BB%D0%B8%D1%86%D1%8F" TargetMode="External"/><Relationship Id="rId16" Type="http://schemas.openxmlformats.org/officeDocument/2006/relationships/hyperlink" Target="http://uk.wikipedia.org/wiki/%D0%A1%D0%BF%D0%B8%D1%81%D0%BE%D0%BA_%D0%BA%D1%80%D0%B0%D1%97%D0%BD_%D0%B7%D0%B0_%D0%BF%D0%BB%D0%BE%D1%89%D0%B5%D1%8E" TargetMode="External"/><Relationship Id="rId20" Type="http://schemas.openxmlformats.org/officeDocument/2006/relationships/hyperlink" Target="http://uk.wikipedia.org/wiki/%D0%9F%D0%B0%D1%80%D0%B8%D1%82%D0%B5%D1%82_%D0%BA%D1%83%D0%BF%D1%96%D0%B2%D0%B5%D0%BB%D1%8C%D0%BD%D0%BE%D1%97_%D1%81%D0%BF%D1%80%D0%BE%D0%BC%D0%BE%D0%B6%D0%BD%D0%BE%D1%81%D1%82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1%84%D1%96%D1%86%D1%96%D0%B9%D0%BD%D0%B0_%D0%BC%D0%BE%D0%B2%D0%B0" TargetMode="External"/><Relationship Id="rId11" Type="http://schemas.openxmlformats.org/officeDocument/2006/relationships/hyperlink" Target="http://uk.wikipedia.org/wiki/%D0%92%D1%96%D1%86%D0%B5-%D0%BF%D1%80%D0%B5%D0%B7%D0%B8%D0%B4%D0%B5%D0%BD%D1%82_%D0%A1%D0%A8%D0%90" TargetMode="External"/><Relationship Id="rId5" Type="http://schemas.openxmlformats.org/officeDocument/2006/relationships/hyperlink" Target="http://uk.wikipedia.org/wiki/%D0%9D%D1%8C%D1%8E-%D0%99%D0%BE%D1%80%D0%BA" TargetMode="External"/><Relationship Id="rId15" Type="http://schemas.openxmlformats.org/officeDocument/2006/relationships/hyperlink" Target="http://uk.wikipedia.org/wiki/1776" TargetMode="External"/><Relationship Id="rId10" Type="http://schemas.openxmlformats.org/officeDocument/2006/relationships/hyperlink" Target="http://uk.wikipedia.org/wiki/%D0%91%D0%B0%D1%80%D0%B0%D0%BA_%D0%9E%D0%B1%D0%B0%D0%BC%D0%B0" TargetMode="External"/><Relationship Id="rId19" Type="http://schemas.openxmlformats.org/officeDocument/2006/relationships/hyperlink" Target="http://uk.wikipedia.org/wiki/%D0%92%D0%B0%D0%BB%D0%BE%D0%B2%D0%B8%D0%B9_%D0%B2%D0%BD%D1%83%D1%82%D1%80%D1%96%D1%88%D0%BD%D1%96%D0%B9_%D0%BF%D1%80%D0%BE%D0%B4%D1%83%D0%BA%D1%82" TargetMode="External"/><Relationship Id="rId4" Type="http://schemas.openxmlformats.org/officeDocument/2006/relationships/hyperlink" Target="http://tools.wmflabs.org/geohack/geohack.php?language=uk&amp;pagename=%D0%A1%D0%BF%D0%BE%D0%BB%D1%83%D1%87%D0%B5%D0%BD%D1%96_%D0%A8%D1%82%D0%B0%D1%82%D0%B8_%D0%90%D0%BC%D0%B5%D1%80%D0%B8%D0%BA%D0%B8&amp;params=38_53_N_77_01_W_type:country" TargetMode="External"/><Relationship Id="rId9" Type="http://schemas.openxmlformats.org/officeDocument/2006/relationships/hyperlink" Target="http://uk.wikipedia.org/wiki/%D0%9F%D1%80%D0%B5%D0%B7%D0%B8%D0%B4%D0%B5%D0%BD%D1%82_%D0%A1%D0%A8%D0%90" TargetMode="External"/><Relationship Id="rId14" Type="http://schemas.openxmlformats.org/officeDocument/2006/relationships/hyperlink" Target="http://uk.wikipedia.org/wiki/4_%D0%BB%D0%B8%D0%BF%D0%BD%D1%8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a-24.ru/photo/munici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" y="-6591"/>
            <a:ext cx="9252520" cy="72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105400"/>
            <a:ext cx="4860032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412776"/>
            <a:ext cx="569503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Сполучені</a:t>
            </a:r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 </a:t>
            </a:r>
            <a:r>
              <a:rPr lang="ru-RU" sz="8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Штати</a:t>
            </a:r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 Америки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690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айл:Клімат США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23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err="1"/>
              <a:t>Рослинність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dirty="0" err="1"/>
              <a:t>Більша</a:t>
            </a:r>
            <a:r>
              <a:rPr lang="ru-RU" sz="2000" dirty="0"/>
              <a:t>, </a:t>
            </a:r>
            <a:r>
              <a:rPr lang="ru-RU" sz="2000" dirty="0" err="1"/>
              <a:t>північна</a:t>
            </a:r>
            <a:r>
              <a:rPr lang="ru-RU" sz="2000" dirty="0"/>
              <a:t>, </a:t>
            </a:r>
            <a:r>
              <a:rPr lang="ru-RU" sz="2000" dirty="0" err="1"/>
              <a:t>частина</a:t>
            </a:r>
            <a:r>
              <a:rPr lang="ru-RU" sz="2000" dirty="0"/>
              <a:t> Північної Америки входить до </a:t>
            </a:r>
            <a:r>
              <a:rPr lang="ru-RU" sz="2000" dirty="0" err="1"/>
              <a:t>Голарктичної</a:t>
            </a:r>
            <a:r>
              <a:rPr lang="ru-RU" sz="2000" dirty="0"/>
              <a:t> </a:t>
            </a:r>
            <a:r>
              <a:rPr lang="ru-RU" sz="2000" dirty="0" err="1"/>
              <a:t>флористичної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, </a:t>
            </a:r>
            <a:r>
              <a:rPr lang="ru-RU" sz="2000" dirty="0" err="1"/>
              <a:t>менша</a:t>
            </a:r>
            <a:r>
              <a:rPr lang="ru-RU" sz="2000" dirty="0"/>
              <a:t>, </a:t>
            </a:r>
            <a:r>
              <a:rPr lang="ru-RU" sz="2000" dirty="0" err="1"/>
              <a:t>південна</a:t>
            </a:r>
            <a:r>
              <a:rPr lang="ru-RU" sz="2000" dirty="0"/>
              <a:t>, – до </a:t>
            </a:r>
            <a:r>
              <a:rPr lang="ru-RU" sz="2000" dirty="0" err="1"/>
              <a:t>Нетропічної</a:t>
            </a:r>
            <a:r>
              <a:rPr lang="ru-RU" sz="2000" dirty="0"/>
              <a:t>.   </a:t>
            </a:r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 Північної Америки становить </a:t>
            </a:r>
            <a:r>
              <a:rPr lang="ru-RU" sz="2000" dirty="0" err="1"/>
              <a:t>приблизно</a:t>
            </a:r>
            <a:r>
              <a:rPr lang="ru-RU" sz="2000" dirty="0"/>
              <a:t> 30 тис. </a:t>
            </a:r>
            <a:r>
              <a:rPr lang="ru-RU" sz="2000" dirty="0" err="1"/>
              <a:t>Рослини</a:t>
            </a:r>
            <a:r>
              <a:rPr lang="ru-RU" sz="2000" dirty="0"/>
              <a:t> континенту часто </a:t>
            </a:r>
            <a:r>
              <a:rPr lang="ru-RU" sz="2000" dirty="0" err="1"/>
              <a:t>вражають</a:t>
            </a:r>
            <a:r>
              <a:rPr lang="ru-RU" sz="2000" dirty="0"/>
              <a:t> </a:t>
            </a:r>
            <a:r>
              <a:rPr lang="ru-RU" sz="2000" dirty="0" err="1"/>
              <a:t>розмірами</a:t>
            </a:r>
            <a:r>
              <a:rPr lang="ru-RU" sz="2000" dirty="0"/>
              <a:t> і </a:t>
            </a:r>
            <a:r>
              <a:rPr lang="ru-RU" sz="2000" dirty="0" err="1"/>
              <a:t>швидкістю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smtClean="0"/>
              <a:t>росту. </a:t>
            </a:r>
            <a:r>
              <a:rPr lang="ru-RU" sz="2000" dirty="0" err="1"/>
              <a:t>Розподіл</a:t>
            </a:r>
            <a:r>
              <a:rPr lang="ru-RU" sz="2000" dirty="0"/>
              <a:t> </a:t>
            </a:r>
            <a:r>
              <a:rPr lang="ru-RU" sz="2000" dirty="0" err="1"/>
              <a:t>рослинних</a:t>
            </a:r>
            <a:r>
              <a:rPr lang="ru-RU" sz="2000" dirty="0"/>
              <a:t> зон у </a:t>
            </a:r>
            <a:r>
              <a:rPr lang="ru-RU" sz="2000" dirty="0" err="1"/>
              <a:t>Північній</a:t>
            </a:r>
            <a:r>
              <a:rPr lang="ru-RU" sz="2000" dirty="0"/>
              <a:t> </a:t>
            </a:r>
            <a:r>
              <a:rPr lang="ru-RU" sz="2000" dirty="0" err="1"/>
              <a:t>Америці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визначаються</a:t>
            </a:r>
            <a:r>
              <a:rPr lang="ru-RU" sz="2000" dirty="0"/>
              <a:t> характером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обрисів</a:t>
            </a:r>
            <a:r>
              <a:rPr lang="ru-RU" sz="2000" dirty="0"/>
              <a:t>, </a:t>
            </a:r>
            <a:r>
              <a:rPr lang="ru-RU" sz="2000" dirty="0" err="1"/>
              <a:t>орографії</a:t>
            </a:r>
            <a:r>
              <a:rPr lang="ru-RU" sz="2000" dirty="0"/>
              <a:t> і </a:t>
            </a:r>
            <a:r>
              <a:rPr lang="ru-RU" sz="2000" dirty="0" err="1"/>
              <a:t>клімату</a:t>
            </a:r>
            <a:r>
              <a:rPr lang="ru-RU" sz="2000" dirty="0"/>
              <a:t>.</a:t>
            </a:r>
          </a:p>
        </p:txBody>
      </p:sp>
      <p:pic>
        <p:nvPicPr>
          <p:cNvPr id="11272" name="Picture 8" descr="http://ukr-tur.narod.ru/fisgeo/fismateryk/fispnamer/florapn/magn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2777262" cy="24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ukr-tur.narod.ru/fisgeo/fismateryk/fispnamer/florapn/sekvoj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1008"/>
            <a:ext cx="2004814" cy="32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shkola.ostriv.in.ua/images/publications/4/4428/content/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70301"/>
            <a:ext cx="343918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353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err="1" smtClean="0"/>
              <a:t>Тваринний</a:t>
            </a:r>
            <a:r>
              <a:rPr lang="ru-RU" dirty="0" smtClean="0"/>
              <a:t> </a:t>
            </a:r>
            <a:r>
              <a:rPr lang="ru-RU" dirty="0" err="1"/>
              <a:t>світ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dirty="0" err="1"/>
              <a:t>Тваринний</a:t>
            </a:r>
            <a:r>
              <a:rPr lang="ru-RU" sz="2000" dirty="0"/>
              <a:t> </a:t>
            </a:r>
            <a:r>
              <a:rPr lang="ru-RU" sz="2000" dirty="0" err="1"/>
              <a:t>світ</a:t>
            </a:r>
            <a:r>
              <a:rPr lang="ru-RU" sz="2000" dirty="0"/>
              <a:t> США </a:t>
            </a:r>
            <a:r>
              <a:rPr lang="ru-RU" sz="2000" dirty="0" err="1"/>
              <a:t>хоч</a:t>
            </a:r>
            <a:r>
              <a:rPr lang="ru-RU" sz="2000" dirty="0"/>
              <a:t> і </a:t>
            </a:r>
            <a:r>
              <a:rPr lang="ru-RU" sz="2000" dirty="0" err="1"/>
              <a:t>має</a:t>
            </a:r>
            <a:r>
              <a:rPr lang="ru-RU" sz="2000" dirty="0"/>
              <a:t> й </a:t>
            </a:r>
            <a:r>
              <a:rPr lang="ru-RU" sz="2000" dirty="0" err="1"/>
              <a:t>певні</a:t>
            </a:r>
            <a:r>
              <a:rPr lang="ru-RU" sz="2000" dirty="0"/>
              <a:t> </a:t>
            </a:r>
            <a:r>
              <a:rPr lang="ru-RU" sz="2000" dirty="0" err="1"/>
              <a:t>схожі</a:t>
            </a:r>
            <a:r>
              <a:rPr lang="ru-RU" sz="2000" dirty="0"/>
              <a:t> </a:t>
            </a:r>
            <a:r>
              <a:rPr lang="ru-RU" sz="2000" dirty="0" err="1"/>
              <a:t>риси</a:t>
            </a:r>
            <a:r>
              <a:rPr lang="ru-RU" sz="2000" dirty="0"/>
              <a:t> з </a:t>
            </a:r>
            <a:r>
              <a:rPr lang="ru-RU" sz="2000" dirty="0" err="1"/>
              <a:t>європейським</a:t>
            </a:r>
            <a:r>
              <a:rPr lang="ru-RU" sz="2000" dirty="0"/>
              <a:t>,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на </a:t>
            </a:r>
            <a:r>
              <a:rPr lang="ru-RU" sz="2000" dirty="0" err="1" smtClean="0"/>
              <a:t>північно</a:t>
            </a:r>
            <a:r>
              <a:rPr lang="en-US" sz="2000" dirty="0" smtClean="0"/>
              <a:t>-</a:t>
            </a:r>
            <a:r>
              <a:rPr lang="ru-RU" sz="2000" dirty="0" err="1" smtClean="0"/>
              <a:t>американському</a:t>
            </a:r>
            <a:r>
              <a:rPr lang="ru-RU" sz="2000" dirty="0" smtClean="0"/>
              <a:t> </a:t>
            </a:r>
            <a:r>
              <a:rPr lang="ru-RU" sz="2000" dirty="0"/>
              <a:t>материку і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унікальні</a:t>
            </a:r>
            <a:r>
              <a:rPr lang="ru-RU" sz="2000" dirty="0"/>
              <a:t> </a:t>
            </a:r>
            <a:r>
              <a:rPr lang="ru-RU" sz="2000" dirty="0" err="1"/>
              <a:t>тварини</a:t>
            </a:r>
            <a:r>
              <a:rPr lang="ru-RU" sz="2000" dirty="0"/>
              <a:t>. </a:t>
            </a:r>
            <a:r>
              <a:rPr lang="ru-RU" sz="2000" dirty="0" err="1" smtClean="0"/>
              <a:t>Унікальні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північно</a:t>
            </a:r>
            <a:r>
              <a:rPr lang="en-US" sz="2000" dirty="0" smtClean="0"/>
              <a:t>-</a:t>
            </a:r>
            <a:r>
              <a:rPr lang="ru-RU" sz="2000" dirty="0" err="1" smtClean="0"/>
              <a:t>американські</a:t>
            </a:r>
            <a:r>
              <a:rPr lang="ru-RU" sz="2000" dirty="0" smtClean="0"/>
              <a:t> </a:t>
            </a:r>
            <a:r>
              <a:rPr lang="ru-RU" sz="2000" dirty="0" err="1"/>
              <a:t>тварини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 smtClean="0"/>
              <a:t>дикобрази</a:t>
            </a:r>
            <a:r>
              <a:rPr lang="ru-RU" sz="2000" dirty="0" smtClean="0"/>
              <a:t>, </a:t>
            </a:r>
            <a:r>
              <a:rPr lang="ru-RU" sz="2000" dirty="0" err="1"/>
              <a:t>великі</a:t>
            </a:r>
            <a:r>
              <a:rPr lang="ru-RU" sz="2000" dirty="0"/>
              <a:t> летяги, </a:t>
            </a:r>
            <a:r>
              <a:rPr lang="ru-RU" sz="2000" dirty="0" err="1"/>
              <a:t>червоні</a:t>
            </a:r>
            <a:r>
              <a:rPr lang="ru-RU" sz="2000" dirty="0"/>
              <a:t> </a:t>
            </a:r>
            <a:r>
              <a:rPr lang="ru-RU" sz="2000" dirty="0" err="1"/>
              <a:t>білки</a:t>
            </a:r>
            <a:r>
              <a:rPr lang="ru-RU" sz="2000" dirty="0"/>
              <a:t>, й т.д.</a:t>
            </a:r>
          </a:p>
          <a:p>
            <a:r>
              <a:rPr lang="ru-RU" sz="2000" dirty="0"/>
              <a:t>Характер </a:t>
            </a:r>
            <a:r>
              <a:rPr lang="ru-RU" sz="2000" dirty="0" err="1"/>
              <a:t>тваринного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 у основному </a:t>
            </a:r>
            <a:r>
              <a:rPr lang="ru-RU" sz="2000" dirty="0" err="1"/>
              <a:t>диктується</a:t>
            </a:r>
            <a:r>
              <a:rPr lang="ru-RU" sz="2000" dirty="0"/>
              <a:t> </a:t>
            </a:r>
            <a:r>
              <a:rPr lang="ru-RU" sz="2000" dirty="0" err="1"/>
              <a:t>кліматичними</a:t>
            </a:r>
            <a:r>
              <a:rPr lang="ru-RU" sz="2000" dirty="0"/>
              <a:t> </a:t>
            </a:r>
            <a:r>
              <a:rPr lang="ru-RU" sz="2000" dirty="0" err="1"/>
              <a:t>умовами</a:t>
            </a:r>
            <a:r>
              <a:rPr lang="ru-RU" sz="2000" dirty="0"/>
              <a:t> і </a:t>
            </a:r>
            <a:r>
              <a:rPr lang="ru-RU" sz="2000" dirty="0" err="1" smtClean="0"/>
              <a:t>рослинністю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2290" name="Picture 2" descr="http://usiter.com/uploads/20120527/dikobraz+38352219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73016"/>
            <a:ext cx="383619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fototelegraf.ru/wp-content/uploads/2013/02/belka-letyag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0" y="3573017"/>
            <a:ext cx="42042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13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Промисловість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080" y="1378456"/>
            <a:ext cx="8928992" cy="4389120"/>
          </a:xfrm>
        </p:spPr>
        <p:txBody>
          <a:bodyPr>
            <a:normAutofit/>
          </a:bodyPr>
          <a:lstStyle/>
          <a:p>
            <a:r>
              <a:rPr lang="ru-RU" sz="2000" dirty="0" err="1"/>
              <a:t>Основну</a:t>
            </a:r>
            <a:r>
              <a:rPr lang="ru-RU" sz="2000" dirty="0"/>
              <a:t> роль </a:t>
            </a:r>
            <a:r>
              <a:rPr lang="ru-RU" sz="2000" dirty="0" err="1" smtClean="0"/>
              <a:t>векономіці</a:t>
            </a:r>
            <a:r>
              <a:rPr lang="ru-RU" sz="2000" dirty="0"/>
              <a:t> США </a:t>
            </a:r>
            <a:r>
              <a:rPr lang="ru-RU" sz="2000" dirty="0" err="1" smtClean="0"/>
              <a:t>відіграє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, особливо</a:t>
            </a:r>
            <a:r>
              <a:rPr lang="ru-RU" sz="2000" dirty="0"/>
              <a:t> </a:t>
            </a:r>
            <a:r>
              <a:rPr lang="ru-RU" sz="2000" dirty="0" smtClean="0"/>
              <a:t> металургія</a:t>
            </a:r>
            <a:r>
              <a:rPr lang="ru-RU" sz="2000" dirty="0"/>
              <a:t>, </a:t>
            </a:r>
            <a:r>
              <a:rPr lang="ru-RU" sz="2000" dirty="0" err="1"/>
              <a:t>машинобудування</a:t>
            </a:r>
            <a:r>
              <a:rPr lang="ru-RU" sz="2000" dirty="0"/>
              <a:t> і </a:t>
            </a:r>
            <a:r>
              <a:rPr lang="ru-RU" sz="2000" dirty="0" err="1"/>
              <a:t>приладобудування</a:t>
            </a:r>
            <a:r>
              <a:rPr lang="ru-RU" sz="2000" dirty="0"/>
              <a:t>, </a:t>
            </a:r>
            <a:r>
              <a:rPr lang="ru-RU" sz="2000" dirty="0" err="1"/>
              <a:t>електронне</a:t>
            </a:r>
            <a:r>
              <a:rPr lang="ru-RU" sz="2000" dirty="0"/>
              <a:t> і </a:t>
            </a:r>
            <a:r>
              <a:rPr lang="ru-RU" sz="2000" dirty="0" err="1"/>
              <a:t>електротехнічне</a:t>
            </a:r>
            <a:r>
              <a:rPr lang="ru-RU" sz="2000" dirty="0"/>
              <a:t>, </a:t>
            </a:r>
            <a:r>
              <a:rPr lang="ru-RU" sz="2000" dirty="0" err="1"/>
              <a:t>нафтове</a:t>
            </a:r>
            <a:r>
              <a:rPr lang="ru-RU" sz="2000" dirty="0"/>
              <a:t>, </a:t>
            </a:r>
            <a:r>
              <a:rPr lang="ru-RU" sz="2000" dirty="0" err="1"/>
              <a:t>хімічне</a:t>
            </a:r>
            <a:r>
              <a:rPr lang="ru-RU" sz="2000" dirty="0"/>
              <a:t>, </a:t>
            </a:r>
            <a:r>
              <a:rPr lang="ru-RU" sz="2000" dirty="0" err="1"/>
              <a:t>автомобільне</a:t>
            </a:r>
            <a:r>
              <a:rPr lang="ru-RU" sz="2000" dirty="0"/>
              <a:t> і </a:t>
            </a:r>
            <a:r>
              <a:rPr lang="ru-RU" sz="2000" dirty="0" err="1"/>
              <a:t>авіаційне</a:t>
            </a:r>
            <a:r>
              <a:rPr lang="ru-RU" sz="2000" dirty="0"/>
              <a:t>. Основу </a:t>
            </a:r>
            <a:r>
              <a:rPr lang="ru-RU" sz="2000" dirty="0" err="1"/>
              <a:t>експортної</a:t>
            </a:r>
            <a:r>
              <a:rPr lang="ru-RU" sz="2000" dirty="0"/>
              <a:t> </a:t>
            </a:r>
            <a:r>
              <a:rPr lang="ru-RU" sz="2000" dirty="0" err="1"/>
              <a:t>експансії</a:t>
            </a:r>
            <a:r>
              <a:rPr lang="ru-RU" sz="2000" dirty="0"/>
              <a:t> </a:t>
            </a:r>
            <a:r>
              <a:rPr lang="ru-RU" sz="2000" dirty="0" smtClean="0"/>
              <a:t>США </a:t>
            </a:r>
            <a:r>
              <a:rPr lang="ru-RU" sz="2000" dirty="0" err="1" smtClean="0"/>
              <a:t>складають</a:t>
            </a:r>
            <a:r>
              <a:rPr lang="ru-RU" sz="2000" dirty="0" smtClean="0"/>
              <a:t> </a:t>
            </a:r>
            <a:r>
              <a:rPr lang="ru-RU" sz="2000" dirty="0" err="1"/>
              <a:t>машини</a:t>
            </a:r>
            <a:r>
              <a:rPr lang="ru-RU" sz="2000" dirty="0"/>
              <a:t> і </a:t>
            </a:r>
            <a:r>
              <a:rPr lang="ru-RU" sz="2000" dirty="0" err="1"/>
              <a:t>обладнання</a:t>
            </a:r>
            <a:r>
              <a:rPr lang="ru-RU" sz="2000" dirty="0"/>
              <a:t> (на </a:t>
            </a:r>
            <a:r>
              <a:rPr lang="ru-RU" sz="2000" dirty="0" err="1"/>
              <a:t>частку</a:t>
            </a:r>
            <a:r>
              <a:rPr lang="ru-RU" sz="2000" dirty="0"/>
              <a:t> США </a:t>
            </a:r>
            <a:r>
              <a:rPr lang="ru-RU" sz="2000" dirty="0" err="1"/>
              <a:t>припадає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20% </a:t>
            </a:r>
            <a:r>
              <a:rPr lang="ru-RU" sz="2000" dirty="0" err="1"/>
              <a:t>світового</a:t>
            </a:r>
            <a:r>
              <a:rPr lang="ru-RU" sz="2000" dirty="0"/>
              <a:t> </a:t>
            </a:r>
            <a:r>
              <a:rPr lang="ru-RU" sz="2000" dirty="0" err="1"/>
              <a:t>експорту</a:t>
            </a:r>
            <a:r>
              <a:rPr lang="ru-RU" sz="2000" dirty="0"/>
              <a:t> </a:t>
            </a:r>
            <a:r>
              <a:rPr lang="ru-RU" sz="2000" dirty="0" err="1"/>
              <a:t>наукоємкої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).</a:t>
            </a:r>
          </a:p>
        </p:txBody>
      </p:sp>
      <p:pic>
        <p:nvPicPr>
          <p:cNvPr id="14338" name="Picture 2" descr="http://upload.wikimedia.org/wikipedia/commons/thumb/0/05/Coal_mine_Wyoming.jpg/300px-Coal_mine_Wyo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91" y="4060620"/>
            <a:ext cx="384735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ukrmap.su/program2009/g11/r_4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8" y="3602937"/>
            <a:ext cx="4608512" cy="30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27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oda.gov.ua/files/com_filemanager/users/1/images/old/s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64" y="4099413"/>
            <a:ext cx="4047787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389120"/>
          </a:xfrm>
        </p:spPr>
        <p:txBody>
          <a:bodyPr>
            <a:normAutofit/>
          </a:bodyPr>
          <a:lstStyle/>
          <a:p>
            <a:r>
              <a:rPr lang="ru-RU" sz="1800" dirty="0"/>
              <a:t>США – </a:t>
            </a:r>
            <a:r>
              <a:rPr lang="ru-RU" sz="1800" dirty="0" err="1"/>
              <a:t>високорозвинута</a:t>
            </a:r>
            <a:r>
              <a:rPr lang="ru-RU" sz="1800" dirty="0"/>
              <a:t> </a:t>
            </a:r>
            <a:r>
              <a:rPr lang="ru-RU" sz="1800" dirty="0" err="1"/>
              <a:t>індустріальна</a:t>
            </a:r>
            <a:r>
              <a:rPr lang="ru-RU" sz="1800" dirty="0"/>
              <a:t> </a:t>
            </a:r>
            <a:r>
              <a:rPr lang="ru-RU" sz="1800" dirty="0" err="1"/>
              <a:t>країна</a:t>
            </a:r>
            <a:r>
              <a:rPr lang="ru-RU" sz="1800" dirty="0"/>
              <a:t>. Для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господарства</a:t>
            </a:r>
            <a:r>
              <a:rPr lang="ru-RU" sz="1800" dirty="0"/>
              <a:t> </a:t>
            </a:r>
            <a:r>
              <a:rPr lang="ru-RU" sz="1800" dirty="0" err="1"/>
              <a:t>характер­ний</a:t>
            </a:r>
            <a:r>
              <a:rPr lang="ru-RU" sz="1800" dirty="0"/>
              <a:t> </a:t>
            </a:r>
            <a:r>
              <a:rPr lang="ru-RU" sz="1800" dirty="0" err="1"/>
              <a:t>комплексний</a:t>
            </a:r>
            <a:r>
              <a:rPr lang="ru-RU" sz="1800" dirty="0"/>
              <a:t> </a:t>
            </a:r>
            <a:r>
              <a:rPr lang="ru-RU" sz="1800" dirty="0" err="1"/>
              <a:t>раціон</a:t>
            </a:r>
            <a:r>
              <a:rPr lang="ru-RU" sz="1800" dirty="0"/>
              <a:t>, </a:t>
            </a:r>
            <a:r>
              <a:rPr lang="ru-RU" sz="1800" dirty="0" err="1"/>
              <a:t>високий</a:t>
            </a:r>
            <a:r>
              <a:rPr lang="ru-RU" sz="1800" dirty="0"/>
              <a:t> </a:t>
            </a:r>
            <a:r>
              <a:rPr lang="ru-RU" sz="1800" dirty="0" err="1"/>
              <a:t>освітній</a:t>
            </a:r>
            <a:r>
              <a:rPr lang="ru-RU" sz="1800" dirty="0"/>
              <a:t> </a:t>
            </a:r>
            <a:r>
              <a:rPr lang="ru-RU" sz="1800" dirty="0" err="1"/>
              <a:t>рівень</a:t>
            </a:r>
            <a:r>
              <a:rPr lang="ru-RU" sz="1800" dirty="0"/>
              <a:t> </a:t>
            </a:r>
            <a:r>
              <a:rPr lang="ru-RU" sz="1800" dirty="0" err="1"/>
              <a:t>населен­ня</a:t>
            </a:r>
            <a:r>
              <a:rPr lang="ru-RU" sz="1800" dirty="0"/>
              <a:t>. </a:t>
            </a:r>
            <a:r>
              <a:rPr lang="ru-RU" sz="1800" dirty="0" err="1"/>
              <a:t>Майже</a:t>
            </a:r>
            <a:r>
              <a:rPr lang="ru-RU" sz="1800" dirty="0"/>
              <a:t> 2/3 </a:t>
            </a:r>
            <a:r>
              <a:rPr lang="ru-RU" sz="1800" dirty="0" err="1"/>
              <a:t>зайнятих</a:t>
            </a:r>
            <a:r>
              <a:rPr lang="ru-RU" sz="1800" dirty="0"/>
              <a:t> </a:t>
            </a:r>
            <a:r>
              <a:rPr lang="ru-RU" sz="1800" dirty="0" err="1"/>
              <a:t>працюють</a:t>
            </a:r>
            <a:r>
              <a:rPr lang="ru-RU" sz="1800" dirty="0"/>
              <a:t> у </a:t>
            </a:r>
            <a:r>
              <a:rPr lang="ru-RU" sz="1800" dirty="0" err="1"/>
              <a:t>нематеріальній</a:t>
            </a:r>
            <a:r>
              <a:rPr lang="ru-RU" sz="1800" dirty="0"/>
              <a:t> </a:t>
            </a:r>
            <a:r>
              <a:rPr lang="ru-RU" sz="1800" dirty="0" err="1"/>
              <a:t>сфері</a:t>
            </a:r>
            <a:r>
              <a:rPr lang="ru-RU" sz="1800" dirty="0"/>
              <a:t> (</a:t>
            </a:r>
            <a:r>
              <a:rPr lang="ru-RU" sz="1800" dirty="0" err="1"/>
              <a:t>послуги</a:t>
            </a:r>
            <a:r>
              <a:rPr lang="ru-RU" sz="1800" dirty="0"/>
              <a:t>, </a:t>
            </a:r>
            <a:r>
              <a:rPr lang="ru-RU" sz="1800" dirty="0" err="1"/>
              <a:t>торгівля</a:t>
            </a:r>
            <a:r>
              <a:rPr lang="ru-RU" sz="1800" dirty="0"/>
              <a:t> і </a:t>
            </a:r>
            <a:r>
              <a:rPr lang="ru-RU" sz="1800" dirty="0" err="1"/>
              <a:t>хар­чування</a:t>
            </a:r>
            <a:r>
              <a:rPr lang="ru-RU" sz="1800" dirty="0"/>
              <a:t>, </a:t>
            </a:r>
            <a:r>
              <a:rPr lang="ru-RU" sz="1800" dirty="0" err="1"/>
              <a:t>фінанси</a:t>
            </a:r>
            <a:r>
              <a:rPr lang="ru-RU" sz="1800" dirty="0"/>
              <a:t>, </a:t>
            </a:r>
            <a:r>
              <a:rPr lang="ru-RU" sz="1800" dirty="0" err="1"/>
              <a:t>управління</a:t>
            </a:r>
            <a:r>
              <a:rPr lang="ru-RU" sz="1800" dirty="0"/>
              <a:t>), 0,6 % – у </a:t>
            </a:r>
            <a:r>
              <a:rPr lang="ru-RU" sz="1800" dirty="0" err="1"/>
              <a:t>добувній</a:t>
            </a:r>
            <a:r>
              <a:rPr lang="ru-RU" sz="1800" dirty="0"/>
              <a:t>, 19 % – в </a:t>
            </a:r>
            <a:r>
              <a:rPr lang="ru-RU" sz="1800" dirty="0" err="1"/>
              <a:t>обробній</a:t>
            </a:r>
            <a:r>
              <a:rPr lang="ru-RU" sz="1800" dirty="0"/>
              <a:t> </a:t>
            </a:r>
            <a:r>
              <a:rPr lang="ru-RU" sz="1800" dirty="0" err="1"/>
              <a:t>промисло­вості</a:t>
            </a:r>
            <a:r>
              <a:rPr lang="ru-RU" sz="1800" dirty="0"/>
              <a:t>, 6 % – у </a:t>
            </a:r>
            <a:r>
              <a:rPr lang="ru-RU" sz="1800" dirty="0" err="1"/>
              <a:t>будівництві</a:t>
            </a:r>
            <a:r>
              <a:rPr lang="ru-RU" sz="1800" dirty="0"/>
              <a:t>, </a:t>
            </a:r>
            <a:r>
              <a:rPr lang="en-US" sz="1800" dirty="0" smtClean="0"/>
              <a:t>6 </a:t>
            </a:r>
            <a:r>
              <a:rPr lang="ru-RU" sz="1800" dirty="0" smtClean="0"/>
              <a:t>% </a:t>
            </a:r>
            <a:r>
              <a:rPr lang="ru-RU" sz="1800" dirty="0"/>
              <a:t>– на </a:t>
            </a:r>
            <a:r>
              <a:rPr lang="ru-RU" sz="1800" dirty="0" err="1"/>
              <a:t>транспорті</a:t>
            </a:r>
            <a:r>
              <a:rPr lang="ru-RU" sz="1800" dirty="0"/>
              <a:t>, у </a:t>
            </a:r>
            <a:r>
              <a:rPr lang="ru-RU" sz="1800" dirty="0" err="1"/>
              <a:t>зв’язку</a:t>
            </a:r>
            <a:r>
              <a:rPr lang="ru-RU" sz="1800" dirty="0"/>
              <a:t> і в </a:t>
            </a:r>
            <a:r>
              <a:rPr lang="ru-RU" sz="1800" dirty="0" err="1"/>
              <a:t>комунальному</a:t>
            </a:r>
            <a:r>
              <a:rPr lang="ru-RU" sz="1800" dirty="0"/>
              <a:t> </a:t>
            </a:r>
            <a:r>
              <a:rPr lang="ru-RU" sz="1800" dirty="0" err="1"/>
              <a:t>госпо­дарстві</a:t>
            </a:r>
            <a:r>
              <a:rPr lang="ru-RU" sz="1800" dirty="0"/>
              <a:t>, 2,7 % – у </a:t>
            </a:r>
            <a:r>
              <a:rPr lang="ru-RU" sz="1800" dirty="0" err="1"/>
              <a:t>сільському</a:t>
            </a:r>
            <a:r>
              <a:rPr lang="ru-RU" sz="1800" dirty="0"/>
              <a:t> </a:t>
            </a:r>
            <a:r>
              <a:rPr lang="ru-RU" sz="1800" dirty="0" err="1"/>
              <a:t>господарстві</a:t>
            </a:r>
            <a:r>
              <a:rPr lang="ru-RU" sz="1800" dirty="0"/>
              <a:t>, </a:t>
            </a:r>
            <a:r>
              <a:rPr lang="ru-RU" sz="1800" dirty="0" err="1"/>
              <a:t>лісорозробках</a:t>
            </a:r>
            <a:r>
              <a:rPr lang="ru-RU" sz="1800" dirty="0"/>
              <a:t> і </a:t>
            </a:r>
            <a:r>
              <a:rPr lang="ru-RU" sz="1800" dirty="0" err="1"/>
              <a:t>рибальстві</a:t>
            </a:r>
            <a:r>
              <a:rPr lang="ru-RU" sz="1800" dirty="0"/>
              <a:t>. </a:t>
            </a:r>
            <a:r>
              <a:rPr lang="ru-RU" sz="1800" dirty="0" err="1"/>
              <a:t>Такий</a:t>
            </a:r>
            <a:r>
              <a:rPr lang="ru-RU" sz="1800" dirty="0"/>
              <a:t> </a:t>
            </a:r>
            <a:r>
              <a:rPr lang="ru-RU" sz="1800" dirty="0" err="1"/>
              <a:t>роз­поділ</a:t>
            </a:r>
            <a:r>
              <a:rPr lang="ru-RU" sz="1800" dirty="0"/>
              <a:t> </a:t>
            </a:r>
            <a:r>
              <a:rPr lang="ru-RU" sz="1800" dirty="0" err="1"/>
              <a:t>трудових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 є </a:t>
            </a:r>
            <a:r>
              <a:rPr lang="ru-RU" sz="1800" dirty="0" err="1"/>
              <a:t>прогресивним</a:t>
            </a:r>
            <a:r>
              <a:rPr lang="ru-RU" sz="1800" dirty="0"/>
              <a:t> і </a:t>
            </a:r>
            <a:r>
              <a:rPr lang="ru-RU" sz="1800" dirty="0" err="1"/>
              <a:t>відповідає</a:t>
            </a:r>
            <a:r>
              <a:rPr lang="ru-RU" sz="1800" dirty="0"/>
              <a:t> </a:t>
            </a:r>
            <a:r>
              <a:rPr lang="ru-RU" sz="1800" dirty="0" err="1"/>
              <a:t>сучасним</a:t>
            </a:r>
            <a:r>
              <a:rPr lang="ru-RU" sz="1800" dirty="0"/>
              <a:t> </a:t>
            </a:r>
            <a:r>
              <a:rPr lang="ru-RU" sz="1800" dirty="0" err="1"/>
              <a:t>вимогам</a:t>
            </a:r>
            <a:r>
              <a:rPr lang="ru-RU" sz="1800" dirty="0"/>
              <a:t>.</a:t>
            </a:r>
          </a:p>
        </p:txBody>
      </p:sp>
      <p:pic>
        <p:nvPicPr>
          <p:cNvPr id="13316" name="Picture 4" descr="http://svit.ukrinform.ua/USA/img/fer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99413"/>
            <a:ext cx="3491880" cy="275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41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49" y="1412776"/>
            <a:ext cx="8856984" cy="4389120"/>
          </a:xfrm>
        </p:spPr>
        <p:txBody>
          <a:bodyPr>
            <a:normAutofit/>
          </a:bodyPr>
          <a:lstStyle/>
          <a:p>
            <a:r>
              <a:rPr lang="ru-RU" sz="1800" dirty="0"/>
              <a:t>Як велика і </a:t>
            </a:r>
            <a:r>
              <a:rPr lang="ru-RU" sz="1800" dirty="0" err="1"/>
              <a:t>розвинена</a:t>
            </a:r>
            <a:r>
              <a:rPr lang="ru-RU" sz="1800" dirty="0"/>
              <a:t> </a:t>
            </a:r>
            <a:r>
              <a:rPr lang="ru-RU" sz="1800" dirty="0" err="1"/>
              <a:t>країна</a:t>
            </a:r>
            <a:r>
              <a:rPr lang="ru-RU" sz="1800" dirty="0"/>
              <a:t>, США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види</a:t>
            </a:r>
            <a:r>
              <a:rPr lang="ru-RU" sz="1800" dirty="0"/>
              <a:t> транспорту та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збалансовану</a:t>
            </a:r>
            <a:r>
              <a:rPr lang="ru-RU" sz="1800" dirty="0"/>
              <a:t> систему. </a:t>
            </a:r>
            <a:r>
              <a:rPr lang="ru-RU" sz="1800" dirty="0" err="1"/>
              <a:t>Абсолютні</a:t>
            </a:r>
            <a:r>
              <a:rPr lang="ru-RU" sz="1800" dirty="0"/>
              <a:t> та </a:t>
            </a:r>
            <a:r>
              <a:rPr lang="ru-RU" sz="1800" dirty="0" err="1"/>
              <a:t>відносні</a:t>
            </a:r>
            <a:r>
              <a:rPr lang="ru-RU" sz="1800" dirty="0"/>
              <a:t> </a:t>
            </a:r>
            <a:r>
              <a:rPr lang="ru-RU" sz="1800" dirty="0" err="1"/>
              <a:t>розміри</a:t>
            </a:r>
            <a:r>
              <a:rPr lang="ru-RU" sz="1800" dirty="0"/>
              <a:t> </a:t>
            </a:r>
            <a:r>
              <a:rPr lang="ru-RU" sz="1800" dirty="0" err="1"/>
              <a:t>транспортної</a:t>
            </a:r>
            <a:r>
              <a:rPr lang="ru-RU" sz="1800" dirty="0"/>
              <a:t> </a:t>
            </a:r>
            <a:r>
              <a:rPr lang="ru-RU" sz="1800" dirty="0" err="1"/>
              <a:t>інфраструктури</a:t>
            </a:r>
            <a:r>
              <a:rPr lang="ru-RU" sz="1800" dirty="0"/>
              <a:t> і </a:t>
            </a:r>
            <a:r>
              <a:rPr lang="ru-RU" sz="1800" dirty="0" err="1"/>
              <a:t>рухомого</a:t>
            </a:r>
            <a:r>
              <a:rPr lang="ru-RU" sz="1800" dirty="0"/>
              <a:t> складу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великі</a:t>
            </a:r>
            <a:r>
              <a:rPr lang="ru-RU" sz="1800" dirty="0"/>
              <a:t>. В </a:t>
            </a:r>
            <a:r>
              <a:rPr lang="ru-RU" sz="1800" dirty="0" err="1"/>
              <a:t>перевезенні</a:t>
            </a:r>
            <a:r>
              <a:rPr lang="ru-RU" sz="1800" dirty="0"/>
              <a:t> </a:t>
            </a:r>
            <a:r>
              <a:rPr lang="ru-RU" sz="1800" dirty="0" err="1"/>
              <a:t>вантажів</a:t>
            </a:r>
            <a:r>
              <a:rPr lang="ru-RU" sz="1800" dirty="0"/>
              <a:t> </a:t>
            </a:r>
            <a:r>
              <a:rPr lang="ru-RU" sz="1800" dirty="0" err="1"/>
              <a:t>передують</a:t>
            </a:r>
            <a:r>
              <a:rPr lang="ru-RU" sz="1800" dirty="0"/>
              <a:t> </a:t>
            </a:r>
            <a:r>
              <a:rPr lang="ru-RU" sz="1800" dirty="0" err="1"/>
              <a:t>залізниці</a:t>
            </a:r>
            <a:r>
              <a:rPr lang="ru-RU" sz="1800" dirty="0"/>
              <a:t> (38%), автотранспорт (28%), </a:t>
            </a:r>
            <a:r>
              <a:rPr lang="ru-RU" sz="1800" dirty="0" err="1"/>
              <a:t>внутрішній</a:t>
            </a:r>
            <a:r>
              <a:rPr lang="ru-RU" sz="1800" dirty="0"/>
              <a:t> </a:t>
            </a:r>
            <a:r>
              <a:rPr lang="ru-RU" sz="1800" dirty="0" err="1"/>
              <a:t>водний</a:t>
            </a:r>
            <a:r>
              <a:rPr lang="ru-RU" sz="1800" dirty="0"/>
              <a:t> (16%) і </a:t>
            </a:r>
            <a:r>
              <a:rPr lang="ru-RU" sz="1800" dirty="0" err="1"/>
              <a:t>трубопроводи</a:t>
            </a:r>
            <a:r>
              <a:rPr lang="ru-RU" sz="1800" dirty="0"/>
              <a:t> (18%), у </a:t>
            </a:r>
            <a:r>
              <a:rPr lang="ru-RU" sz="1800" dirty="0" err="1"/>
              <a:t>перевезенні</a:t>
            </a:r>
            <a:r>
              <a:rPr lang="ru-RU" sz="1800" dirty="0"/>
              <a:t> </a:t>
            </a:r>
            <a:r>
              <a:rPr lang="ru-RU" sz="1800" dirty="0" err="1"/>
              <a:t>пасажирів</a:t>
            </a:r>
            <a:r>
              <a:rPr lang="ru-RU" sz="1800" dirty="0"/>
              <a:t> — </a:t>
            </a:r>
            <a:r>
              <a:rPr lang="ru-RU" sz="1800" dirty="0" err="1"/>
              <a:t>автомобільний</a:t>
            </a:r>
            <a:r>
              <a:rPr lang="ru-RU" sz="1800" dirty="0"/>
              <a:t> (82%) та </a:t>
            </a:r>
            <a:r>
              <a:rPr lang="ru-RU" sz="1800" dirty="0" err="1"/>
              <a:t>авіаційний</a:t>
            </a:r>
            <a:r>
              <a:rPr lang="ru-RU" sz="1800" dirty="0"/>
              <a:t> (17%). </a:t>
            </a:r>
          </a:p>
        </p:txBody>
      </p:sp>
      <p:pic>
        <p:nvPicPr>
          <p:cNvPr id="15364" name="Picture 4" descr="http://img0.liveinternet.ru/images/attach/c/10/109/905/109905138_5562646_sm_users_img66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20" y="4352379"/>
            <a:ext cx="3777318" cy="25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static.newsland.com/news_images/452/big_452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22" y="3501008"/>
            <a:ext cx="2771800" cy="21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touristrail.ru/wp-content/uploads/2010/10/touristskiv/aviau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01008"/>
            <a:ext cx="3141034" cy="23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64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ifeglobe.net/x/entry/499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82680"/>
            <a:ext cx="8229600" cy="37532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/>
              <a:t>Національний</a:t>
            </a:r>
            <a:r>
              <a:rPr lang="ru-RU" i="1" dirty="0"/>
              <a:t> парк </a:t>
            </a:r>
            <a:r>
              <a:rPr lang="ru-RU" i="1" dirty="0" err="1"/>
              <a:t>Брайс</a:t>
            </a:r>
            <a:r>
              <a:rPr lang="ru-RU" i="1" dirty="0"/>
              <a:t> </a:t>
            </a:r>
            <a:r>
              <a:rPr lang="ru-RU" i="1" dirty="0" err="1"/>
              <a:t>Каньйон</a:t>
            </a:r>
            <a:r>
              <a:rPr lang="ru-RU" i="1" dirty="0"/>
              <a:t>, Юта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2714" y="46714"/>
            <a:ext cx="6718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Визначні </a:t>
            </a:r>
            <a:r>
              <a:rPr lang="uk-UA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місця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100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82184"/>
            <a:ext cx="8229600" cy="44732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Гора Мак-</a:t>
            </a:r>
            <a:r>
              <a:rPr lang="ru-RU" i="1" dirty="0" err="1"/>
              <a:t>Кінлі</a:t>
            </a:r>
            <a:r>
              <a:rPr lang="ru-RU" i="1" dirty="0"/>
              <a:t>, Аляска.</a:t>
            </a:r>
          </a:p>
          <a:p>
            <a:endParaRPr lang="ru-RU" dirty="0"/>
          </a:p>
        </p:txBody>
      </p:sp>
      <p:pic>
        <p:nvPicPr>
          <p:cNvPr id="17410" name="Picture 2" descr="http://lifeglobe.net/x/entry/4991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91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482680"/>
            <a:ext cx="8229600" cy="37532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/>
              <a:t>Міст</a:t>
            </a:r>
            <a:r>
              <a:rPr lang="ru-RU" i="1" dirty="0"/>
              <a:t> </a:t>
            </a:r>
            <a:r>
              <a:rPr lang="ru-RU" i="1" dirty="0" err="1"/>
              <a:t>Золоті</a:t>
            </a:r>
            <a:r>
              <a:rPr lang="ru-RU" i="1" dirty="0"/>
              <a:t> Ворота в Сан-Франциско.</a:t>
            </a:r>
          </a:p>
          <a:p>
            <a:endParaRPr lang="ru-RU" dirty="0"/>
          </a:p>
        </p:txBody>
      </p:sp>
      <p:pic>
        <p:nvPicPr>
          <p:cNvPr id="18434" name="Picture 2" descr="http://lifeglobe.net/x/entry/4991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70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482680"/>
            <a:ext cx="8229600" cy="37532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/>
              <a:t>Узбережжя</a:t>
            </a:r>
            <a:r>
              <a:rPr lang="ru-RU" i="1" dirty="0"/>
              <a:t> Пали, </a:t>
            </a:r>
            <a:r>
              <a:rPr lang="ru-RU" i="1" dirty="0" err="1"/>
              <a:t>Гаваї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  <p:pic>
        <p:nvPicPr>
          <p:cNvPr id="19458" name="Picture 2" descr="http://lifeglobe.net/x/entry/4991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1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38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571" y="260648"/>
            <a:ext cx="4140968" cy="1872208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/>
              <a:t>Загальні відомості</a:t>
            </a:r>
            <a:endParaRPr lang="ru-RU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1896"/>
              </p:ext>
            </p:extLst>
          </p:nvPr>
        </p:nvGraphicFramePr>
        <p:xfrm>
          <a:off x="0" y="31494"/>
          <a:ext cx="4427984" cy="6761202"/>
        </p:xfrm>
        <a:graphic>
          <a:graphicData uri="http://schemas.openxmlformats.org/drawingml/2006/table">
            <a:tbl>
              <a:tblPr/>
              <a:tblGrid>
                <a:gridCol w="1649760"/>
                <a:gridCol w="2778224"/>
              </a:tblGrid>
              <a:tr h="444617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2" tooltip="Столиця"/>
                        </a:rPr>
                        <a:t>Столиця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3" tooltip="Вашингтон (округ Колумбія)"/>
                        </a:rPr>
                        <a:t>Вашингтон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u="none" strike="noStrike" dirty="0" smtClean="0">
                          <a:solidFill>
                            <a:srgbClr val="663366"/>
                          </a:solidFill>
                          <a:effectLst/>
                          <a:hlinkClick r:id="rId4"/>
                        </a:rPr>
                        <a:t>38°53′ пн. ш. 77°01′ </a:t>
                      </a:r>
                      <a:r>
                        <a:rPr lang="ru-RU" sz="1400" u="none" strike="noStrike" dirty="0" err="1" smtClean="0">
                          <a:solidFill>
                            <a:srgbClr val="663366"/>
                          </a:solidFill>
                          <a:effectLst/>
                          <a:hlinkClick r:id="rId4"/>
                        </a:rPr>
                        <a:t>зх</a:t>
                      </a:r>
                      <a:r>
                        <a:rPr lang="ru-RU" sz="1400" u="none" strike="noStrike" dirty="0" smtClean="0">
                          <a:solidFill>
                            <a:srgbClr val="663366"/>
                          </a:solidFill>
                          <a:effectLst/>
                          <a:hlinkClick r:id="rId4"/>
                        </a:rPr>
                        <a:t>. д.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err="1">
                          <a:effectLst/>
                        </a:rPr>
                        <a:t>Найбільше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місто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5" tooltip="Нью-Йорк"/>
                        </a:rPr>
                        <a:t>Нью-Йорк</a:t>
                      </a:r>
                      <a:endParaRPr lang="ru-RU" sz="140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6" tooltip="Офіційна мова"/>
                        </a:rPr>
                        <a:t>Офіційні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6" tooltip="Офіційна мова"/>
                        </a:rPr>
                        <a:t> мови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err="1">
                          <a:effectLst/>
                        </a:rPr>
                        <a:t>немає</a:t>
                      </a:r>
                      <a:r>
                        <a:rPr lang="ru-RU" sz="1400" dirty="0">
                          <a:effectLst/>
                        </a:rPr>
                        <a:t> (де-факто 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7" tooltip="Англійська мова"/>
                        </a:rPr>
                        <a:t>англійська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4617">
                <a:tc>
                  <a:txBody>
                    <a:bodyPr/>
                    <a:lstStyle/>
                    <a:p>
                      <a:pPr fontAlgn="t"/>
                      <a:r>
                        <a:rPr lang="ru-RU" sz="1400" b="1" u="none" strike="noStrike">
                          <a:solidFill>
                            <a:srgbClr val="0B0080"/>
                          </a:solidFill>
                          <a:effectLst/>
                          <a:hlinkClick r:id="rId8" tooltip="Список країн за державним устроєм"/>
                        </a:rPr>
                        <a:t>Державний устрій</a:t>
                      </a:r>
                      <a:endParaRPr lang="ru-RU" sz="140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err="1">
                          <a:effectLst/>
                        </a:rPr>
                        <a:t>Федеративна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конституційна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республіка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-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9" tooltip="Президент США"/>
                        </a:rPr>
                        <a:t>Президент</a:t>
                      </a:r>
                      <a:endParaRPr lang="ru-RU" sz="140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0" tooltip="Барак Обама"/>
                        </a:rPr>
                        <a:t>Барак Обама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-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11" tooltip="Віце-президент США"/>
                        </a:rPr>
                        <a:t>Віце-президент</a:t>
                      </a:r>
                      <a:endParaRPr lang="ru-RU" sz="140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2" tooltip="Джо Байден"/>
                        </a:rPr>
                        <a:t>Джо Байден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Незалежність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461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- </a:t>
                      </a:r>
                      <a:r>
                        <a:rPr lang="ru-RU" sz="1400" dirty="0" err="1" smtClean="0">
                          <a:effectLst/>
                        </a:rPr>
                        <a:t>від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err="1" smtClean="0">
                          <a:solidFill>
                            <a:srgbClr val="0B0080"/>
                          </a:solidFill>
                          <a:effectLst/>
                          <a:hlinkClick r:id="rId13" tooltip="Великобританія"/>
                        </a:rPr>
                        <a:t>Великобританії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4" tooltip="4 липня"/>
                        </a:rPr>
                        <a:t>4 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14" tooltip="4 липня"/>
                        </a:rPr>
                        <a:t>липня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5" tooltip="1776"/>
                        </a:rPr>
                        <a:t>1776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 gridSpan="2"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16" tooltip="Список країн за площею"/>
                        </a:rPr>
                        <a:t>Площа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- Загалом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9 826 675 км² 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- Води (%)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6.76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4436">
                <a:tc gridSpan="2"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17" tooltip="Список країн за населенням"/>
                        </a:rPr>
                        <a:t>Населення</a:t>
                      </a:r>
                      <a:endParaRPr lang="ru-RU" sz="140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- оцінка 2013 р.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solidFill>
                            <a:srgbClr val="00CC00"/>
                          </a:solidFill>
                          <a:effectLst/>
                        </a:rPr>
                        <a:t>▲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315,663,000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- перепис 2010 р.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</a:rPr>
                        <a:t>308,745,538</a:t>
                      </a:r>
                      <a:r>
                        <a:rPr lang="ru-RU" sz="1400" dirty="0">
                          <a:effectLst/>
                        </a:rPr>
                        <a:t> (</a:t>
                      </a:r>
                      <a:r>
                        <a:rPr lang="ru-RU" sz="1400" dirty="0" err="1">
                          <a:effectLst/>
                        </a:rPr>
                        <a:t>квітень</a:t>
                      </a:r>
                      <a:r>
                        <a:rPr lang="ru-RU" sz="1400" dirty="0">
                          <a:effectLst/>
                        </a:rPr>
                        <a:t> 2010)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-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18" tooltip="Густота населення"/>
                        </a:rPr>
                        <a:t>Густота</a:t>
                      </a:r>
                      <a:endParaRPr lang="ru-RU" sz="140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33,7/км²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19" tooltip="Валовий внутрішній продукт"/>
                        </a:rPr>
                        <a:t>ВВП</a:t>
                      </a:r>
                      <a:r>
                        <a:rPr lang="ru-RU" sz="1400">
                          <a:effectLst/>
                        </a:rPr>
                        <a:t> (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20" tooltip="Паритет купівельної спроможності"/>
                        </a:rPr>
                        <a:t>ПКС</a:t>
                      </a:r>
                      <a:r>
                        <a:rPr lang="ru-RU" sz="1400">
                          <a:effectLst/>
                        </a:rPr>
                        <a:t>)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2012 р., оцінка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- Повний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$15.653 трлн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461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- На душу населення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$</a:t>
                      </a:r>
                      <a:r>
                        <a:rPr lang="ru-RU" sz="1400" dirty="0" smtClean="0">
                          <a:effectLst/>
                        </a:rPr>
                        <a:t>49,802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4617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19" tooltip="Валовий внутрішній продукт"/>
                        </a:rPr>
                        <a:t>ВВП (номінальний)</a:t>
                      </a:r>
                      <a:endParaRPr lang="ru-RU" sz="140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2012 р., </a:t>
                      </a:r>
                      <a:r>
                        <a:rPr lang="ru-RU" sz="1400" dirty="0" err="1">
                          <a:effectLst/>
                        </a:rPr>
                        <a:t>оцінка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63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- Повний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$15.653 трлн. 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461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- На душу населення</a:t>
                      </a: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$</a:t>
                      </a:r>
                      <a:r>
                        <a:rPr lang="ru-RU" sz="1400" dirty="0" smtClean="0">
                          <a:effectLst/>
                        </a:rPr>
                        <a:t>49,802</a:t>
                      </a:r>
                      <a:endParaRPr lang="ru-RU" sz="1400" dirty="0">
                        <a:effectLst/>
                      </a:endParaRPr>
                    </a:p>
                  </a:txBody>
                  <a:tcPr marL="47642" marR="47642" marT="23821" marB="238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http://www.bec-dnepr.com/upload/images/usa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39" y="234888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80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481536"/>
            <a:ext cx="8229600" cy="37532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Нью-Йорк в </a:t>
            </a:r>
            <a:r>
              <a:rPr lang="ru-RU" i="1" dirty="0" err="1"/>
              <a:t>ночі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  <p:pic>
        <p:nvPicPr>
          <p:cNvPr id="20482" name="Picture 2" descr="http://lifeglobe.net/x/entry/4991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4"/>
            <a:ext cx="9143999" cy="64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46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410672"/>
            <a:ext cx="8856984" cy="44732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 Вогняний водоспад в </a:t>
            </a:r>
            <a:r>
              <a:rPr lang="ru-RU" i="1" dirty="0" err="1"/>
              <a:t>Йосемітського</a:t>
            </a:r>
            <a:r>
              <a:rPr lang="ru-RU" i="1" dirty="0"/>
              <a:t> </a:t>
            </a:r>
            <a:r>
              <a:rPr lang="ru-RU" i="1" dirty="0" err="1"/>
              <a:t>Національному</a:t>
            </a:r>
            <a:r>
              <a:rPr lang="ru-RU" i="1" dirty="0"/>
              <a:t> парку.</a:t>
            </a:r>
          </a:p>
          <a:p>
            <a:endParaRPr lang="ru-RU" dirty="0"/>
          </a:p>
        </p:txBody>
      </p:sp>
      <p:pic>
        <p:nvPicPr>
          <p:cNvPr id="21506" name="Picture 2" descr="http://lifeglobe.net/x/entry/4991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" y="0"/>
            <a:ext cx="9150003" cy="63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6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482680"/>
            <a:ext cx="8229600" cy="37532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/>
              <a:t>Біг</a:t>
            </a:r>
            <a:r>
              <a:rPr lang="ru-RU" i="1" dirty="0"/>
              <a:t> </a:t>
            </a:r>
            <a:r>
              <a:rPr lang="ru-RU" i="1" dirty="0" err="1"/>
              <a:t>Сюр</a:t>
            </a:r>
            <a:r>
              <a:rPr lang="ru-RU" i="1" dirty="0"/>
              <a:t>. </a:t>
            </a:r>
            <a:r>
              <a:rPr lang="ru-RU" i="1" dirty="0" err="1"/>
              <a:t>Дике</a:t>
            </a:r>
            <a:r>
              <a:rPr lang="ru-RU" i="1" dirty="0"/>
              <a:t> </a:t>
            </a:r>
            <a:r>
              <a:rPr lang="ru-RU" i="1" dirty="0" err="1"/>
              <a:t>узбережжя</a:t>
            </a:r>
            <a:r>
              <a:rPr lang="ru-RU" i="1" dirty="0"/>
              <a:t> </a:t>
            </a:r>
            <a:r>
              <a:rPr lang="ru-RU" i="1" dirty="0" err="1"/>
              <a:t>Каліфорнії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  <p:pic>
        <p:nvPicPr>
          <p:cNvPr id="22530" name="Picture 2" descr="http://lifeglobe.net/x/entry/4991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32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5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464119"/>
            <a:ext cx="8229600" cy="37532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/>
              <a:t>Національний</a:t>
            </a:r>
            <a:r>
              <a:rPr lang="ru-RU" i="1" dirty="0"/>
              <a:t> парк Великий </a:t>
            </a:r>
            <a:r>
              <a:rPr lang="ru-RU" i="1" dirty="0" err="1"/>
              <a:t>Каньйон</a:t>
            </a:r>
            <a:r>
              <a:rPr lang="ru-RU" i="1" dirty="0"/>
              <a:t> в </a:t>
            </a:r>
            <a:r>
              <a:rPr lang="ru-RU" i="1" dirty="0" err="1"/>
              <a:t>Аризоні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  <p:pic>
        <p:nvPicPr>
          <p:cNvPr id="23554" name="Picture 2" descr="http://lifeglobe.net/x/entry/4991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951" cy="64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9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450471"/>
            <a:ext cx="8229600" cy="37532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Долина </a:t>
            </a:r>
            <a:r>
              <a:rPr lang="ru-RU" i="1" dirty="0" err="1"/>
              <a:t>Смерті</a:t>
            </a:r>
            <a:r>
              <a:rPr lang="ru-RU" i="1" dirty="0"/>
              <a:t> в </a:t>
            </a:r>
            <a:r>
              <a:rPr lang="ru-RU" i="1" dirty="0" err="1"/>
              <a:t>Каліфорнії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  <p:pic>
        <p:nvPicPr>
          <p:cNvPr id="24578" name="Picture 2" descr="http://lifeglobe.net/x/entry/4991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4" y="0"/>
            <a:ext cx="9158683" cy="64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71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381328"/>
            <a:ext cx="8229600" cy="44446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err="1"/>
              <a:t>Нічний</a:t>
            </a:r>
            <a:r>
              <a:rPr lang="ru-RU" i="1" dirty="0"/>
              <a:t> Лас-Вегас.</a:t>
            </a:r>
          </a:p>
          <a:p>
            <a:endParaRPr lang="ru-RU" dirty="0"/>
          </a:p>
        </p:txBody>
      </p:sp>
      <p:pic>
        <p:nvPicPr>
          <p:cNvPr id="25602" name="Picture 2" descr="http://lifeglobe.net/x/entry/4991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1449" cy="63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3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9160" y="975132"/>
            <a:ext cx="447484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Географічне положення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453597"/>
              </p:ext>
            </p:extLst>
          </p:nvPr>
        </p:nvGraphicFramePr>
        <p:xfrm>
          <a:off x="179512" y="764704"/>
          <a:ext cx="4612098" cy="6004350"/>
        </p:xfrm>
        <a:graphic>
          <a:graphicData uri="http://schemas.openxmlformats.org/drawingml/2006/table">
            <a:tbl>
              <a:tblPr/>
              <a:tblGrid>
                <a:gridCol w="1892141"/>
                <a:gridCol w="2719957"/>
              </a:tblGrid>
              <a:tr h="34086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Розташування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Північна Америка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121197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Спільні кордони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 півночі межує з Канадою (8 893 км., включаючи 2 477 км з Аляскою)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 півдні - з Мексикою (3 141 км).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1197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Морські кордони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Зі сходу омивається водами Атлантичного океану.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 заходу – Тихим океаном.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4086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Географічні координати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00 N, 97 00 W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2260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Територія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Загальна площа: 9 826 630 кв. км. (зазначено тільки 50 штатів і округ Колумбія, не включає залежні території)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4086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Протяжність кордонів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Суша: 9 161 923 кв. км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81738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Територіальні води: 664,707 кв. км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81738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ru-RU" sz="14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Берегова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лінія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19 924 км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2054" name="Picture 6" descr="http://usatur.ru/wp-content/images/usa_sta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982146" cy="40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5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irst-americans.ru/images/newimage1/maps-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8" y="5834608"/>
            <a:ext cx="8291264" cy="10233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 Америки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найрізноманітніші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рельєфу</a:t>
            </a:r>
            <a:r>
              <a:rPr lang="ru-RU" dirty="0"/>
              <a:t>: </a:t>
            </a:r>
            <a:r>
              <a:rPr lang="ru-RU" dirty="0" err="1"/>
              <a:t>прибережні</a:t>
            </a:r>
            <a:r>
              <a:rPr lang="ru-RU" dirty="0"/>
              <a:t> </a:t>
            </a:r>
            <a:r>
              <a:rPr lang="ru-RU" dirty="0" err="1"/>
              <a:t>низовини</a:t>
            </a:r>
            <a:r>
              <a:rPr lang="ru-RU" dirty="0"/>
              <a:t>,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рівнини</a:t>
            </a:r>
            <a:r>
              <a:rPr lang="ru-RU" dirty="0"/>
              <a:t>,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плоскогір'я</a:t>
            </a:r>
            <a:r>
              <a:rPr lang="ru-RU" dirty="0"/>
              <a:t> і </a:t>
            </a:r>
            <a:r>
              <a:rPr lang="ru-RU" dirty="0" err="1"/>
              <a:t>величні</a:t>
            </a:r>
            <a:r>
              <a:rPr lang="ru-RU" dirty="0"/>
              <a:t> </a:t>
            </a:r>
            <a:r>
              <a:rPr lang="ru-RU" dirty="0" err="1"/>
              <a:t>гірські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3423" y="130728"/>
            <a:ext cx="2620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ельєф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491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льеф С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54" y="0"/>
            <a:ext cx="9363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48748">
            <a:off x="4566769" y="4936335"/>
            <a:ext cx="2944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атлантична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низовина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649218">
            <a:off x="6588224" y="3254149"/>
            <a:ext cx="119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Аппалачі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35844" y="188640"/>
            <a:ext cx="280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Лаврентійська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височина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824137" y="557972"/>
            <a:ext cx="316035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 rot="21038820">
            <a:off x="3344561" y="3610051"/>
            <a:ext cx="1448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внутрішнє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нагір'я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27984" y="3916157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79774" y="1916832"/>
            <a:ext cx="2559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внутрішні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рівнини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3096256">
            <a:off x="1791379" y="1714685"/>
            <a:ext cx="164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скелясті</a:t>
            </a:r>
            <a:r>
              <a:rPr lang="ru-RU" dirty="0" smtClean="0">
                <a:solidFill>
                  <a:srgbClr val="FF0000"/>
                </a:solidFill>
              </a:rPr>
              <a:t> гори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0473" y="3289737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міжгірські</a:t>
            </a:r>
            <a:r>
              <a:rPr lang="ru-RU" dirty="0" smtClean="0">
                <a:solidFill>
                  <a:srgbClr val="FF0000"/>
                </a:solidFill>
              </a:rPr>
              <a:t> плато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346" y="4990256"/>
            <a:ext cx="229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Тіхооокеанскіе</a:t>
            </a:r>
            <a:r>
              <a:rPr lang="ru-RU" dirty="0" smtClean="0">
                <a:solidFill>
                  <a:srgbClr val="FF0000"/>
                </a:solidFill>
              </a:rPr>
              <a:t> гори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67544" y="4077072"/>
            <a:ext cx="0" cy="1059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495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chool.xvatit.com/images/thumb/7/79/Zaliznirydi.jpg/640px-Zalizniry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5" y="4149081"/>
            <a:ext cx="410831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19"/>
            <a:ext cx="8229600" cy="1143000"/>
          </a:xfrm>
        </p:spPr>
        <p:txBody>
          <a:bodyPr/>
          <a:lstStyle/>
          <a:p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46430"/>
            <a:ext cx="8229600" cy="4389120"/>
          </a:xfrm>
        </p:spPr>
        <p:txBody>
          <a:bodyPr>
            <a:normAutofit/>
          </a:bodyPr>
          <a:lstStyle/>
          <a:p>
            <a:r>
              <a:rPr lang="ru-RU" sz="1600" dirty="0"/>
              <a:t>США </a:t>
            </a:r>
            <a:r>
              <a:rPr lang="ru-RU" sz="1600" dirty="0" err="1"/>
              <a:t>забезпечує</a:t>
            </a:r>
            <a:r>
              <a:rPr lang="ru-RU" sz="1600" dirty="0"/>
              <a:t> себе </a:t>
            </a:r>
            <a:r>
              <a:rPr lang="ru-RU" sz="1600" dirty="0" err="1"/>
              <a:t>нафтою</a:t>
            </a:r>
            <a:r>
              <a:rPr lang="ru-RU" sz="1600" dirty="0"/>
              <a:t>, газом, рудами урану, </a:t>
            </a:r>
            <a:r>
              <a:rPr lang="ru-RU" sz="1600" dirty="0" err="1"/>
              <a:t>заліза</a:t>
            </a:r>
            <a:r>
              <a:rPr lang="ru-RU" sz="1600" dirty="0"/>
              <a:t>, титану, </a:t>
            </a:r>
            <a:r>
              <a:rPr lang="ru-RU" sz="1600" dirty="0" err="1"/>
              <a:t>ванадію</a:t>
            </a:r>
            <a:r>
              <a:rPr lang="ru-RU" sz="1600" dirty="0"/>
              <a:t>, </a:t>
            </a:r>
            <a:r>
              <a:rPr lang="ru-RU" sz="1600" dirty="0" err="1"/>
              <a:t>міді</a:t>
            </a:r>
            <a:r>
              <a:rPr lang="ru-RU" sz="1600" dirty="0"/>
              <a:t>, </a:t>
            </a:r>
            <a:r>
              <a:rPr lang="ru-RU" sz="1600" dirty="0" err="1"/>
              <a:t>свинцю</a:t>
            </a:r>
            <a:r>
              <a:rPr lang="ru-RU" sz="1600" dirty="0"/>
              <a:t>, цинку, </a:t>
            </a:r>
            <a:r>
              <a:rPr lang="ru-RU" sz="1600" dirty="0" smtClean="0"/>
              <a:t>, </a:t>
            </a:r>
            <a:r>
              <a:rPr lang="ru-RU" sz="1600" dirty="0" err="1"/>
              <a:t>літію</a:t>
            </a:r>
            <a:r>
              <a:rPr lang="ru-RU" sz="1600" dirty="0"/>
              <a:t>, золота, </a:t>
            </a:r>
            <a:r>
              <a:rPr lang="ru-RU" sz="1600" dirty="0" err="1"/>
              <a:t>срібла</a:t>
            </a:r>
            <a:r>
              <a:rPr lang="ru-RU" sz="1600" dirty="0"/>
              <a:t>, фосфоритами, </a:t>
            </a:r>
            <a:r>
              <a:rPr lang="ru-RU" sz="1600" dirty="0" err="1"/>
              <a:t>калійними</a:t>
            </a:r>
            <a:r>
              <a:rPr lang="ru-RU" sz="1600" dirty="0"/>
              <a:t> солями, </a:t>
            </a:r>
            <a:r>
              <a:rPr lang="ru-RU" sz="1600" dirty="0" err="1" smtClean="0"/>
              <a:t>сіркою</a:t>
            </a:r>
            <a:r>
              <a:rPr lang="ru-RU" sz="1600" dirty="0" smtClean="0"/>
              <a:t>. З </a:t>
            </a:r>
            <a:r>
              <a:rPr lang="ru-RU" sz="1600" dirty="0"/>
              <a:t>40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мінеральної</a:t>
            </a:r>
            <a:r>
              <a:rPr lang="ru-RU" sz="1600" dirty="0"/>
              <a:t> </a:t>
            </a:r>
            <a:r>
              <a:rPr lang="ru-RU" sz="1600" dirty="0" err="1"/>
              <a:t>сировини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по 18 США </a:t>
            </a:r>
            <a:r>
              <a:rPr lang="ru-RU" sz="1600" dirty="0" err="1"/>
              <a:t>забезпечують</a:t>
            </a:r>
            <a:r>
              <a:rPr lang="ru-RU" sz="1600" dirty="0"/>
              <a:t> себе на 50 % і </a:t>
            </a:r>
            <a:r>
              <a:rPr lang="ru-RU" sz="1600" dirty="0" err="1"/>
              <a:t>більше</a:t>
            </a:r>
            <a:r>
              <a:rPr lang="ru-RU" sz="1600" dirty="0"/>
              <a:t>. </a:t>
            </a:r>
            <a:r>
              <a:rPr lang="ru-RU" sz="1600" dirty="0" err="1"/>
              <a:t>Економіка</a:t>
            </a:r>
            <a:r>
              <a:rPr lang="ru-RU" sz="1600" dirty="0"/>
              <a:t> США </a:t>
            </a:r>
            <a:r>
              <a:rPr lang="ru-RU" sz="1600" dirty="0" err="1"/>
              <a:t>залежить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імпорту</a:t>
            </a:r>
            <a:r>
              <a:rPr lang="ru-RU" sz="1600" dirty="0"/>
              <a:t> 68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сировини</a:t>
            </a:r>
            <a:r>
              <a:rPr lang="ru-RU" sz="1600" dirty="0"/>
              <a:t>, і </a:t>
            </a:r>
            <a:r>
              <a:rPr lang="ru-RU" sz="1600" dirty="0" err="1"/>
              <a:t>ця</a:t>
            </a:r>
            <a:r>
              <a:rPr lang="ru-RU" sz="1600" dirty="0"/>
              <a:t> </a:t>
            </a:r>
            <a:r>
              <a:rPr lang="ru-RU" sz="1600" dirty="0" err="1"/>
              <a:t>тенденція</a:t>
            </a:r>
            <a:r>
              <a:rPr lang="ru-RU" sz="1600" dirty="0"/>
              <a:t>, очевидно, </a:t>
            </a:r>
            <a:r>
              <a:rPr lang="ru-RU" sz="1600" dirty="0" err="1"/>
              <a:t>збережеться</a:t>
            </a:r>
            <a:r>
              <a:rPr lang="ru-RU" sz="1600" dirty="0"/>
              <a:t> в </a:t>
            </a:r>
            <a:r>
              <a:rPr lang="ru-RU" sz="1600" dirty="0" err="1"/>
              <a:t>майбутньому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uk-UA" sz="1600" b="1" dirty="0" smtClean="0"/>
              <a:t>Місця видобутку:</a:t>
            </a:r>
          </a:p>
          <a:p>
            <a:r>
              <a:rPr lang="uk-UA" sz="1600" dirty="0"/>
              <a:t>Нафтогазоносні басейни Скелястих </a:t>
            </a:r>
            <a:r>
              <a:rPr lang="uk-UA" sz="1600" dirty="0" smtClean="0"/>
              <a:t>гір</a:t>
            </a:r>
          </a:p>
          <a:p>
            <a:r>
              <a:rPr lang="ru-RU" sz="1600" dirty="0"/>
              <a:t> </a:t>
            </a:r>
            <a:r>
              <a:rPr lang="ru-RU" sz="1600" dirty="0" err="1"/>
              <a:t>Р</a:t>
            </a:r>
            <a:r>
              <a:rPr lang="ru-RU" sz="1600" dirty="0" err="1" smtClean="0"/>
              <a:t>одовище</a:t>
            </a:r>
            <a:r>
              <a:rPr lang="ru-RU" sz="1600" dirty="0"/>
              <a:t> </a:t>
            </a:r>
            <a:r>
              <a:rPr lang="ru-RU" sz="1600" dirty="0" smtClean="0"/>
              <a:t>Монро</a:t>
            </a:r>
            <a:endParaRPr lang="uk-UA" sz="1600" dirty="0"/>
          </a:p>
          <a:p>
            <a:r>
              <a:rPr lang="ru-RU" sz="1600" dirty="0"/>
              <a:t> Пенсильванський вугільний </a:t>
            </a:r>
            <a:r>
              <a:rPr lang="ru-RU" sz="1600" dirty="0" smtClean="0"/>
              <a:t>басейн</a:t>
            </a:r>
          </a:p>
          <a:p>
            <a:r>
              <a:rPr lang="ru-RU" sz="1600" dirty="0"/>
              <a:t> шт. Айдахо і </a:t>
            </a:r>
            <a:r>
              <a:rPr lang="ru-RU" sz="1600" dirty="0" err="1"/>
              <a:t>Вайомінг</a:t>
            </a:r>
            <a:r>
              <a:rPr lang="ru-RU" sz="1600" dirty="0"/>
              <a:t> </a:t>
            </a:r>
          </a:p>
        </p:txBody>
      </p:sp>
      <p:pic>
        <p:nvPicPr>
          <p:cNvPr id="6146" name="Picture 2" descr="http://npu.edu.ua/!e-book/book/html/D/ipgoe_kfg_PN%20Ameryka/img/img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416863"/>
            <a:ext cx="3438188" cy="44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8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err="1"/>
              <a:t>Річки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dirty="0" err="1"/>
              <a:t>Найбільшою</a:t>
            </a:r>
            <a:r>
              <a:rPr lang="ru-RU" sz="2000" dirty="0"/>
              <a:t> </a:t>
            </a:r>
            <a:r>
              <a:rPr lang="ru-RU" sz="2000" dirty="0" err="1"/>
              <a:t>річкою</a:t>
            </a:r>
            <a:r>
              <a:rPr lang="ru-RU" sz="2000" dirty="0"/>
              <a:t> США, басейн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займає</a:t>
            </a:r>
            <a:r>
              <a:rPr lang="ru-RU" sz="2000" dirty="0"/>
              <a:t> 40 </a:t>
            </a:r>
            <a:r>
              <a:rPr lang="ru-RU" sz="2000" dirty="0" err="1"/>
              <a:t>відсотків</a:t>
            </a:r>
            <a:r>
              <a:rPr lang="ru-RU" sz="2000" dirty="0"/>
              <a:t> </a:t>
            </a:r>
            <a:r>
              <a:rPr lang="ru-RU" sz="2000" dirty="0" err="1"/>
              <a:t>усієї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, є </a:t>
            </a:r>
            <a:r>
              <a:rPr lang="ru-RU" sz="2000" dirty="0" err="1"/>
              <a:t>Міссісіпі</a:t>
            </a:r>
            <a:r>
              <a:rPr lang="ru-RU" sz="2000" dirty="0"/>
              <a:t>.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smtClean="0"/>
              <a:t>приток</a:t>
            </a:r>
            <a:r>
              <a:rPr lang="ru-RU" sz="2000" dirty="0"/>
              <a:t> - </a:t>
            </a:r>
            <a:r>
              <a:rPr lang="ru-RU" sz="2000" dirty="0" err="1"/>
              <a:t>Міссурі</a:t>
            </a:r>
            <a:r>
              <a:rPr lang="ru-RU" sz="2000" dirty="0"/>
              <a:t>, Арканзас, Ред-</a:t>
            </a:r>
            <a:r>
              <a:rPr lang="ru-RU" sz="2000" dirty="0" err="1"/>
              <a:t>Рівер</a:t>
            </a:r>
            <a:r>
              <a:rPr lang="ru-RU" sz="2000" dirty="0"/>
              <a:t>.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/>
              <a:t>великі</a:t>
            </a:r>
            <a:r>
              <a:rPr lang="ru-RU" sz="2000" dirty="0"/>
              <a:t> </a:t>
            </a:r>
            <a:r>
              <a:rPr lang="ru-RU" sz="2000" dirty="0" err="1"/>
              <a:t>річки</a:t>
            </a:r>
            <a:r>
              <a:rPr lang="ru-RU" sz="2000" dirty="0"/>
              <a:t> США: Юкон, </a:t>
            </a:r>
            <a:r>
              <a:rPr lang="ru-RU" sz="2000" dirty="0" err="1"/>
              <a:t>Ріо</a:t>
            </a:r>
            <a:r>
              <a:rPr lang="ru-RU" sz="2000" dirty="0"/>
              <a:t>-Гранде, Колорадо, </a:t>
            </a:r>
            <a:r>
              <a:rPr lang="ru-RU" sz="2000" dirty="0" err="1"/>
              <a:t>Колумбія</a:t>
            </a:r>
            <a:r>
              <a:rPr lang="ru-RU" sz="2000" dirty="0"/>
              <a:t>. 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річки</a:t>
            </a:r>
            <a:r>
              <a:rPr lang="ru-RU" sz="2000" dirty="0"/>
              <a:t> </a:t>
            </a:r>
            <a:r>
              <a:rPr lang="ru-RU" sz="2000" dirty="0" err="1"/>
              <a:t>основної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 США </a:t>
            </a:r>
            <a:r>
              <a:rPr lang="ru-RU" sz="2000" dirty="0" err="1"/>
              <a:t>впадають</a:t>
            </a:r>
            <a:r>
              <a:rPr lang="ru-RU" sz="2000" dirty="0"/>
              <a:t> в </a:t>
            </a:r>
            <a:r>
              <a:rPr lang="ru-RU" sz="2000" dirty="0" err="1"/>
              <a:t>Атлантичний</a:t>
            </a:r>
            <a:r>
              <a:rPr lang="ru-RU" sz="2000" dirty="0"/>
              <a:t> і Тихий </a:t>
            </a:r>
            <a:r>
              <a:rPr lang="ru-RU" sz="2000" dirty="0" err="1"/>
              <a:t>океани</a:t>
            </a:r>
            <a:r>
              <a:rPr lang="ru-RU" sz="2000" dirty="0"/>
              <a:t>. </a:t>
            </a:r>
          </a:p>
        </p:txBody>
      </p:sp>
      <p:pic>
        <p:nvPicPr>
          <p:cNvPr id="7172" name="Picture 4" descr="http://fototelegraf.ru/wp-content/uploads/2012/02/izgib-reki-kolorad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80" y="3740435"/>
            <a:ext cx="43482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diletant.ru/upload/medialibrary/749/749c74e09a4db7861c642010134ac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" y="3717032"/>
            <a:ext cx="4536504" cy="27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01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eografica.net.ua/zagal/statti/teor/geo_andy1_te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0" y="3717032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/>
              <a:t>Гори </a:t>
            </a:r>
            <a:r>
              <a:rPr lang="uk-UA" dirty="0" smtClean="0"/>
              <a:t>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Кордильєри</a:t>
            </a:r>
            <a:r>
              <a:rPr lang="ru-RU" sz="2000" dirty="0"/>
              <a:t> </a:t>
            </a:r>
            <a:r>
              <a:rPr lang="en-US" sz="2000" dirty="0"/>
              <a:t> — </a:t>
            </a:r>
            <a:r>
              <a:rPr lang="ru-RU" sz="2000" dirty="0" err="1"/>
              <a:t>найбільша</a:t>
            </a:r>
            <a:r>
              <a:rPr lang="ru-RU" sz="2000" dirty="0"/>
              <a:t> за </a:t>
            </a:r>
            <a:r>
              <a:rPr lang="ru-RU" sz="2000" dirty="0" err="1"/>
              <a:t>простяганням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 err="1" smtClean="0"/>
              <a:t>гірська</a:t>
            </a:r>
            <a:r>
              <a:rPr lang="ru-RU" sz="2000" dirty="0" smtClean="0"/>
              <a:t> </a:t>
            </a:r>
            <a:r>
              <a:rPr lang="ru-RU" sz="2000" dirty="0"/>
              <a:t>система на Землі. </a:t>
            </a:r>
            <a:r>
              <a:rPr lang="ru-RU" sz="2000" dirty="0" err="1"/>
              <a:t>Простягається</a:t>
            </a:r>
            <a:r>
              <a:rPr lang="ru-RU" sz="2000" dirty="0"/>
              <a:t> </a:t>
            </a:r>
            <a:r>
              <a:rPr lang="en-US" sz="2000" dirty="0" smtClean="0"/>
              <a:t> </a:t>
            </a:r>
            <a:r>
              <a:rPr lang="ru-RU" sz="2000" dirty="0" err="1" smtClean="0"/>
              <a:t>вздовж</a:t>
            </a:r>
            <a:r>
              <a:rPr lang="ru-RU" sz="2000" dirty="0" smtClean="0"/>
              <a:t> </a:t>
            </a:r>
            <a:r>
              <a:rPr lang="ru-RU" sz="2000" dirty="0" err="1"/>
              <a:t>західних</a:t>
            </a:r>
            <a:r>
              <a:rPr lang="ru-RU" sz="2000" dirty="0"/>
              <a:t> </a:t>
            </a:r>
            <a:r>
              <a:rPr lang="ru-RU" sz="2000" dirty="0" err="1"/>
              <a:t>окраїн</a:t>
            </a:r>
            <a:r>
              <a:rPr lang="ru-RU" sz="2000" dirty="0"/>
              <a:t> Північної і Південної Америки. </a:t>
            </a:r>
            <a:r>
              <a:rPr lang="ru-RU" sz="2000" dirty="0" err="1" smtClean="0"/>
              <a:t>Кордильєри</a:t>
            </a:r>
            <a:r>
              <a:rPr lang="ru-RU" sz="2000" dirty="0" smtClean="0"/>
              <a:t> </a:t>
            </a:r>
            <a:r>
              <a:rPr lang="ru-RU" sz="2000" dirty="0" err="1"/>
              <a:t>розташовані</a:t>
            </a:r>
            <a:r>
              <a:rPr lang="ru-RU" sz="2000" dirty="0"/>
              <a:t> на </a:t>
            </a:r>
            <a:r>
              <a:rPr lang="ru-RU" sz="2000" dirty="0" err="1"/>
              <a:t>території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Канади</a:t>
            </a:r>
            <a:r>
              <a:rPr lang="ru-RU" sz="2000" dirty="0"/>
              <a:t>, США, Мексики, держав 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Центральної</a:t>
            </a:r>
            <a:r>
              <a:rPr lang="ru-RU" sz="2000" dirty="0"/>
              <a:t> </a:t>
            </a:r>
            <a:r>
              <a:rPr lang="ru-RU" sz="2000" dirty="0" smtClean="0"/>
              <a:t>Америки, Венесуели, </a:t>
            </a:r>
            <a:r>
              <a:rPr lang="ru-RU" sz="2000" dirty="0"/>
              <a:t> </a:t>
            </a:r>
            <a:r>
              <a:rPr lang="ru-RU" sz="2000" dirty="0" err="1" smtClean="0"/>
              <a:t>Колумбії</a:t>
            </a:r>
            <a:r>
              <a:rPr lang="ru-RU" sz="2000" dirty="0" smtClean="0"/>
              <a:t>, </a:t>
            </a:r>
            <a:r>
              <a:rPr lang="ru-RU" sz="2000" dirty="0"/>
              <a:t> </a:t>
            </a:r>
            <a:r>
              <a:rPr lang="ru-RU" sz="2000" dirty="0" err="1"/>
              <a:t>Еквадору</a:t>
            </a:r>
            <a:r>
              <a:rPr lang="ru-RU" sz="2000" dirty="0"/>
              <a:t>, </a:t>
            </a:r>
            <a:r>
              <a:rPr lang="ru-RU" sz="2000" dirty="0" smtClean="0"/>
              <a:t> Перу</a:t>
            </a:r>
            <a:r>
              <a:rPr lang="ru-RU" sz="2000" dirty="0"/>
              <a:t>, 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Болівії</a:t>
            </a:r>
            <a:r>
              <a:rPr lang="ru-RU" sz="2000" dirty="0"/>
              <a:t>, </a:t>
            </a:r>
            <a:r>
              <a:rPr lang="ru-RU" sz="2000" dirty="0" err="1"/>
              <a:t>Аргентини</a:t>
            </a:r>
            <a:r>
              <a:rPr lang="ru-RU" sz="2000" dirty="0"/>
              <a:t> і </a:t>
            </a:r>
            <a:r>
              <a:rPr lang="ru-RU" sz="2000" dirty="0" err="1"/>
              <a:t>Чилі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i="1" dirty="0" smtClean="0"/>
              <a:t>  </a:t>
            </a:r>
            <a:r>
              <a:rPr lang="ru-RU" sz="2000" i="1" dirty="0" err="1" smtClean="0"/>
              <a:t>Найвищі</a:t>
            </a:r>
            <a:r>
              <a:rPr lang="ru-RU" sz="2000" i="1" dirty="0" smtClean="0"/>
              <a:t> </a:t>
            </a:r>
            <a:r>
              <a:rPr lang="ru-RU" sz="2000" i="1" dirty="0" err="1"/>
              <a:t>вершини</a:t>
            </a:r>
            <a:r>
              <a:rPr lang="ru-RU" sz="2000" dirty="0"/>
              <a:t> </a:t>
            </a:r>
            <a:r>
              <a:rPr lang="ru-RU" sz="2000" dirty="0" err="1"/>
              <a:t>Кордильєр</a:t>
            </a:r>
            <a:r>
              <a:rPr lang="ru-RU" sz="2000" dirty="0"/>
              <a:t>: у </a:t>
            </a:r>
            <a:r>
              <a:rPr lang="ru-RU" sz="2000" dirty="0" err="1"/>
              <a:t>Півн</a:t>
            </a:r>
            <a:r>
              <a:rPr lang="ru-RU" sz="2000" dirty="0"/>
              <a:t>. </a:t>
            </a:r>
            <a:r>
              <a:rPr lang="ru-RU" sz="2000" dirty="0" err="1"/>
              <a:t>Америці</a:t>
            </a:r>
            <a:r>
              <a:rPr lang="ru-RU" sz="2000" dirty="0"/>
              <a:t> — г. Мак-</a:t>
            </a:r>
            <a:r>
              <a:rPr lang="ru-RU" sz="2000" dirty="0" err="1"/>
              <a:t>Кінлі</a:t>
            </a:r>
            <a:r>
              <a:rPr lang="ru-RU" sz="2000" dirty="0"/>
              <a:t> (6193 </a:t>
            </a:r>
            <a:r>
              <a:rPr lang="ru-RU" sz="2000" dirty="0" smtClean="0"/>
              <a:t>        м</a:t>
            </a:r>
            <a:r>
              <a:rPr lang="ru-RU" sz="2000" dirty="0"/>
              <a:t>), у </a:t>
            </a:r>
            <a:r>
              <a:rPr lang="ru-RU" sz="2000" dirty="0" err="1"/>
              <a:t>Південній</a:t>
            </a:r>
            <a:r>
              <a:rPr lang="ru-RU" sz="2000" dirty="0"/>
              <a:t> </a:t>
            </a:r>
            <a:r>
              <a:rPr lang="ru-RU" sz="2000" dirty="0" err="1"/>
              <a:t>Америці</a:t>
            </a:r>
            <a:r>
              <a:rPr lang="ru-RU" sz="2000" dirty="0"/>
              <a:t> — г. Аконкагуа (6960 м).</a:t>
            </a:r>
          </a:p>
        </p:txBody>
      </p:sp>
      <p:pic>
        <p:nvPicPr>
          <p:cNvPr id="8196" name="Picture 4" descr="http://npu.edu.ua/!e-book/book/html/D/ipgoe_kfg_PN%20Ameryka/img/img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" y="3764112"/>
            <a:ext cx="4605327" cy="33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17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/>
              <a:t>Клімат</a:t>
            </a:r>
            <a:r>
              <a:rPr lang="ru-RU" dirty="0"/>
              <a:t> </a:t>
            </a:r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dirty="0" err="1"/>
              <a:t>Основна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 США </a:t>
            </a:r>
            <a:r>
              <a:rPr lang="ru-RU" sz="2000" dirty="0" err="1"/>
              <a:t>розташована</a:t>
            </a:r>
            <a:r>
              <a:rPr lang="ru-RU" sz="2000" dirty="0"/>
              <a:t> в </a:t>
            </a:r>
            <a:r>
              <a:rPr lang="ru-RU" sz="2000" dirty="0" err="1"/>
              <a:t>субтропічному</a:t>
            </a:r>
            <a:r>
              <a:rPr lang="ru-RU" sz="2000" dirty="0"/>
              <a:t> і </a:t>
            </a:r>
            <a:r>
              <a:rPr lang="ru-RU" sz="2000" dirty="0" err="1"/>
              <a:t>частково</a:t>
            </a:r>
            <a:r>
              <a:rPr lang="ru-RU" sz="2000" dirty="0"/>
              <a:t> в </a:t>
            </a:r>
            <a:r>
              <a:rPr lang="ru-RU" sz="2000" dirty="0" err="1"/>
              <a:t>помірному</a:t>
            </a:r>
            <a:r>
              <a:rPr lang="ru-RU" sz="2000" dirty="0"/>
              <a:t> </a:t>
            </a:r>
            <a:r>
              <a:rPr lang="ru-RU" sz="2000" dirty="0" err="1"/>
              <a:t>поясі</a:t>
            </a:r>
            <a:r>
              <a:rPr lang="ru-RU" sz="2000" dirty="0"/>
              <a:t> Північної Америки, </a:t>
            </a:r>
            <a:r>
              <a:rPr lang="ru-RU" sz="2000" dirty="0" err="1"/>
              <a:t>займаючи</a:t>
            </a:r>
            <a:r>
              <a:rPr lang="ru-RU" sz="2000" dirty="0"/>
              <a:t> </a:t>
            </a:r>
            <a:r>
              <a:rPr lang="ru-RU" sz="2000" dirty="0" err="1"/>
              <a:t>простір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Атлантичного</a:t>
            </a:r>
            <a:r>
              <a:rPr lang="ru-RU" sz="2000" dirty="0"/>
              <a:t> до Тихого </a:t>
            </a:r>
            <a:r>
              <a:rPr lang="ru-RU" sz="2000" dirty="0" err="1"/>
              <a:t>океанів</a:t>
            </a:r>
            <a:r>
              <a:rPr lang="ru-RU" sz="2000" dirty="0"/>
              <a:t>; Аляска </a:t>
            </a:r>
            <a:r>
              <a:rPr lang="ru-RU" sz="2000" dirty="0" err="1"/>
              <a:t>лежить</a:t>
            </a:r>
            <a:r>
              <a:rPr lang="ru-RU" sz="2000" dirty="0"/>
              <a:t> в </a:t>
            </a:r>
            <a:r>
              <a:rPr lang="ru-RU" sz="2000" dirty="0" err="1"/>
              <a:t>субарктичному</a:t>
            </a:r>
            <a:r>
              <a:rPr lang="ru-RU" sz="2000" dirty="0"/>
              <a:t> і </a:t>
            </a:r>
            <a:r>
              <a:rPr lang="ru-RU" sz="2000" dirty="0" err="1"/>
              <a:t>помірному</a:t>
            </a:r>
            <a:r>
              <a:rPr lang="ru-RU" sz="2000" dirty="0"/>
              <a:t> поясах і </a:t>
            </a:r>
            <a:r>
              <a:rPr lang="ru-RU" sz="2000" dirty="0" err="1"/>
              <a:t>виходить</a:t>
            </a:r>
            <a:r>
              <a:rPr lang="ru-RU" sz="2000" dirty="0"/>
              <a:t> до Тихого і </a:t>
            </a:r>
            <a:r>
              <a:rPr lang="ru-RU" sz="2000" dirty="0" err="1"/>
              <a:t>Північного</a:t>
            </a:r>
            <a:r>
              <a:rPr lang="ru-RU" sz="2000" dirty="0"/>
              <a:t> </a:t>
            </a:r>
            <a:r>
              <a:rPr lang="ru-RU" sz="2000" dirty="0" err="1"/>
              <a:t>Льодовитого</a:t>
            </a:r>
            <a:r>
              <a:rPr lang="ru-RU" sz="2000" dirty="0"/>
              <a:t> </a:t>
            </a:r>
            <a:r>
              <a:rPr lang="ru-RU" sz="2000" dirty="0" err="1"/>
              <a:t>океанів</a:t>
            </a:r>
            <a:r>
              <a:rPr lang="ru-RU" sz="2000" dirty="0"/>
              <a:t>; у </a:t>
            </a:r>
            <a:r>
              <a:rPr lang="ru-RU" sz="2000" dirty="0" err="1"/>
              <a:t>тропічному</a:t>
            </a:r>
            <a:r>
              <a:rPr lang="ru-RU" sz="2000" dirty="0"/>
              <a:t> </a:t>
            </a:r>
            <a:r>
              <a:rPr lang="ru-RU" sz="2000" dirty="0" err="1"/>
              <a:t>поясі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</a:t>
            </a:r>
            <a:r>
              <a:rPr lang="ru-RU" sz="2000" dirty="0" err="1"/>
              <a:t>південні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півострова</a:t>
            </a:r>
            <a:r>
              <a:rPr lang="ru-RU" sz="2000" dirty="0"/>
              <a:t> Флорида і Гавайські </a:t>
            </a:r>
            <a:r>
              <a:rPr lang="ru-RU" sz="2000" dirty="0" err="1"/>
              <a:t>острови</a:t>
            </a:r>
            <a:r>
              <a:rPr lang="ru-RU" sz="2000" dirty="0"/>
              <a:t>.</a:t>
            </a:r>
          </a:p>
        </p:txBody>
      </p:sp>
      <p:pic>
        <p:nvPicPr>
          <p:cNvPr id="9220" name="Picture 4" descr="http://workandtravel.org.ua/img/attractions/mon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44" y="3570935"/>
            <a:ext cx="4762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39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544</Words>
  <Application>Microsoft Office PowerPoint</Application>
  <PresentationFormat>Экран (4:3)</PresentationFormat>
  <Paragraphs>108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Презентация PowerPoint</vt:lpstr>
      <vt:lpstr>Загальні відомості</vt:lpstr>
      <vt:lpstr>Географічне положення</vt:lpstr>
      <vt:lpstr>Презентация PowerPoint</vt:lpstr>
      <vt:lpstr>Презентация PowerPoint</vt:lpstr>
      <vt:lpstr>Корисні копалини</vt:lpstr>
      <vt:lpstr>Річки </vt:lpstr>
      <vt:lpstr>Гори США</vt:lpstr>
      <vt:lpstr>Клімат США</vt:lpstr>
      <vt:lpstr>Презентация PowerPoint</vt:lpstr>
      <vt:lpstr>Рослинність</vt:lpstr>
      <vt:lpstr>Тваринний світ</vt:lpstr>
      <vt:lpstr>Промисловість</vt:lpstr>
      <vt:lpstr>Сільське господарство </vt:lpstr>
      <vt:lpstr>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Conductor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Roland</dc:creator>
  <cp:lastModifiedBy>Roland</cp:lastModifiedBy>
  <cp:revision>11</cp:revision>
  <dcterms:created xsi:type="dcterms:W3CDTF">2014-04-07T15:24:17Z</dcterms:created>
  <dcterms:modified xsi:type="dcterms:W3CDTF">2014-04-07T17:26:38Z</dcterms:modified>
</cp:coreProperties>
</file>