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72" r:id="rId3"/>
    <p:sldId id="270" r:id="rId4"/>
    <p:sldId id="259" r:id="rId5"/>
    <p:sldId id="271" r:id="rId6"/>
    <p:sldId id="273" r:id="rId7"/>
    <p:sldId id="261" r:id="rId8"/>
    <p:sldId id="274" r:id="rId9"/>
    <p:sldId id="275" r:id="rId10"/>
    <p:sldId id="276" r:id="rId11"/>
    <p:sldId id="281" r:id="rId12"/>
    <p:sldId id="269" r:id="rId13"/>
    <p:sldId id="285" r:id="rId14"/>
    <p:sldId id="282" r:id="rId15"/>
    <p:sldId id="263" r:id="rId16"/>
    <p:sldId id="284" r:id="rId17"/>
    <p:sldId id="277" r:id="rId18"/>
    <p:sldId id="278" r:id="rId19"/>
    <p:sldId id="279" r:id="rId20"/>
    <p:sldId id="286" r:id="rId21"/>
    <p:sldId id="287" r:id="rId22"/>
    <p:sldId id="288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08429-C8FA-4299-96FE-C115E99B6177}" type="datetimeFigureOut">
              <a:rPr lang="ru-RU" smtClean="0"/>
              <a:t>02.02.2014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53CF-566C-4EDF-AE22-0DC6EBAAC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8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53CF-566C-4EDF-AE22-0DC6EBAACC95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Грошова одиниця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53CF-566C-4EDF-AE22-0DC6EBAACC9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Визначні місця</a:t>
            </a:r>
            <a:r>
              <a:rPr lang="uk-UA" baseline="0" dirty="0" smtClean="0"/>
              <a:t> Великобританії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E53CF-566C-4EDF-AE22-0DC6EBAACC95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E0E259-2947-44BF-9AC6-D1F9BA87A35B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22A494-15B3-466D-B16D-FE3E46D208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uk.wikipedia.org/wiki/%D8%EE%F2%EB%E0%ED%E4%B3%F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3" descr="towns_474.jpg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332656"/>
            <a:ext cx="669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Велика Британія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8840" y="260648"/>
            <a:ext cx="3700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dirty="0" smtClean="0">
                <a:solidFill>
                  <a:schemeClr val="tx2"/>
                </a:solidFill>
                <a:latin typeface="Bookman Old Style" pitchFamily="18" charset="0"/>
              </a:rPr>
              <a:t>НАСЕЛЕННЯ</a:t>
            </a:r>
            <a:endParaRPr lang="uk-UA" sz="40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15616" y="908720"/>
            <a:ext cx="7848997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І тип відтворення;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Природний приріст +1;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Сальдо міграції – додатне (робітники з Індії, Ірландії, Африки, Карибів, Пд. Європи);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Багатонаціональна країна: 80% - англійці, 15% - шотландці, ірландці – 4</a:t>
            </a:r>
            <a:r>
              <a:rPr lang="uk-UA" sz="1900" dirty="0" smtClean="0">
                <a:latin typeface="Bookman Old Style" pitchFamily="18" charset="0"/>
              </a:rPr>
              <a:t>%</a:t>
            </a:r>
            <a:endParaRPr lang="uk-UA" sz="1900" dirty="0">
              <a:latin typeface="Bookman Old Style" pitchFamily="18" charset="0"/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Релігія – християнство (протестантизм, католицизм);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Середня густота населення – 243,1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Максимальна – Англія – більше 350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Мінімальна – Шотландія – до 2 чол. на км. кв.;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Рівень урбанізації – 89%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Великі міста – Великий Лондон (11 млн.), Великий Манчестер (2,7 млн.), Бірмінгем (2,6 млн.), Глазго (2 млн.);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uk-UA" sz="1900" dirty="0">
                <a:latin typeface="Bookman Old Style" pitchFamily="18" charset="0"/>
              </a:rPr>
              <a:t>Мегаполіс – Англійський (Лондон - Ліверпуль)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4098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 smtClean="0">
                <a:solidFill>
                  <a:srgbClr val="000099"/>
                </a:solidFill>
                <a:latin typeface="AcademyCTT" pitchFamily="2" charset="0"/>
              </a:rPr>
              <a:t>Господарство</a:t>
            </a:r>
            <a:endParaRPr lang="uk-UA" sz="4400" b="1" dirty="0">
              <a:solidFill>
                <a:srgbClr val="000099"/>
              </a:solidFill>
              <a:latin typeface="AcademyCT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 dirty="0" smtClean="0">
                <a:latin typeface="Monotype Corsiva" pitchFamily="66" charset="0"/>
              </a:rPr>
              <a:t>Чорна та кольорова металургія </a:t>
            </a:r>
            <a:r>
              <a:rPr lang="uk-UA" sz="2400" dirty="0" smtClean="0">
                <a:latin typeface="Monotype Corsiva" pitchFamily="66" charset="0"/>
              </a:rPr>
              <a:t>– чавун, сталь, алюміній, мідь, цинк, олово та ін.</a:t>
            </a: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836712"/>
            <a:ext cx="29781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m-cass_27_D07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636912"/>
            <a:ext cx="3024336" cy="31658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32" y="623731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Олово                                                                                           Цинк</a:t>
            </a:r>
            <a:endParaRPr lang="ru-RU" dirty="0"/>
          </a:p>
        </p:txBody>
      </p:sp>
      <p:pic>
        <p:nvPicPr>
          <p:cNvPr id="11" name="Содержимое 5" descr="zinc-300x2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068960"/>
            <a:ext cx="2857500" cy="27717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92100"/>
            <a:ext cx="8229600" cy="13843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3" descr="oil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7062" y="4005064"/>
            <a:ext cx="3174893" cy="2636912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1640" y="4149080"/>
            <a:ext cx="27358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rbel" pitchFamily="34" charset="0"/>
              </a:rPr>
              <a:t>Видобуток нафти</a:t>
            </a:r>
            <a:endParaRPr lang="ru-RU" sz="2800" dirty="0">
              <a:latin typeface="Corbel" pitchFamily="34" charset="0"/>
            </a:endParaRPr>
          </a:p>
        </p:txBody>
      </p:sp>
      <p:pic>
        <p:nvPicPr>
          <p:cNvPr id="7" name="Рисунок 5" descr="15222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732" y="1196752"/>
            <a:ext cx="4890268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44008" y="1556792"/>
            <a:ext cx="2659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Corbel" pitchFamily="34" charset="0"/>
              </a:rPr>
              <a:t>Видобуток газу</a:t>
            </a:r>
            <a:endParaRPr lang="ru-RU" sz="2800" dirty="0">
              <a:solidFill>
                <a:srgbClr val="7030A0"/>
              </a:solidFill>
              <a:latin typeface="Corbel" pitchFamily="34" charset="0"/>
            </a:endParaRPr>
          </a:p>
        </p:txBody>
      </p:sp>
      <p:pic>
        <p:nvPicPr>
          <p:cNvPr id="9" name="Picture 8" descr="каменный уго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9807" y="1268760"/>
            <a:ext cx="31757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475656" y="2204864"/>
            <a:ext cx="26356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Кам'яне вугілля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88640"/>
            <a:ext cx="75608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sz="3200" dirty="0" smtClean="0">
                <a:latin typeface="Monotype Corsiva" pitchFamily="66" charset="0"/>
              </a:rPr>
              <a:t>Паливно-енергетична промисловість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112" y="4046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 dirty="0" smtClean="0">
                <a:latin typeface="Monotype Corsiva" pitchFamily="66" charset="0"/>
              </a:rPr>
              <a:t>Машинобудування – </a:t>
            </a:r>
            <a:r>
              <a:rPr lang="uk-UA" sz="2400" dirty="0" smtClean="0">
                <a:latin typeface="Monotype Corsiva" pitchFamily="66" charset="0"/>
              </a:rPr>
              <a:t>ракетобудування, точне,</a:t>
            </a:r>
            <a:r>
              <a:rPr lang="uk-UA" sz="2400" b="1" dirty="0" smtClean="0">
                <a:latin typeface="Monotype Corsiva" pitchFamily="66" charset="0"/>
              </a:rPr>
              <a:t> </a:t>
            </a:r>
            <a:r>
              <a:rPr lang="uk-UA" sz="2400" dirty="0" smtClean="0">
                <a:latin typeface="Monotype Corsiva" pitchFamily="66" charset="0"/>
              </a:rPr>
              <a:t>літакобудування, автомобілебудування, верстатобудування, кораблебудування.</a:t>
            </a:r>
            <a:endParaRPr lang="en-US" sz="2400" b="1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3744416" cy="209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t="14565"/>
          <a:stretch>
            <a:fillRect/>
          </a:stretch>
        </p:blipFill>
        <p:spPr bwMode="auto">
          <a:xfrm>
            <a:off x="5604511" y="1628800"/>
            <a:ext cx="35394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149080"/>
            <a:ext cx="3672408" cy="229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486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000" b="1" dirty="0" smtClean="0">
                <a:latin typeface="Monotype Corsiva" pitchFamily="66" charset="0"/>
              </a:rPr>
              <a:t>Хімічна промисловість </a:t>
            </a:r>
            <a:r>
              <a:rPr lang="uk-UA" sz="2000" dirty="0" smtClean="0">
                <a:latin typeface="Monotype Corsiva" pitchFamily="66" charset="0"/>
              </a:rPr>
              <a:t>– пластмаси, парфуми, ліки (Великий Лондон), </a:t>
            </a:r>
            <a:r>
              <a:rPr lang="uk-UA" sz="2000" dirty="0" err="1" smtClean="0">
                <a:latin typeface="Monotype Corsiva" pitchFamily="66" charset="0"/>
              </a:rPr>
              <a:t>мінеральнаі</a:t>
            </a:r>
            <a:r>
              <a:rPr lang="uk-UA" sz="2000" dirty="0" smtClean="0">
                <a:latin typeface="Monotype Corsiva" pitchFamily="66" charset="0"/>
              </a:rPr>
              <a:t> добрива та сода (Йоркшир)</a:t>
            </a:r>
          </a:p>
          <a:p>
            <a:pPr algn="just">
              <a:spcBef>
                <a:spcPct val="50000"/>
              </a:spcBef>
            </a:pPr>
            <a:endParaRPr lang="uk-UA" dirty="0" smtClean="0"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endParaRPr lang="uk-UA" b="1" dirty="0" smtClean="0"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endParaRPr lang="uk-UA" b="1" dirty="0" smtClean="0">
              <a:latin typeface="Bookman Old Styl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uk-UA" sz="2000" b="1" dirty="0" smtClean="0">
                <a:latin typeface="Monotype Corsiva" pitchFamily="66" charset="0"/>
              </a:rPr>
              <a:t>Текстильна промисловість </a:t>
            </a:r>
            <a:r>
              <a:rPr lang="uk-UA" sz="2000" dirty="0" smtClean="0">
                <a:latin typeface="Monotype Corsiva" pitchFamily="66" charset="0"/>
              </a:rPr>
              <a:t>– вовняні тканини (Йоркшир), бавовняні тканини (</a:t>
            </a:r>
            <a:r>
              <a:rPr lang="uk-UA" sz="2000" dirty="0" err="1" smtClean="0">
                <a:latin typeface="Monotype Corsiva" pitchFamily="66" charset="0"/>
              </a:rPr>
              <a:t>Ланкшир</a:t>
            </a:r>
            <a:r>
              <a:rPr lang="uk-UA" sz="2000" dirty="0" smtClean="0">
                <a:latin typeface="Monotype Corsiva" pitchFamily="66" charset="0"/>
              </a:rPr>
              <a:t>), Лляні тканини (Ольстер), трикотаж (Сх. </a:t>
            </a:r>
            <a:r>
              <a:rPr lang="uk-UA" sz="2000" dirty="0" err="1" smtClean="0">
                <a:latin typeface="Monotype Corsiva" pitchFamily="66" charset="0"/>
              </a:rPr>
              <a:t>Мідленд</a:t>
            </a:r>
            <a:r>
              <a:rPr lang="uk-UA" sz="2000" dirty="0" smtClean="0">
                <a:latin typeface="Monotype Corsiva" pitchFamily="66" charset="0"/>
              </a:rPr>
              <a:t>)</a:t>
            </a:r>
          </a:p>
          <a:p>
            <a:pPr algn="just">
              <a:spcBef>
                <a:spcPct val="50000"/>
              </a:spcBef>
            </a:pPr>
            <a:endParaRPr lang="uk-UA" b="1" dirty="0" smtClean="0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uk-UA" b="1" dirty="0" smtClean="0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endParaRPr lang="uk-UA" b="1" dirty="0" smtClean="0">
              <a:latin typeface="Bookman Old Style" pitchFamily="18" charset="0"/>
            </a:endParaRPr>
          </a:p>
          <a:p>
            <a:pPr>
              <a:spcBef>
                <a:spcPct val="50000"/>
              </a:spcBef>
            </a:pPr>
            <a:r>
              <a:rPr lang="uk-UA" sz="2000" b="1" dirty="0" smtClean="0">
                <a:latin typeface="Monotype Corsiva" pitchFamily="66" charset="0"/>
              </a:rPr>
              <a:t>Сільське господарство – </a:t>
            </a:r>
            <a:r>
              <a:rPr lang="uk-UA" sz="2000" dirty="0" smtClean="0">
                <a:latin typeface="Monotype Corsiva" pitchFamily="66" charset="0"/>
              </a:rPr>
              <a:t>молочне скотарство, свинарство, птахівництво (Сх., Пд-Сх. Англії), вівчарство, м'ясне скотарство (Шотландія, Уельс</a:t>
            </a:r>
            <a:r>
              <a:rPr lang="uk-UA" dirty="0" smtClean="0">
                <a:latin typeface="Bookman Old Style" pitchFamily="18" charset="0"/>
              </a:rPr>
              <a:t>)</a:t>
            </a:r>
            <a:endParaRPr lang="uk-UA" b="1" dirty="0">
              <a:latin typeface="Bookman Old Style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/>
          <a:srcRect t="14343"/>
          <a:stretch>
            <a:fillRect/>
          </a:stretch>
        </p:blipFill>
        <p:spPr bwMode="auto">
          <a:xfrm>
            <a:off x="2339752" y="764704"/>
            <a:ext cx="27336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 descr="http://www.bugabu.ru/uploads/posts/2012-03/1332495773_bugabu.ru_23-4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592288" cy="1725724"/>
          </a:xfrm>
          <a:prstGeom prst="rect">
            <a:avLst/>
          </a:prstGeom>
          <a:noFill/>
        </p:spPr>
      </p:pic>
      <p:pic>
        <p:nvPicPr>
          <p:cNvPr id="74756" name="Picture 4" descr="http://eng.verakostyurina.ru/upimages/gallery/20.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0848"/>
            <a:ext cx="2752725" cy="2057401"/>
          </a:xfrm>
          <a:prstGeom prst="rect">
            <a:avLst/>
          </a:prstGeom>
          <a:noFill/>
        </p:spPr>
      </p:pic>
      <p:pic>
        <p:nvPicPr>
          <p:cNvPr id="74758" name="Picture 6" descr="http://m-bizportal.ru/tovary/3995_26.09.2009%2015_27_41_(1)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708920"/>
            <a:ext cx="2664296" cy="1512168"/>
          </a:xfrm>
          <a:prstGeom prst="rect">
            <a:avLst/>
          </a:prstGeom>
          <a:noFill/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229200"/>
            <a:ext cx="32877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293096"/>
            <a:ext cx="27590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700"/>
                            </p:stCondLst>
                            <p:childTnLst>
                              <p:par>
                                <p:cTn id="6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7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Monotype Corsiva" pitchFamily="66" charset="0"/>
              </a:rPr>
              <a:t>Сільське господарство – </a:t>
            </a:r>
            <a:r>
              <a:rPr lang="uk-UA" sz="2800" dirty="0" smtClean="0">
                <a:latin typeface="Monotype Corsiva" pitchFamily="66" charset="0"/>
              </a:rPr>
              <a:t>зернові культури - ячмінь, овес, пшениця, цукровий буряк, кормові культури, садівництво (Сх., Пд-Сх. Англії), картоплярство (Ольстер)</a:t>
            </a:r>
            <a:br>
              <a:rPr lang="uk-UA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arsenic_in_ric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861048"/>
            <a:ext cx="3312368" cy="2490671"/>
          </a:xfr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024336" cy="2304256"/>
          </a:xfrm>
          <a:prstGeom prst="rect">
            <a:avLst/>
          </a:prstGeom>
        </p:spPr>
      </p:pic>
      <p:pic>
        <p:nvPicPr>
          <p:cNvPr id="6" name="Рисунок 5" descr="1308384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556792"/>
            <a:ext cx="3312368" cy="2297288"/>
          </a:xfrm>
          <a:prstGeom prst="rect">
            <a:avLst/>
          </a:prstGeom>
        </p:spPr>
      </p:pic>
      <p:pic>
        <p:nvPicPr>
          <p:cNvPr id="7" name="Рисунок 6" descr="1347644636692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861048"/>
            <a:ext cx="3024336" cy="24482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4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4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0099"/>
                </a:solidFill>
                <a:latin typeface="Monotype Corsiva" pitchFamily="66" charset="0"/>
              </a:rPr>
              <a:t>Зовнішня</a:t>
            </a: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0099"/>
                </a:solidFill>
                <a:latin typeface="Monotype Corsiva" pitchFamily="66" charset="0"/>
              </a:rPr>
              <a:t>торгівля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22300" y="908720"/>
            <a:ext cx="7670180" cy="554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uk-UA" sz="2400" b="1" dirty="0" smtClean="0">
                <a:latin typeface="Bookman Old Style" pitchFamily="18" charset="0"/>
              </a:rPr>
              <a:t>Імпорт</a:t>
            </a:r>
          </a:p>
          <a:p>
            <a:pPr marL="285750" indent="-285750" algn="just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1900" dirty="0" smtClean="0">
                <a:latin typeface="Bookman Old Style" pitchFamily="18" charset="0"/>
              </a:rPr>
              <a:t>Мінеральна сировина (залізна руда, марганцева руда, поліметалеві руди, алюмінієві руди та ін.);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1900" dirty="0" smtClean="0">
                <a:latin typeface="Bookman Old Style" pitchFamily="18" charset="0"/>
              </a:rPr>
              <a:t>Натуральний каучук;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1900" dirty="0" smtClean="0">
                <a:latin typeface="Bookman Old Style" pitchFamily="18" charset="0"/>
              </a:rPr>
              <a:t>Продовольчі товари;</a:t>
            </a:r>
          </a:p>
          <a:p>
            <a:pPr eaLnBrk="1" hangingPunct="1">
              <a:spcBef>
                <a:spcPct val="50000"/>
              </a:spcBef>
              <a:defRPr/>
            </a:pPr>
            <a:endParaRPr lang="uk-UA" sz="1900" dirty="0" smtClean="0">
              <a:latin typeface="Bookman Old Style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uk-UA" sz="2400" b="1" dirty="0" smtClean="0">
                <a:latin typeface="Bookman Old Style" pitchFamily="18" charset="0"/>
              </a:rPr>
              <a:t>Експорт</a:t>
            </a:r>
            <a:endParaRPr lang="uk-UA" sz="2400" dirty="0" smtClean="0">
              <a:latin typeface="Bookman Old Style" pitchFamily="18" charset="0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1900" dirty="0" smtClean="0">
                <a:latin typeface="Bookman Old Style" pitchFamily="18" charset="0"/>
              </a:rPr>
              <a:t>нафта;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1900" dirty="0" smtClean="0">
                <a:latin typeface="Bookman Old Style" pitchFamily="18" charset="0"/>
              </a:rPr>
              <a:t>Рідкісні та кольорові метали;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1900" dirty="0" smtClean="0">
                <a:latin typeface="Bookman Old Style" pitchFamily="18" charset="0"/>
              </a:rPr>
              <a:t>Машини (верстати, літаки, автомобілі, ракети, електроніка);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1900" dirty="0" smtClean="0">
                <a:latin typeface="Bookman Old Style" pitchFamily="18" charset="0"/>
              </a:rPr>
              <a:t>Пластмаси;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uk-UA" sz="1900" dirty="0" smtClean="0">
                <a:latin typeface="Bookman Old Style" pitchFamily="18" charset="0"/>
              </a:rPr>
              <a:t>Ліки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Визначні місця Великобританії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4" descr="Hou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79928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538067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dirty="0" smtClean="0">
                <a:latin typeface="Monotype Corsiva" pitchFamily="66" charset="0"/>
              </a:rPr>
              <a:t>Вестмінстерський палац зі знаменитою годинною вежею "Біг Бен". </a:t>
            </a:r>
          </a:p>
          <a:p>
            <a:pPr algn="ctr" eaLnBrk="0" hangingPunct="0"/>
            <a:r>
              <a:rPr lang="uk-UA" sz="2400" dirty="0" smtClean="0">
                <a:latin typeface="Monotype Corsiva" pitchFamily="66" charset="0"/>
              </a:rPr>
              <a:t>Тут засідає парламент Сполученого Королівства. </a:t>
            </a:r>
            <a:endParaRPr lang="uk-UA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ower_of_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6542088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9552" y="2492896"/>
            <a:ext cx="2016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dirty="0">
                <a:latin typeface="Monotype Corsiva" pitchFamily="66" charset="0"/>
              </a:rPr>
              <a:t>Лондонський </a:t>
            </a:r>
            <a:r>
              <a:rPr lang="uk-UA" sz="2000" dirty="0" err="1">
                <a:latin typeface="Monotype Corsiva" pitchFamily="66" charset="0"/>
              </a:rPr>
              <a:t>Тауер</a:t>
            </a:r>
            <a:r>
              <a:rPr lang="uk-UA" sz="2000" dirty="0">
                <a:latin typeface="Monotype Corsiva" pitchFamily="66" charset="0"/>
              </a:rPr>
              <a:t> -  королівська фортеця, побудована в 11 столітті.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tPaulsCathedralSou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46116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68144" y="2204864"/>
            <a:ext cx="2664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400" dirty="0" smtClean="0">
                <a:latin typeface="Monotype Corsiva" pitchFamily="66" charset="0"/>
              </a:rPr>
              <a:t>Собор святого Павла, побудований в 17 столітті за проектом відомого Англійського архітектора </a:t>
            </a:r>
            <a:r>
              <a:rPr lang="uk-UA" sz="2400" dirty="0" err="1" smtClean="0">
                <a:latin typeface="Monotype Corsiva" pitchFamily="66" charset="0"/>
              </a:rPr>
              <a:t>Кристофера</a:t>
            </a:r>
            <a:r>
              <a:rPr lang="uk-UA" sz="2400" dirty="0" smtClean="0">
                <a:latin typeface="Monotype Corsiva" pitchFamily="66" charset="0"/>
              </a:rPr>
              <a:t> Рена. </a:t>
            </a:r>
            <a:endParaRPr lang="uk-UA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ttp://gotovie-prezentacii.ru/wp-content/uploads/2013/02/SHablon-dlya-prezentatsii-Angl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71800" y="692696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99"/>
                </a:solidFill>
                <a:latin typeface="Monotype Corsiva" pitchFamily="66" charset="0"/>
              </a:rPr>
              <a:t>«Візитна картка Великобританії</a:t>
            </a: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</a:rPr>
              <a:t>»</a:t>
            </a:r>
            <a:endParaRPr lang="en-US" sz="24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5696" y="1196752"/>
            <a:ext cx="583220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2000" b="1" dirty="0">
                <a:latin typeface="Monotype Corsiva" pitchFamily="66" charset="0"/>
              </a:rPr>
              <a:t>Площа: </a:t>
            </a:r>
            <a:r>
              <a:rPr lang="uk-UA" sz="2000" dirty="0">
                <a:latin typeface="Monotype Corsiva" pitchFamily="66" charset="0"/>
              </a:rPr>
              <a:t>244,4 тис. км. кв.</a:t>
            </a:r>
          </a:p>
          <a:p>
            <a:pPr algn="just">
              <a:defRPr/>
            </a:pPr>
            <a:r>
              <a:rPr lang="uk-UA" sz="2000" b="1" dirty="0">
                <a:latin typeface="Monotype Corsiva" pitchFamily="66" charset="0"/>
              </a:rPr>
              <a:t>Населення: </a:t>
            </a:r>
            <a:r>
              <a:rPr lang="uk-UA" sz="2000" dirty="0">
                <a:latin typeface="Monotype Corsiva" pitchFamily="66" charset="0"/>
              </a:rPr>
              <a:t>59,5 млн. чоловік</a:t>
            </a:r>
          </a:p>
          <a:p>
            <a:pPr algn="just">
              <a:defRPr/>
            </a:pPr>
            <a:r>
              <a:rPr lang="uk-UA" sz="2000" b="1" dirty="0">
                <a:latin typeface="Monotype Corsiva" pitchFamily="66" charset="0"/>
              </a:rPr>
              <a:t>Столиця: </a:t>
            </a:r>
            <a:r>
              <a:rPr lang="uk-UA" sz="2000" dirty="0">
                <a:latin typeface="Monotype Corsiva" pitchFamily="66" charset="0"/>
              </a:rPr>
              <a:t>Лондон</a:t>
            </a:r>
          </a:p>
          <a:p>
            <a:pPr algn="just">
              <a:defRPr/>
            </a:pPr>
            <a:r>
              <a:rPr lang="uk-UA" sz="2000" b="1" dirty="0">
                <a:latin typeface="Monotype Corsiva" pitchFamily="66" charset="0"/>
              </a:rPr>
              <a:t>Державний лад: </a:t>
            </a:r>
            <a:r>
              <a:rPr lang="uk-UA" sz="2000" dirty="0">
                <a:latin typeface="Monotype Corsiva" pitchFamily="66" charset="0"/>
              </a:rPr>
              <a:t>конституційна монархія (королівство), унітарна держава</a:t>
            </a:r>
          </a:p>
          <a:p>
            <a:pPr algn="just">
              <a:defRPr/>
            </a:pPr>
            <a:r>
              <a:rPr lang="uk-UA" sz="2000" b="1" dirty="0">
                <a:latin typeface="Monotype Corsiva" pitchFamily="66" charset="0"/>
              </a:rPr>
              <a:t>Склад регіону: </a:t>
            </a:r>
            <a:r>
              <a:rPr lang="uk-UA" sz="2000" dirty="0">
                <a:latin typeface="Monotype Corsiva" pitchFamily="66" charset="0"/>
              </a:rPr>
              <a:t>92 адміністративні одиниці у складі 4-х історичних областей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uk-UA" sz="2000" dirty="0">
                <a:latin typeface="Monotype Corsiva" pitchFamily="66" charset="0"/>
              </a:rPr>
              <a:t>Англія – 45 графств + Великий Лондон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uk-UA" sz="2000" dirty="0">
                <a:latin typeface="Monotype Corsiva" pitchFamily="66" charset="0"/>
              </a:rPr>
              <a:t>Уельс – 8 графств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uk-UA" sz="2000" dirty="0">
                <a:latin typeface="Monotype Corsiva" pitchFamily="66" charset="0"/>
              </a:rPr>
              <a:t>Шотландія – 9 областей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uk-UA" sz="2000" dirty="0">
                <a:latin typeface="Monotype Corsiva" pitchFamily="66" charset="0"/>
              </a:rPr>
              <a:t>Ольстер (Північна Ірландія) – 1 область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uk-UA" sz="2000" dirty="0">
                <a:latin typeface="Monotype Corsiva" pitchFamily="66" charset="0"/>
              </a:rPr>
              <a:t>5 острівних територій</a:t>
            </a:r>
          </a:p>
          <a:p>
            <a:pPr algn="just">
              <a:defRPr/>
            </a:pPr>
            <a:r>
              <a:rPr lang="uk-UA" sz="2000" b="1" dirty="0">
                <a:latin typeface="Monotype Corsiva" pitchFamily="66" charset="0"/>
              </a:rPr>
              <a:t>Володіння: </a:t>
            </a:r>
            <a:r>
              <a:rPr lang="uk-UA" sz="2000" dirty="0">
                <a:latin typeface="Monotype Corsiva" pitchFamily="66" charset="0"/>
              </a:rPr>
              <a:t>13 територій (Гібралтар, острови Святої Єлени, Фолклендські острови, Бермудські острови, Ангілья та ін</a:t>
            </a:r>
            <a:r>
              <a:rPr lang="uk-UA" sz="2000" dirty="0" smtClean="0">
                <a:latin typeface="Monotype Corsiva" pitchFamily="66" charset="0"/>
              </a:rPr>
              <a:t>.)</a:t>
            </a:r>
            <a:endParaRPr lang="uk-UA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034" y="2722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latin typeface="Gabriola" pitchFamily="82" charset="0"/>
                <a:cs typeface="FreesiaUPC" pitchFamily="34" charset="-34"/>
              </a:rPr>
              <a:t>Знамениті люди Великобританії</a:t>
            </a:r>
            <a:endParaRPr lang="uk-UA" sz="5400" dirty="0">
              <a:latin typeface="Gabriola" pitchFamily="82" charset="0"/>
              <a:cs typeface="FreesiaUPC" pitchFamily="34" charset="-34"/>
            </a:endParaRPr>
          </a:p>
        </p:txBody>
      </p:sp>
      <p:pic>
        <p:nvPicPr>
          <p:cNvPr id="3" name="Picture 4" descr="CHAND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05" y="1424343"/>
            <a:ext cx="3552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2299962"/>
            <a:ext cx="32368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Segoe Print" pitchFamily="2" charset="0"/>
                <a:cs typeface="FreesiaUPC" pitchFamily="34" charset="-34"/>
              </a:rPr>
              <a:t>Вільям Шекспір ​​ - великий англійський драматург і поет, один з найзнаменитіших драматургів світу, автор 10 трагедій, 16 комедій, 6 історичних </a:t>
            </a:r>
            <a:r>
              <a:rPr lang="uk-UA" dirty="0" err="1" smtClean="0">
                <a:latin typeface="Segoe Print" pitchFamily="2" charset="0"/>
                <a:cs typeface="FreesiaUPC" pitchFamily="34" charset="-34"/>
              </a:rPr>
              <a:t>хронік</a:t>
            </a:r>
            <a:r>
              <a:rPr lang="uk-UA" dirty="0" smtClean="0">
                <a:latin typeface="Segoe Print" pitchFamily="2" charset="0"/>
                <a:cs typeface="FreesiaUPC" pitchFamily="34" charset="-34"/>
              </a:rPr>
              <a:t> - в тому числі складаються з декількох частин, 4 поем і циклу з 154 сонетів.</a:t>
            </a:r>
            <a:endParaRPr lang="uk-UA" dirty="0">
              <a:latin typeface="Segoe Print" pitchFamily="2" charset="0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501178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ьют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3751833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916832"/>
            <a:ext cx="3419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latin typeface="Segoe Print" pitchFamily="2" charset="0"/>
              </a:rPr>
              <a:t>Ісаак</a:t>
            </a:r>
            <a:r>
              <a:rPr lang="uk-UA" dirty="0" smtClean="0">
                <a:latin typeface="Segoe Print" pitchFamily="2" charset="0"/>
              </a:rPr>
              <a:t> Ньютон  - англійський фізик, математик і астроном, один з творців класичної фізики. Автор фундаментальної праці «Математичні начала натуральної філософії», в якому він виклав закон всесвітнього тяжіння і три закони механіки.</a:t>
            </a:r>
            <a:endParaRPr lang="uk-UA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182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арв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889375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1226" y="1164808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Segoe Print" pitchFamily="2" charset="0"/>
              </a:rPr>
              <a:t>Чарльз Роберт Дарвін </a:t>
            </a:r>
            <a:r>
              <a:rPr lang="uk-UA" dirty="0" err="1" smtClean="0">
                <a:latin typeface="Segoe Print" pitchFamily="2" charset="0"/>
              </a:rPr>
              <a:t>-англійський</a:t>
            </a:r>
            <a:r>
              <a:rPr lang="uk-UA" dirty="0" smtClean="0">
                <a:latin typeface="Segoe Print" pitchFamily="2" charset="0"/>
              </a:rPr>
              <a:t> натураліст і мандрівник, одним з перших усвідомив і наочно продемонстрував, що всі види живих організмів еволюціонують у часі від спільних предків. У своїй теорії, перший розгорнутий виклад якої було опубліковано в 1859 році в книзі «Походження видів».</a:t>
            </a:r>
            <a:endParaRPr lang="uk-UA" dirty="0">
              <a:latin typeface="Segoe Print" pitchFamily="2" charset="0"/>
            </a:endParaRPr>
          </a:p>
        </p:txBody>
      </p:sp>
      <p:pic>
        <p:nvPicPr>
          <p:cNvPr id="4" name="Picture 6" descr="Ape_skeletons_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295650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5168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41092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Segoe Print" pitchFamily="2" charset="0"/>
              </a:rPr>
              <a:t>Великдень у Великобританії</a:t>
            </a:r>
            <a:endParaRPr lang="uk-UA" sz="4000" dirty="0">
              <a:latin typeface="Segoe Prin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8155" y="141277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Суч</a:t>
            </a:r>
            <a:r>
              <a:rPr lang="ru-RU" dirty="0" err="1" smtClean="0"/>
              <a:t>асні</a:t>
            </a:r>
            <a:r>
              <a:rPr lang="ru-RU" dirty="0" smtClean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святкування</a:t>
            </a:r>
            <a:r>
              <a:rPr lang="ru-RU" dirty="0"/>
              <a:t> </a:t>
            </a:r>
            <a:r>
              <a:rPr lang="ru-RU" dirty="0" err="1"/>
              <a:t>Великодня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веселі</a:t>
            </a:r>
            <a:r>
              <a:rPr lang="ru-RU" dirty="0"/>
              <a:t> , </a:t>
            </a:r>
            <a:r>
              <a:rPr lang="ru-RU" dirty="0" err="1"/>
              <a:t>яскраві</a:t>
            </a:r>
            <a:r>
              <a:rPr lang="ru-RU" dirty="0"/>
              <a:t> , </a:t>
            </a:r>
            <a:r>
              <a:rPr lang="ru-RU" dirty="0" err="1"/>
              <a:t>барвисті</a:t>
            </a:r>
            <a:r>
              <a:rPr lang="ru-RU" dirty="0"/>
              <a:t> і </a:t>
            </a:r>
            <a:r>
              <a:rPr lang="ru-RU" dirty="0" err="1"/>
              <a:t>радісні</a:t>
            </a:r>
            <a:r>
              <a:rPr lang="ru-RU" dirty="0"/>
              <a:t> . </a:t>
            </a:r>
            <a:r>
              <a:rPr lang="ru-RU" dirty="0" err="1"/>
              <a:t>Великдень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свят у </a:t>
            </a:r>
            <a:r>
              <a:rPr lang="ru-RU" dirty="0" err="1"/>
              <a:t>році</a:t>
            </a:r>
            <a:r>
              <a:rPr lang="ru-RU" dirty="0"/>
              <a:t> . У день </a:t>
            </a:r>
            <a:r>
              <a:rPr lang="ru-RU" dirty="0" err="1"/>
              <a:t>Великодня</a:t>
            </a:r>
            <a:r>
              <a:rPr lang="ru-RU" dirty="0"/>
              <a:t> на </a:t>
            </a:r>
            <a:r>
              <a:rPr lang="ru-RU" dirty="0" err="1"/>
              <a:t>світанку</a:t>
            </a:r>
            <a:r>
              <a:rPr lang="ru-RU" dirty="0"/>
              <a:t> в церквах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відправи</a:t>
            </a:r>
            <a:r>
              <a:rPr lang="ru-RU" dirty="0"/>
              <a:t> . У </a:t>
            </a:r>
            <a:r>
              <a:rPr lang="ru-RU" dirty="0" err="1"/>
              <a:t>католицьких</a:t>
            </a:r>
            <a:r>
              <a:rPr lang="ru-RU" dirty="0"/>
              <a:t> храмах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концерти</a:t>
            </a:r>
            <a:r>
              <a:rPr lang="ru-RU" dirty="0"/>
              <a:t> </a:t>
            </a:r>
            <a:r>
              <a:rPr lang="ru-RU" dirty="0" err="1"/>
              <a:t>органної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день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надягати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символізує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сезону </a:t>
            </a:r>
            <a:r>
              <a:rPr lang="ru-RU" dirty="0" err="1"/>
              <a:t>поганої</a:t>
            </a:r>
            <a:r>
              <a:rPr lang="ru-RU" dirty="0"/>
              <a:t> погоди і </a:t>
            </a:r>
            <a:r>
              <a:rPr lang="ru-RU" dirty="0" err="1"/>
              <a:t>настання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 . </a:t>
            </a:r>
            <a:r>
              <a:rPr lang="ru-RU" dirty="0" err="1"/>
              <a:t>Великодні</a:t>
            </a:r>
            <a:r>
              <a:rPr lang="ru-RU" dirty="0"/>
              <a:t> </a:t>
            </a:r>
            <a:r>
              <a:rPr lang="ru-RU" dirty="0" err="1"/>
              <a:t>кошики</a:t>
            </a:r>
            <a:r>
              <a:rPr lang="ru-RU" dirty="0"/>
              <a:t> </a:t>
            </a:r>
            <a:r>
              <a:rPr lang="de-DE" dirty="0" smtClean="0"/>
              <a:t> </a:t>
            </a:r>
            <a:r>
              <a:rPr lang="de-DE" dirty="0"/>
              <a:t>, </a:t>
            </a:r>
            <a:r>
              <a:rPr lang="ru-RU" dirty="0" err="1"/>
              <a:t>наповнені</a:t>
            </a:r>
            <a:r>
              <a:rPr lang="ru-RU" dirty="0"/>
              <a:t> </a:t>
            </a:r>
            <a:r>
              <a:rPr lang="ru-RU" dirty="0" err="1"/>
              <a:t>яйцями</a:t>
            </a:r>
            <a:r>
              <a:rPr lang="ru-RU" dirty="0"/>
              <a:t> , </a:t>
            </a:r>
            <a:r>
              <a:rPr lang="ru-RU" dirty="0" err="1"/>
              <a:t>хлібом</a:t>
            </a:r>
            <a:r>
              <a:rPr lang="ru-RU" dirty="0"/>
              <a:t> і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їжею</a:t>
            </a:r>
            <a:r>
              <a:rPr lang="ru-RU" dirty="0"/>
              <a:t> ,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собою на </a:t>
            </a:r>
            <a:r>
              <a:rPr lang="ru-RU" dirty="0" err="1"/>
              <a:t>пасхальну</a:t>
            </a:r>
            <a:r>
              <a:rPr lang="ru-RU" dirty="0"/>
              <a:t> службу 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освятити</a:t>
            </a:r>
            <a:r>
              <a:rPr lang="ru-RU" dirty="0"/>
              <a:t> в </a:t>
            </a:r>
            <a:r>
              <a:rPr lang="ru-RU" dirty="0" err="1"/>
              <a:t>церкві</a:t>
            </a:r>
            <a:r>
              <a:rPr lang="ru-RU" dirty="0"/>
              <a:t>. У </a:t>
            </a:r>
            <a:r>
              <a:rPr lang="ru-RU" dirty="0" err="1"/>
              <a:t>Великодній</a:t>
            </a:r>
            <a:r>
              <a:rPr lang="ru-RU" dirty="0"/>
              <a:t> </a:t>
            </a:r>
            <a:r>
              <a:rPr lang="ru-RU" dirty="0" err="1"/>
              <a:t>понеділок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дарувати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на </a:t>
            </a:r>
            <a:r>
              <a:rPr lang="ru-RU" dirty="0" err="1"/>
              <a:t>вулицях</a:t>
            </a:r>
            <a:r>
              <a:rPr lang="ru-RU" dirty="0"/>
              <a:t> </a:t>
            </a:r>
            <a:r>
              <a:rPr lang="ru-RU" dirty="0" err="1"/>
              <a:t>цукерки</a:t>
            </a:r>
            <a:r>
              <a:rPr lang="ru-RU" dirty="0"/>
              <a:t> та </a:t>
            </a:r>
            <a:r>
              <a:rPr lang="ru-RU" dirty="0" err="1"/>
              <a:t>іграшки</a:t>
            </a:r>
            <a:r>
              <a:rPr lang="ru-RU" dirty="0"/>
              <a:t>.</a:t>
            </a:r>
          </a:p>
        </p:txBody>
      </p:sp>
      <p:pic>
        <p:nvPicPr>
          <p:cNvPr id="7" name="Picture 7" descr="пасх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199" y="1814126"/>
            <a:ext cx="233521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3384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59983"/>
            <a:ext cx="49320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Segoe Print" pitchFamily="2" charset="0"/>
              </a:rPr>
              <a:t>Відзначають Новий Рік англійці без подарунків. Також не всі зустрічають його в тісному родинному колі. Немає в них і традиційних святкових страв для цього свята, звичайно англійки в цей день готують яблучний пиріг. Але в Шотландії справа йде трохи інакше, там вважають зустріч Нового Року важливіше свята Різдва. У цей день у шотландців - день генерального прибирання в першу чергу. Всі справи вирішуються в цей день і нічого не повинно бути залишено на наступний рік: завершуються всі ремонти, латання всі дірки, заводяться годинник. З першими ударами годин і настанням Нового Року глава сімейства відкриває  вхідні двері і тримає її відкритою до останнього удару годин. Таким чином Шотландці випускають з дому Старий Рік і запрошують до хати Новий Рік.</a:t>
            </a:r>
            <a:endParaRPr lang="uk-UA" dirty="0">
              <a:latin typeface="Segoe Print" pitchFamily="2" charset="0"/>
            </a:endParaRPr>
          </a:p>
        </p:txBody>
      </p:sp>
      <p:pic>
        <p:nvPicPr>
          <p:cNvPr id="1026" name="Picture 2" descr="Новый год в Лонд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1403917"/>
            <a:ext cx="2857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3344" y="11663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Segoe Print" pitchFamily="2" charset="0"/>
              </a:rPr>
              <a:t>Новий Рік</a:t>
            </a:r>
            <a:endParaRPr lang="ru-RU" sz="4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4536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2163"/>
            <a:ext cx="7143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atin typeface="Segoe Print" pitchFamily="2" charset="0"/>
              </a:rPr>
              <a:t>День Святого Валентина</a:t>
            </a:r>
            <a:endParaRPr lang="ru-RU" sz="4000" dirty="0">
              <a:latin typeface="Segoe Print" pitchFamily="2" charset="0"/>
            </a:endParaRPr>
          </a:p>
        </p:txBody>
      </p:sp>
      <p:pic>
        <p:nvPicPr>
          <p:cNvPr id="6146" name="Picture 2" descr="14 февра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08920"/>
            <a:ext cx="1804521" cy="17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14471"/>
            <a:ext cx="714330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Segoe Print" pitchFamily="2" charset="0"/>
              </a:rPr>
              <a:t>По всій Англії і Шотландії в цей день закохані пари дарують один одному подарунки, і, що стало вже традицією в усьому світі - невеликі листівки-визнання у світі визнані під назвою «</a:t>
            </a:r>
            <a:r>
              <a:rPr lang="uk-UA" sz="1600" dirty="0" err="1">
                <a:latin typeface="Segoe Print" pitchFamily="2" charset="0"/>
              </a:rPr>
              <a:t>Валентинки</a:t>
            </a:r>
            <a:r>
              <a:rPr lang="uk-UA" sz="1600" dirty="0">
                <a:latin typeface="Segoe Print" pitchFamily="2" charset="0"/>
              </a:rPr>
              <a:t>». Колись давно, в старі часи Англії в ніч 13 лютого всі хто любив приходили до дверей своєї коханої, клали до дверей дому подарунок з листівкою - дзвонили у двері і тікали. </a:t>
            </a:r>
            <a:br>
              <a:rPr lang="uk-UA" sz="1600" dirty="0">
                <a:latin typeface="Segoe Print" pitchFamily="2" charset="0"/>
              </a:rPr>
            </a:br>
            <a:r>
              <a:rPr lang="uk-UA" sz="1600" dirty="0">
                <a:latin typeface="Segoe Print" pitchFamily="2" charset="0"/>
              </a:rPr>
              <a:t>До речі </a:t>
            </a:r>
            <a:r>
              <a:rPr lang="uk-UA" sz="1600" dirty="0" err="1">
                <a:latin typeface="Segoe Print" pitchFamily="2" charset="0"/>
              </a:rPr>
              <a:t>листівки-валентинки</a:t>
            </a:r>
            <a:r>
              <a:rPr lang="uk-UA" sz="1600" dirty="0">
                <a:latin typeface="Segoe Print" pitchFamily="2" charset="0"/>
              </a:rPr>
              <a:t>, які ми щорічно даруємо улюблені беруть свій початок історії саме в Англії, а вперше таку листівку відправив Герцог Орлеанський Чарльз. Також, традиційні червоні троянди, які дарують на День Святого Валентина теж беруть свій початок в Англії і перший, хто подарував червоні троянди своїй коханій в цей день - був Людовік </a:t>
            </a:r>
            <a:r>
              <a:rPr lang="de-DE" sz="1600" dirty="0">
                <a:latin typeface="Segoe Print" pitchFamily="2" charset="0"/>
              </a:rPr>
              <a:t>XVIII, </a:t>
            </a:r>
            <a:r>
              <a:rPr lang="uk-UA" sz="1600" dirty="0">
                <a:latin typeface="Segoe Print" pitchFamily="2" charset="0"/>
              </a:rPr>
              <a:t>подарунок його призначався для </a:t>
            </a:r>
            <a:r>
              <a:rPr lang="uk-UA" sz="1600" dirty="0" err="1">
                <a:latin typeface="Segoe Print" pitchFamily="2" charset="0"/>
              </a:rPr>
              <a:t>Марії-Антуанетти</a:t>
            </a:r>
            <a:r>
              <a:rPr lang="uk-UA" sz="1600" dirty="0">
                <a:latin typeface="Segoe Print" pitchFamily="2" charset="0"/>
              </a:rPr>
              <a:t>.</a:t>
            </a:r>
          </a:p>
          <a:p>
            <a:r>
              <a:rPr lang="uk-UA" sz="1600" dirty="0">
                <a:latin typeface="Segoe Print" pitchFamily="2" charset="0"/>
              </a:rPr>
              <a:t>Молоді англійки цього дня встають дуже рано - ще до сходу сонця і сідають біля вікна в очікуванні судженого. Вони повністю впевнені, що той хто пройде перший повз їх вікон обов'язково стане їх благородним нареченим. У </a:t>
            </a:r>
            <a:r>
              <a:rPr lang="de-DE" sz="1600" dirty="0">
                <a:latin typeface="Segoe Print" pitchFamily="2" charset="0"/>
              </a:rPr>
              <a:t>XIV </a:t>
            </a:r>
            <a:r>
              <a:rPr lang="uk-UA" sz="1600" dirty="0">
                <a:latin typeface="Segoe Print" pitchFamily="2" charset="0"/>
              </a:rPr>
              <a:t>столітті в Англії з'явилася така традиція - брали клапті паперу і писали на них імена, потім ці папірці кидалися в річку або ставок. Спливла папірець свідчила, що саме той чиє ім'я написано на ній стане нареченим кинула. Останні роки в Англії також стало дуже модним крім листівок і подарунків дарувати коханим шоколад у вигляді серця, як визнання в любові</a:t>
            </a:r>
            <a:r>
              <a:rPr lang="uk-UA" sz="1400" dirty="0">
                <a:latin typeface="Segoe Prin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2116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18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l_flag_united_kingd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6724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4653136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Прапор  являє собою синє прямокутне полотнище із зображенням червоного прямого хреста у білій окантовці, накладеним на білий і червоний косі хрести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980728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На звичайному варіанті герба дев'ять левів: сім на щиті, один (у короні) зверху щита, й останній (теж у короні) підтримує щит справа. 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0466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2085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Прапор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lag_of_Northern_Ire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1295400" cy="649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836712"/>
            <a:ext cx="15843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Mistral" pitchFamily="66" charset="0"/>
                <a:cs typeface="Times New Roman" pitchFamily="18" charset="0"/>
              </a:rPr>
              <a:t>Північна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istral" pitchFamily="66" charset="0"/>
                <a:cs typeface="Times New Roman" pitchFamily="18" charset="0"/>
              </a:rPr>
              <a:t> Ірландія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179388" y="4581525"/>
            <a:ext cx="1512887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lang="ru-RU" sz="2400" b="1" dirty="0" smtClean="0">
              <a:solidFill>
                <a:srgbClr val="00B050"/>
              </a:solidFill>
              <a:latin typeface="Mistral" pitchFamily="66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endParaRPr lang="en-US" sz="2400" b="1" dirty="0">
              <a:solidFill>
                <a:srgbClr val="00B050"/>
              </a:solidFill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380312" y="1124744"/>
            <a:ext cx="135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rgbClr val="F88B80"/>
                </a:solidFill>
                <a:latin typeface="Mistral" pitchFamily="66" charset="0"/>
                <a:cs typeface="Times New Roman" pitchFamily="18" charset="0"/>
              </a:rPr>
              <a:t>Уельс</a:t>
            </a:r>
            <a:endParaRPr lang="ru-RU" sz="3200" u="sng" dirty="0">
              <a:solidFill>
                <a:srgbClr val="F88B80"/>
              </a:solidFill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5013176"/>
            <a:ext cx="14943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u="sng" dirty="0" smtClean="0">
                <a:solidFill>
                  <a:schemeClr val="tx1">
                    <a:lumMod val="50000"/>
                  </a:schemeClr>
                </a:solidFill>
                <a:latin typeface="Mistral" pitchFamily="66" charset="0"/>
                <a:cs typeface="Times New Roman" pitchFamily="18" charset="0"/>
              </a:rPr>
              <a:t>Англія</a:t>
            </a:r>
            <a:endParaRPr lang="ru-RU" sz="3200" u="sng" dirty="0">
              <a:solidFill>
                <a:schemeClr val="tx1">
                  <a:lumMod val="50000"/>
                </a:schemeClr>
              </a:solidFill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4213" y="188913"/>
            <a:ext cx="727233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ІСТОРИЧНІ ПРОВІНЦІЇ ВЕЛИКОБРИТАНІЇ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14" name="Picture 2" descr="uk-map 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80728"/>
            <a:ext cx="47513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Flag_of_Scot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1309688" cy="7921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7" name="Picture 9" descr="Flag_of_Wa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700808"/>
            <a:ext cx="1243013" cy="746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" name="Picture 7" descr="Flag_of_Engla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661248"/>
            <a:ext cx="1217613" cy="730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" name="Прямоугольник 10"/>
          <p:cNvSpPr>
            <a:spLocks noChangeArrowheads="1"/>
          </p:cNvSpPr>
          <p:nvPr/>
        </p:nvSpPr>
        <p:spPr bwMode="auto">
          <a:xfrm>
            <a:off x="178594" y="4580731"/>
            <a:ext cx="151288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1900" b="1" dirty="0" err="1" smtClean="0">
                <a:hlinkClick r:id="rId7"/>
              </a:rPr>
              <a:t>Шотландія</a:t>
            </a:r>
            <a:endParaRPr lang="en-US" sz="1900" b="1" dirty="0">
              <a:solidFill>
                <a:srgbClr val="00B050"/>
              </a:solidFill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188640"/>
            <a:ext cx="7272337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              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pedsovet.su/_ld/292/92615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2" name="Picture 6" descr="http://time-clock.biz/img/foto/pound_ster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36912"/>
            <a:ext cx="5508612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412776"/>
            <a:ext cx="5904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Monotype Corsiva" pitchFamily="66" charset="0"/>
              </a:rPr>
              <a:t>Грошовою одиницею Великої Британії є фунт стерлінгів (£).                                                                   1 фунт = 100 пенсів = 1000 пені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 smtClean="0"/>
          </a:p>
          <a:p>
            <a:endParaRPr lang="uk-UA" sz="2400" dirty="0" smtClean="0"/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692696"/>
            <a:ext cx="3775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Грошова одиниця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freeppt.ru/Prew2/England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Глава </a:t>
            </a:r>
            <a:r>
              <a:rPr lang="uk-UA" sz="2400" b="1" dirty="0" smtClean="0">
                <a:solidFill>
                  <a:schemeClr val="tx2"/>
                </a:solidFill>
                <a:latin typeface="Monotype Corsiva" pitchFamily="66" charset="0"/>
              </a:rPr>
              <a:t>держави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- королева </a:t>
            </a:r>
            <a:r>
              <a:rPr lang="uk-UA" sz="2400" b="1" dirty="0" smtClean="0">
                <a:solidFill>
                  <a:schemeClr val="tx2"/>
                </a:solidFill>
                <a:latin typeface="Monotype Corsiva" pitchFamily="66" charset="0"/>
              </a:rPr>
              <a:t>Єлизавета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 II</a:t>
            </a:r>
            <a:endParaRPr lang="en-US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Picture 9" descr="Elizabeth_II_80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2592288" cy="349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http://5.firepic.org/5/images/2013-09/01/k5w156m9yq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80928"/>
            <a:ext cx="2952328" cy="2492896"/>
          </a:xfrm>
          <a:prstGeom prst="rect">
            <a:avLst/>
          </a:prstGeom>
          <a:noFill/>
        </p:spPr>
      </p:pic>
      <p:pic>
        <p:nvPicPr>
          <p:cNvPr id="71690" name="Picture 10" descr="http://img0.liveinternet.ru/images/attach/c/2/73/588/73588038_queeg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12976"/>
            <a:ext cx="2495192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dirty="0" err="1" smtClean="0"/>
              <a:t>Політичний</a:t>
            </a:r>
            <a:r>
              <a:rPr lang="ru-RU" dirty="0" smtClean="0"/>
              <a:t> устрій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345638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Monotype Corsiva" pitchFamily="66" charset="0"/>
              </a:rPr>
              <a:t>Великобританія - парламентарна монархія на чолі з королевою. Законодавчий орган - двопалатний парламент ( Монарх + Палата громад і Палата лордів - так звана система Король ( Корольова) в парламенті) . Парламент є вищим органом влади на всій території , незважаючи на наявність в Шотландії , Уельсі та Північній Ірландії власних управлінських адміністративних структур. Уряд очолює монарх , безпосереднє управління здійснюється прем'єр -міністром , який призначається монархом , який , таким чином , є головою Уряду Його ( Її ) Величності .</a:t>
            </a:r>
          </a:p>
          <a:p>
            <a:r>
              <a:rPr lang="ru-RU" sz="1800" dirty="0" smtClean="0">
                <a:latin typeface="Monotype Corsiva" pitchFamily="66" charset="0"/>
              </a:rPr>
              <a:t>Відмінною характеристикою є відсутність якого-небудь єдиного документа , який можна було б назвати основним законом країни , не існує письмової ( кодифікований ) Конституції , більше того , не існує навіть точного переліку документів , які б ставилися до Конституції. Замість Конституції існує Велика хартія вольностей , створена в середні століття і визначальна права жителів країни. Відносини між народом і урядом регулюються законодавчими актами , неписаними законами і конвенціями .</a:t>
            </a:r>
          </a:p>
          <a:p>
            <a:r>
              <a:rPr lang="ru-RU" sz="1800" dirty="0" smtClean="0">
                <a:latin typeface="Monotype Corsiva" pitchFamily="66" charset="0"/>
              </a:rPr>
              <a:t>Девід Кемерон : 75 -й прем'єр міністр , з 2010 по сей день.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4" name="Содержимое 3" descr="turi_news_11944244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365104"/>
            <a:ext cx="1835150" cy="2492896"/>
          </a:xfrm>
          <a:prstGeom prst="rect">
            <a:avLst/>
          </a:prstGeom>
        </p:spPr>
      </p:pic>
      <p:pic>
        <p:nvPicPr>
          <p:cNvPr id="5" name="Рисунок 4" descr="261019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365104"/>
            <a:ext cx="187325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1662711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365104"/>
            <a:ext cx="19431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5" descr="thatch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365104"/>
            <a:ext cx="180022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toni-bler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365104"/>
            <a:ext cx="18356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a.gallery.ukrhome.net/deps/news_personal2/f7aaa15429bbc8f9fb6145db778c5f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1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18864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Bookman Old Style" pitchFamily="18" charset="0"/>
              </a:rPr>
              <a:t>Рельєф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40768"/>
            <a:ext cx="516519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uk-UA" sz="2400" b="1" dirty="0" smtClean="0">
                <a:latin typeface="Bookman Old Style" pitchFamily="18" charset="0"/>
              </a:rPr>
              <a:t>Рівнини: </a:t>
            </a:r>
            <a:r>
              <a:rPr lang="uk-UA" sz="2400" dirty="0" err="1" smtClean="0">
                <a:latin typeface="Bookman Old Style" pitchFamily="18" charset="0"/>
              </a:rPr>
              <a:t>Мідленд</a:t>
            </a:r>
            <a:r>
              <a:rPr lang="uk-UA" sz="2400" dirty="0" smtClean="0">
                <a:latin typeface="Bookman Old Style" pitchFamily="18" charset="0"/>
              </a:rPr>
              <a:t>, Лондонська.</a:t>
            </a:r>
            <a:endParaRPr lang="uk-UA" sz="24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284984"/>
            <a:ext cx="45720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 </a:t>
            </a:r>
            <a:r>
              <a:rPr lang="uk-UA" sz="2400" b="1" dirty="0" smtClean="0">
                <a:latin typeface="Bookman Old Style" pitchFamily="18" charset="0"/>
              </a:rPr>
              <a:t>Гори (давні): </a:t>
            </a:r>
            <a:r>
              <a:rPr lang="uk-UA" sz="2400" dirty="0" err="1" smtClean="0">
                <a:latin typeface="Bookman Old Style" pitchFamily="18" charset="0"/>
              </a:rPr>
              <a:t>Пеннінські</a:t>
            </a:r>
            <a:r>
              <a:rPr lang="uk-UA" sz="2400" dirty="0" smtClean="0">
                <a:latin typeface="Bookman Old Style" pitchFamily="18" charset="0"/>
              </a:rPr>
              <a:t> (700 м), Кембрійські, Північно-Шотландське нагір'я. </a:t>
            </a:r>
            <a:endParaRPr lang="ru-RU" sz="2400" dirty="0"/>
          </a:p>
        </p:txBody>
      </p:sp>
      <p:pic>
        <p:nvPicPr>
          <p:cNvPr id="72708" name="Picture 4" descr="http://img1.advisor.travel/f654x654px-4860099964d6fb65fdae8e842804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132856"/>
            <a:ext cx="2880320" cy="2158038"/>
          </a:xfrm>
          <a:prstGeom prst="rect">
            <a:avLst/>
          </a:prstGeom>
          <a:noFill/>
        </p:spPr>
      </p:pic>
      <p:pic>
        <p:nvPicPr>
          <p:cNvPr id="72710" name="Picture 6" descr="http://fotoalbum-eu.s3.amazonaws.com/images1/201006/141435/483296/000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09120"/>
            <a:ext cx="2880320" cy="197916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14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63080" y="4293096"/>
            <a:ext cx="828092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 smtClean="0">
                <a:solidFill>
                  <a:srgbClr val="000099"/>
                </a:solidFill>
                <a:latin typeface="Bookman Old Style" pitchFamily="18" charset="0"/>
              </a:rPr>
              <a:t>Клімат </a:t>
            </a:r>
          </a:p>
          <a:p>
            <a:pPr algn="just">
              <a:spcBef>
                <a:spcPct val="50000"/>
              </a:spcBef>
            </a:pPr>
            <a:r>
              <a:rPr lang="uk-UA" dirty="0" smtClean="0">
                <a:latin typeface="Bookman Old Style" pitchFamily="18" charset="0"/>
              </a:rPr>
              <a:t>	Морський, помірний.</a:t>
            </a:r>
          </a:p>
          <a:p>
            <a:pPr algn="just">
              <a:spcBef>
                <a:spcPct val="50000"/>
              </a:spcBef>
            </a:pPr>
            <a:r>
              <a:rPr lang="uk-UA" b="1" dirty="0" smtClean="0">
                <a:latin typeface="Bookman Old Style" pitchFamily="18" charset="0"/>
              </a:rPr>
              <a:t>ПН.-ЗХ. </a:t>
            </a:r>
            <a:r>
              <a:rPr lang="uk-UA" dirty="0" smtClean="0">
                <a:latin typeface="Bookman Old Style" pitchFamily="18" charset="0"/>
              </a:rPr>
              <a:t> Температура січня - + 3,5</a:t>
            </a:r>
            <a:r>
              <a:rPr lang="en-US" dirty="0" smtClean="0">
                <a:latin typeface="Bookman Old Style" pitchFamily="18" charset="0"/>
              </a:rPr>
              <a:t>º</a:t>
            </a:r>
            <a:r>
              <a:rPr lang="uk-UA" dirty="0" smtClean="0">
                <a:latin typeface="Bookman Old Style" pitchFamily="18" charset="0"/>
              </a:rPr>
              <a:t>С; липня - +12</a:t>
            </a:r>
            <a:r>
              <a:rPr lang="en-US" dirty="0" smtClean="0">
                <a:latin typeface="Bookman Old Style" pitchFamily="18" charset="0"/>
              </a:rPr>
              <a:t>º</a:t>
            </a:r>
            <a:r>
              <a:rPr lang="uk-UA" dirty="0" smtClean="0">
                <a:latin typeface="Bookman Old Style" pitchFamily="18" charset="0"/>
              </a:rPr>
              <a:t>С; опади 2000 мм</a:t>
            </a:r>
          </a:p>
          <a:p>
            <a:pPr algn="just">
              <a:spcBef>
                <a:spcPct val="50000"/>
              </a:spcBef>
            </a:pPr>
            <a:r>
              <a:rPr lang="uk-UA" b="1" dirty="0" smtClean="0">
                <a:latin typeface="Bookman Old Style" pitchFamily="18" charset="0"/>
              </a:rPr>
              <a:t>ПД.-СХ. </a:t>
            </a:r>
            <a:r>
              <a:rPr lang="uk-UA" dirty="0" smtClean="0">
                <a:latin typeface="Bookman Old Style" pitchFamily="18" charset="0"/>
              </a:rPr>
              <a:t> Температура січня - + 5,5</a:t>
            </a:r>
            <a:r>
              <a:rPr lang="en-US" dirty="0" smtClean="0">
                <a:latin typeface="Bookman Old Style" pitchFamily="18" charset="0"/>
              </a:rPr>
              <a:t>º</a:t>
            </a:r>
            <a:r>
              <a:rPr lang="uk-UA" dirty="0" smtClean="0">
                <a:latin typeface="Bookman Old Style" pitchFamily="18" charset="0"/>
              </a:rPr>
              <a:t>С; липня - +16</a:t>
            </a:r>
            <a:r>
              <a:rPr lang="en-US" dirty="0" smtClean="0">
                <a:latin typeface="Bookman Old Style" pitchFamily="18" charset="0"/>
              </a:rPr>
              <a:t>º</a:t>
            </a:r>
            <a:r>
              <a:rPr lang="uk-UA" dirty="0" smtClean="0">
                <a:latin typeface="Bookman Old Style" pitchFamily="18" charset="0"/>
              </a:rPr>
              <a:t>С; опади 600 мм</a:t>
            </a:r>
            <a:endParaRPr lang="uk-UA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247</TotalTime>
  <Words>1195</Words>
  <Application>Microsoft Office PowerPoint</Application>
  <PresentationFormat>Экран (4:3)</PresentationFormat>
  <Paragraphs>103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Політичний устрій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Сільське господарство – зернові культури - ячмінь, овес, пшениця, цукровий буряк, кормові культури, садівництво (Сх., Пд-Сх. Англії), картоплярство (Ольстер)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Сус</dc:creator>
  <cp:lastModifiedBy>Домашний</cp:lastModifiedBy>
  <cp:revision>28</cp:revision>
  <dcterms:created xsi:type="dcterms:W3CDTF">2014-01-10T12:24:00Z</dcterms:created>
  <dcterms:modified xsi:type="dcterms:W3CDTF">2014-02-02T19:24:37Z</dcterms:modified>
</cp:coreProperties>
</file>