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59" r:id="rId10"/>
    <p:sldId id="261" r:id="rId11"/>
    <p:sldId id="262" r:id="rId12"/>
    <p:sldId id="263" r:id="rId13"/>
    <p:sldId id="264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66" autoAdjust="0"/>
  </p:normalViewPr>
  <p:slideViewPr>
    <p:cSldViewPr>
      <p:cViewPr varScale="1">
        <p:scale>
          <a:sx n="103" d="100"/>
          <a:sy n="103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8DFB2-7C3B-4E84-B4F5-281A75AF47DB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80012-45B1-42DD-A0EB-3D45C66C4B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Побувати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цій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загадковій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романтичній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країні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мріє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кожен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Ми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виховані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французьких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комедіях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фільмах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кохання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Але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ж ми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знаємо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Францію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територія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цієї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республіки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знаходиться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Західній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Європі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хоча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також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належать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острови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землі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знаходяться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території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інших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держав.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Французька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Республіка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оточена такими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країнами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Люксембург,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Німеччина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Бельгія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Монако,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Італія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Андорра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Іспанія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Заморські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землі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межують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Бразилією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Сурінамі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Антильськими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островами.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Площа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Французької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Республіки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складає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біля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560 км кв.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багато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чому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першопрохідцем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Приміром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першою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прийняла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міжнародну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систему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одиниць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Щодо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рівня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економічного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розвитку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то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займає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шосте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місце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лідером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ефективності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праці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Військові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поділяються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чотири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департаменти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армія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військово-морський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флот,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військово-повітряні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військова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поліція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Загальна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кількість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військовослужбовців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нараховує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приблизно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360 000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чоловік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Вважається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готичне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мистецтво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архітектура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бароко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зародилися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випадково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готичне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мистецтво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ранньому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етапі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називалося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французьким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мистецтвом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 Тому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території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країни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знаходиться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так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багато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знаменитих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весь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престижних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готичних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шедеврів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представлених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базиліках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соборах.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80012-45B1-42DD-A0EB-3D45C66C4BA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80012-45B1-42DD-A0EB-3D45C66C4BA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80012-45B1-42DD-A0EB-3D45C66C4BA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571480"/>
            <a:ext cx="4429156" cy="1518124"/>
          </a:xfrm>
        </p:spPr>
        <p:txBody>
          <a:bodyPr>
            <a:normAutofit/>
          </a:bodyPr>
          <a:lstStyle/>
          <a:p>
            <a:r>
              <a:rPr lang="uk-UA" dirty="0" smtClean="0"/>
              <a:t>			</a:t>
            </a:r>
            <a:r>
              <a:rPr lang="uk-UA" sz="5400" dirty="0" smtClean="0"/>
              <a:t>Франція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768" y="5857892"/>
            <a:ext cx="1857388" cy="78579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Когут </a:t>
            </a:r>
            <a:r>
              <a:rPr lang="uk-UA" dirty="0" smtClean="0"/>
              <a:t>Віталік </a:t>
            </a:r>
          </a:p>
          <a:p>
            <a:r>
              <a:rPr lang="uk-UA" dirty="0" smtClean="0"/>
              <a:t>Козак Богдан </a:t>
            </a:r>
          </a:p>
          <a:p>
            <a:r>
              <a:rPr lang="uk-UA" dirty="0" smtClean="0"/>
              <a:t>Когут Богдан10-Б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125px-Flag_of_France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2214554"/>
            <a:ext cx="2928958" cy="1944828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Лувр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Лувр </a:t>
            </a:r>
            <a:r>
              <a:rPr lang="ru-RU" dirty="0" err="1" smtClean="0">
                <a:solidFill>
                  <a:schemeClr val="tx2"/>
                </a:solidFill>
              </a:rPr>
              <a:t>містить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понад</a:t>
            </a:r>
            <a:r>
              <a:rPr lang="ru-RU" dirty="0" smtClean="0">
                <a:solidFill>
                  <a:schemeClr val="tx2"/>
                </a:solidFill>
              </a:rPr>
              <a:t> 380 000 </a:t>
            </a:r>
            <a:r>
              <a:rPr lang="ru-RU" dirty="0" err="1" smtClean="0">
                <a:solidFill>
                  <a:schemeClr val="tx2"/>
                </a:solidFill>
              </a:rPr>
              <a:t>експонатів</a:t>
            </a:r>
            <a:r>
              <a:rPr lang="ru-RU" dirty="0" smtClean="0">
                <a:solidFill>
                  <a:schemeClr val="tx2"/>
                </a:solidFill>
              </a:rPr>
              <a:t>, </a:t>
            </a:r>
            <a:r>
              <a:rPr lang="ru-RU" dirty="0" err="1" smtClean="0">
                <a:solidFill>
                  <a:schemeClr val="tx2"/>
                </a:solidFill>
              </a:rPr>
              <a:t>з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яких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лише</a:t>
            </a:r>
            <a:r>
              <a:rPr lang="ru-RU" dirty="0" smtClean="0">
                <a:solidFill>
                  <a:schemeClr val="tx2"/>
                </a:solidFill>
              </a:rPr>
              <a:t> 35 000 </a:t>
            </a:r>
            <a:r>
              <a:rPr lang="ru-RU" dirty="0" err="1" smtClean="0">
                <a:solidFill>
                  <a:schemeClr val="tx2"/>
                </a:solidFill>
              </a:rPr>
              <a:t>виставлені</a:t>
            </a:r>
            <a:r>
              <a:rPr lang="ru-RU" dirty="0" smtClean="0">
                <a:solidFill>
                  <a:schemeClr val="tx2"/>
                </a:solidFill>
              </a:rPr>
              <a:t> у восьми залах </a:t>
            </a:r>
            <a:r>
              <a:rPr lang="ru-RU" dirty="0" err="1" smtClean="0">
                <a:solidFill>
                  <a:schemeClr val="tx2"/>
                </a:solidFill>
              </a:rPr>
              <a:t>загальною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площею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більш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ніж</a:t>
            </a:r>
            <a:r>
              <a:rPr lang="ru-RU" dirty="0" smtClean="0">
                <a:solidFill>
                  <a:schemeClr val="tx2"/>
                </a:solidFill>
              </a:rPr>
              <a:t> 60 000 м²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5" name="Содержимое 4" descr="Louvre_at_night_centere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37763" y="1571612"/>
            <a:ext cx="5591559" cy="37463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ru-RU" sz="2000" b="1" dirty="0" err="1" smtClean="0"/>
              <a:t>Паризька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Тріумфальна</a:t>
            </a:r>
            <a:r>
              <a:rPr lang="ru-RU" sz="2000" b="1" dirty="0" smtClean="0"/>
              <a:t> Арка</a:t>
            </a:r>
            <a:endParaRPr lang="ru-RU" sz="2000" dirty="0"/>
          </a:p>
        </p:txBody>
      </p:sp>
      <p:pic>
        <p:nvPicPr>
          <p:cNvPr id="5" name="Содержимое 4" descr="240px-Arc_Triomph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571612"/>
            <a:ext cx="3429024" cy="3714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Содержимое 5" descr="127px-Paris_July_2011-14a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357686" y="4214818"/>
            <a:ext cx="1609362" cy="215426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" name="Рисунок 6" descr="127px-Paris_July_2011-16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86512" y="4214818"/>
            <a:ext cx="1643074" cy="21993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8" name="Рисунок 7" descr="128px-Paris_July_2011-15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86512" y="1428736"/>
            <a:ext cx="1613658" cy="21431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9" name="Рисунок 8" descr="128px-Paris_July_2011-17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57686" y="1428736"/>
            <a:ext cx="1623206" cy="21431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2" name="TextBox 11"/>
          <p:cNvSpPr txBox="1"/>
          <p:nvPr/>
        </p:nvSpPr>
        <p:spPr>
          <a:xfrm>
            <a:off x="6357950" y="635795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Марсельєза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9124" y="3643314"/>
            <a:ext cx="1530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Тріумф 1810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7686" y="635795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Мир 1815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57950" y="3643314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Опір 1814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6" name="Блок-схема: подготовка 15"/>
          <p:cNvSpPr/>
          <p:nvPr/>
        </p:nvSpPr>
        <p:spPr>
          <a:xfrm>
            <a:off x="2538969" y="3738130"/>
            <a:ext cx="500066" cy="928694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подготовка 18"/>
          <p:cNvSpPr/>
          <p:nvPr/>
        </p:nvSpPr>
        <p:spPr>
          <a:xfrm>
            <a:off x="1643042" y="3643314"/>
            <a:ext cx="500066" cy="928694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15" grpId="0"/>
      <p:bldP spid="16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uk-UA" dirty="0" smtClean="0"/>
              <a:t>Єлисейські Поля</a:t>
            </a:r>
            <a:endParaRPr lang="ru-RU" dirty="0"/>
          </a:p>
        </p:txBody>
      </p:sp>
      <p:pic>
        <p:nvPicPr>
          <p:cNvPr id="5" name="Содержимое 4" descr="250px-Champs-Élysées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500034" y="1607307"/>
            <a:ext cx="3714776" cy="47400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Ця вулиця відома на весь світ своїм буржуазним стилем і величезною кількістю шикарних магазинів. У кінотеатрах, розташованих на Єлисейських Полях часто проходять прем'єри кінофільмів за участю багатьох кінозірок. </a:t>
            </a:r>
            <a:endParaRPr lang="uk-UA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cap="all" normalizeH="1" dirty="0" smtClean="0"/>
              <a:t>Французька кухня</a:t>
            </a:r>
            <a:endParaRPr lang="ru-RU" cap="all" normalizeH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/>
              <a:t>Кухня </a:t>
            </a:r>
            <a:r>
              <a:rPr lang="ru-RU" dirty="0" err="1" smtClean="0"/>
              <a:t>Франції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особлива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яку поза </a:t>
            </a:r>
            <a:r>
              <a:rPr lang="ru-RU" dirty="0" err="1" smtClean="0"/>
              <a:t>сумнівом</a:t>
            </a:r>
            <a:r>
              <a:rPr lang="ru-RU" dirty="0" smtClean="0"/>
              <a:t> </a:t>
            </a:r>
            <a:r>
              <a:rPr lang="ru-RU" dirty="0" err="1" smtClean="0"/>
              <a:t>оцінять</a:t>
            </a:r>
            <a:r>
              <a:rPr lang="ru-RU" dirty="0" smtClean="0"/>
              <a:t> </a:t>
            </a:r>
            <a:r>
              <a:rPr lang="ru-RU" dirty="0" err="1" smtClean="0"/>
              <a:t>любителі</a:t>
            </a:r>
            <a:r>
              <a:rPr lang="ru-RU" dirty="0" smtClean="0"/>
              <a:t> </a:t>
            </a:r>
            <a:r>
              <a:rPr lang="ru-RU" dirty="0" err="1" smtClean="0"/>
              <a:t>поїсти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220px-Choco_souffl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71736" y="214290"/>
            <a:ext cx="1661756" cy="14049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220px-Crème_brûlé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2214554"/>
            <a:ext cx="1643074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220px-Tarte.tatin.wm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2214554"/>
            <a:ext cx="1661756" cy="142876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Рисунок 7" descr="250px-Belon_oysters_at_Belon_river,_France_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58" y="214290"/>
            <a:ext cx="1643074" cy="143933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" name="Рисунок 9" descr="220px-Foie-gra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7158" y="4143380"/>
            <a:ext cx="1643074" cy="142876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357158" y="5643578"/>
            <a:ext cx="1018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>
                <a:solidFill>
                  <a:schemeClr val="tx2"/>
                </a:solidFill>
              </a:rPr>
              <a:t>Фуа-гра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3714752"/>
            <a:ext cx="1496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>
                <a:solidFill>
                  <a:schemeClr val="tx2"/>
                </a:solidFill>
              </a:rPr>
              <a:t>Крем-блюре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0298" y="1643050"/>
            <a:ext cx="21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Шоколадне суфле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0298" y="3714752"/>
            <a:ext cx="2601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chemeClr val="tx2"/>
                </a:solidFill>
              </a:rPr>
              <a:t>Тарт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Татен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з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яблуками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16" name="Рисунок 15" descr="220px-Жаб’ячі_лапки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643174" y="4143380"/>
            <a:ext cx="1785950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TextBox 16"/>
          <p:cNvSpPr txBox="1"/>
          <p:nvPr/>
        </p:nvSpPr>
        <p:spPr>
          <a:xfrm>
            <a:off x="2428860" y="5715016"/>
            <a:ext cx="3363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chemeClr val="tx2"/>
                </a:solidFill>
              </a:rPr>
              <a:t>Жаб'ячі</a:t>
            </a:r>
            <a:r>
              <a:rPr lang="ru-RU" dirty="0" smtClean="0">
                <a:solidFill>
                  <a:schemeClr val="tx2"/>
                </a:solidFill>
              </a:rPr>
              <a:t> лапки </a:t>
            </a:r>
            <a:r>
              <a:rPr lang="ru-RU" dirty="0" err="1" smtClean="0">
                <a:solidFill>
                  <a:schemeClr val="tx2"/>
                </a:solidFill>
              </a:rPr>
              <a:t>з</a:t>
            </a:r>
            <a:r>
              <a:rPr lang="ru-RU" dirty="0" smtClean="0">
                <a:solidFill>
                  <a:schemeClr val="tx2"/>
                </a:solidFill>
              </a:rPr>
              <a:t> рисом у </a:t>
            </a:r>
            <a:r>
              <a:rPr lang="ru-RU" dirty="0" err="1" smtClean="0">
                <a:solidFill>
                  <a:schemeClr val="tx2"/>
                </a:solidFill>
              </a:rPr>
              <a:t>клярі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5720" y="1714488"/>
            <a:ext cx="1682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chemeClr val="tx2"/>
                </a:solidFill>
              </a:rPr>
              <a:t>Устриці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белон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1" grpId="0"/>
      <p:bldP spid="12" grpId="0"/>
      <p:bldP spid="13" grpId="0"/>
      <p:bldP spid="14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Дні високої моди</a:t>
            </a:r>
            <a:endParaRPr lang="ru-RU" dirty="0"/>
          </a:p>
        </p:txBody>
      </p:sp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357166"/>
            <a:ext cx="4422900" cy="2943239"/>
          </a:xfrm>
          <a:prstGeom prst="rect">
            <a:avLst/>
          </a:prstGeom>
        </p:spPr>
      </p:pic>
      <p:pic>
        <p:nvPicPr>
          <p:cNvPr id="7" name="Рисунок 6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1" y="1571612"/>
            <a:ext cx="3063897" cy="4143404"/>
          </a:xfrm>
          <a:prstGeom prst="rect">
            <a:avLst/>
          </a:prstGeom>
        </p:spPr>
      </p:pic>
      <p:pic>
        <p:nvPicPr>
          <p:cNvPr id="8" name="Рисунок 7" descr="завантаження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500438"/>
            <a:ext cx="4181651" cy="31201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4282" y="5786454"/>
            <a:ext cx="39290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Відомі імена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err="1" smtClean="0">
                <a:solidFill>
                  <a:schemeClr val="tx2"/>
                </a:solidFill>
              </a:rPr>
              <a:t>Шанель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(</a:t>
            </a:r>
            <a:r>
              <a:rPr lang="ru-RU" dirty="0" err="1" smtClean="0">
                <a:solidFill>
                  <a:schemeClr val="tx2"/>
                </a:solidFill>
              </a:rPr>
              <a:t>Chanel</a:t>
            </a:r>
            <a:r>
              <a:rPr lang="ru-RU" dirty="0" smtClean="0">
                <a:solidFill>
                  <a:schemeClr val="tx2"/>
                </a:solidFill>
              </a:rPr>
              <a:t>), </a:t>
            </a:r>
            <a:r>
              <a:rPr lang="ru-RU" dirty="0" err="1" smtClean="0">
                <a:solidFill>
                  <a:schemeClr val="tx2"/>
                </a:solidFill>
              </a:rPr>
              <a:t>Діор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(</a:t>
            </a:r>
            <a:r>
              <a:rPr lang="ru-RU" dirty="0" err="1" smtClean="0">
                <a:solidFill>
                  <a:schemeClr val="tx2"/>
                </a:solidFill>
              </a:rPr>
              <a:t>Dior</a:t>
            </a:r>
            <a:r>
              <a:rPr lang="ru-RU" dirty="0" smtClean="0">
                <a:solidFill>
                  <a:schemeClr val="tx2"/>
                </a:solidFill>
              </a:rPr>
              <a:t>),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err="1" smtClean="0">
                <a:solidFill>
                  <a:schemeClr val="tx2"/>
                </a:solidFill>
              </a:rPr>
              <a:t>Ів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Сен-Лоран (</a:t>
            </a:r>
            <a:r>
              <a:rPr lang="ru-RU" dirty="0" err="1" smtClean="0">
                <a:solidFill>
                  <a:schemeClr val="tx2"/>
                </a:solidFill>
              </a:rPr>
              <a:t>Yves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Saint-Laurent</a:t>
            </a:r>
            <a:r>
              <a:rPr lang="ru-RU" dirty="0" smtClean="0">
                <a:solidFill>
                  <a:schemeClr val="tx2"/>
                </a:solidFill>
              </a:rPr>
              <a:t>)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642918"/>
            <a:ext cx="6172200" cy="714380"/>
          </a:xfrm>
        </p:spPr>
        <p:txBody>
          <a:bodyPr/>
          <a:lstStyle/>
          <a:p>
            <a:r>
              <a:rPr lang="uk-UA" dirty="0" smtClean="0"/>
              <a:t>Символіка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419246"/>
          </a:xfrm>
        </p:spPr>
        <p:txBody>
          <a:bodyPr>
            <a:normAutofit/>
          </a:bodyPr>
          <a:lstStyle/>
          <a:p>
            <a:r>
              <a:rPr lang="uk-UA" dirty="0" smtClean="0"/>
              <a:t>					</a:t>
            </a:r>
          </a:p>
          <a:p>
            <a:endParaRPr lang="uk-UA" dirty="0" smtClean="0"/>
          </a:p>
          <a:p>
            <a:r>
              <a:rPr lang="ru-RU" sz="1200" b="0" dirty="0" err="1" smtClean="0"/>
              <a:t>Своїм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національним</a:t>
            </a:r>
            <a:r>
              <a:rPr lang="ru-RU" sz="1200" b="0" dirty="0" smtClean="0"/>
              <a:t> символом </a:t>
            </a:r>
            <a:r>
              <a:rPr lang="ru-RU" sz="1200" b="0" dirty="0" err="1" smtClean="0"/>
              <a:t>французи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вважають</a:t>
            </a:r>
            <a:r>
              <a:rPr lang="ru-RU" sz="1200" b="0" dirty="0" smtClean="0"/>
              <a:t> </a:t>
            </a:r>
            <a:r>
              <a:rPr lang="ru-RU" sz="1200" b="0" dirty="0" err="1" smtClean="0"/>
              <a:t>Маріанну</a:t>
            </a:r>
            <a:r>
              <a:rPr lang="ru-RU" sz="1200" b="0" dirty="0" smtClean="0"/>
              <a:t> — </a:t>
            </a:r>
            <a:r>
              <a:rPr lang="ru-RU" sz="1200" b="0" dirty="0" err="1" smtClean="0"/>
              <a:t>символічний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жіночий</a:t>
            </a:r>
            <a:r>
              <a:rPr lang="ru-RU" sz="1200" b="0" dirty="0" smtClean="0"/>
              <a:t> образ, </a:t>
            </a:r>
            <a:r>
              <a:rPr lang="ru-RU" sz="1200" b="0" dirty="0" err="1" smtClean="0"/>
              <a:t>який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уособлює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Францію</a:t>
            </a:r>
            <a:r>
              <a:rPr lang="ru-RU" sz="1200" b="0" dirty="0" smtClean="0"/>
              <a:t>.</a:t>
            </a:r>
            <a:endParaRPr lang="ru-RU" sz="1200" dirty="0"/>
          </a:p>
        </p:txBody>
      </p:sp>
      <p:pic>
        <p:nvPicPr>
          <p:cNvPr id="4" name="Рисунок 3" descr="85px-Armoiries_république_française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1857364"/>
            <a:ext cx="1738319" cy="19837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125px-Flag_of_France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1917558"/>
            <a:ext cx="2928958" cy="194482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3071802" y="4429132"/>
            <a:ext cx="989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Прапор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786578" y="4429132"/>
            <a:ext cx="682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Герб</a:t>
            </a:r>
            <a:endParaRPr lang="ru-RU" dirty="0"/>
          </a:p>
        </p:txBody>
      </p:sp>
      <p:pic>
        <p:nvPicPr>
          <p:cNvPr id="9" name="Рисунок 8" descr="завантаження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5008" y="1928802"/>
            <a:ext cx="2786082" cy="1857388"/>
          </a:xfrm>
          <a:prstGeom prst="rect">
            <a:avLst/>
          </a:prstGeom>
        </p:spPr>
      </p:pic>
      <p:sp>
        <p:nvSpPr>
          <p:cNvPr id="10" name="Знак запрета 9"/>
          <p:cNvSpPr/>
          <p:nvPr/>
        </p:nvSpPr>
        <p:spPr>
          <a:xfrm>
            <a:off x="5857884" y="1785926"/>
            <a:ext cx="2571768" cy="2143140"/>
          </a:xfrm>
          <a:prstGeom prst="noSmoking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650"/>
                            </p:stCondLst>
                            <p:childTnLst>
                              <p:par>
                                <p:cTn id="8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150"/>
                            </p:stCondLst>
                            <p:childTnLst>
                              <p:par>
                                <p:cTn id="9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uk-UA" dirty="0" smtClean="0"/>
              <a:t>Маріанна</a:t>
            </a:r>
            <a:endParaRPr lang="ru-RU" dirty="0"/>
          </a:p>
        </p:txBody>
      </p:sp>
      <p:pic>
        <p:nvPicPr>
          <p:cNvPr id="5" name="Содержимое 4" descr="110px-Marianne_Lagriffou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40149" y="2500306"/>
            <a:ext cx="1877363" cy="17920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Содержимое 5" descr="220px-Dalou-Republique-1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286380" y="714356"/>
            <a:ext cx="3659974" cy="36433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6" descr="220px-MariannedeTheodoreDorio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57422" y="1785926"/>
            <a:ext cx="2794000" cy="4000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286388"/>
            <a:ext cx="7467600" cy="642942"/>
          </a:xfrm>
        </p:spPr>
        <p:txBody>
          <a:bodyPr/>
          <a:lstStyle/>
          <a:p>
            <a:r>
              <a:rPr lang="uk-UA" dirty="0" smtClean="0"/>
              <a:t>Париж столиця Франції з </a:t>
            </a:r>
            <a:r>
              <a:rPr lang="uk-UA" dirty="0" err="1" smtClean="0"/>
              <a:t>Хст</a:t>
            </a:r>
            <a:endParaRPr lang="ru-RU" dirty="0"/>
          </a:p>
        </p:txBody>
      </p:sp>
      <p:pic>
        <p:nvPicPr>
          <p:cNvPr id="5" name="Picture 5" descr="pari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42852"/>
            <a:ext cx="7643866" cy="50194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274638"/>
            <a:ext cx="3709990" cy="1143000"/>
          </a:xfrm>
        </p:spPr>
        <p:txBody>
          <a:bodyPr/>
          <a:lstStyle/>
          <a:p>
            <a:r>
              <a:rPr lang="uk-UA" dirty="0" err="1" smtClean="0"/>
              <a:t>Шамоні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tx2"/>
                </a:solidFill>
              </a:rPr>
              <a:t>Гори у Франції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5" name="Picture 5" descr="sh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714356"/>
            <a:ext cx="3760788" cy="5181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Picture 6" descr="shamon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04800"/>
            <a:ext cx="1847850" cy="2209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Picture 7" descr="Shamoni-view-scal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2786058"/>
            <a:ext cx="3962400" cy="26114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uk-UA" dirty="0" smtClean="0"/>
              <a:t>Лілль</a:t>
            </a:r>
            <a:endParaRPr lang="ru-RU" dirty="0"/>
          </a:p>
        </p:txBody>
      </p:sp>
      <p:pic>
        <p:nvPicPr>
          <p:cNvPr id="5" name="Picture 4" descr="ЛИЛЛ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214422"/>
            <a:ext cx="4495800" cy="3505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Picture 5" descr="АВИНЬО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5650" y="2857496"/>
            <a:ext cx="4578350" cy="29718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>
          <a:xfrm>
            <a:off x="4714876" y="1571612"/>
            <a:ext cx="3657600" cy="642942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tx2"/>
                </a:solidFill>
              </a:rPr>
              <a:t>Авіньйон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Мис Бретань</a:t>
            </a:r>
            <a:endParaRPr lang="ru-RU" dirty="0"/>
          </a:p>
        </p:txBody>
      </p:sp>
      <p:pic>
        <p:nvPicPr>
          <p:cNvPr id="5" name="Picture 5" descr="МЫС РА (Бретань), глубоко вдающийся в акваторию Атлантического океана, самая западная точка страны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857232"/>
            <a:ext cx="7143800" cy="56504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uk-UA" dirty="0" smtClean="0"/>
              <a:t>Ніцца – </a:t>
            </a:r>
            <a:r>
              <a:rPr lang="en-US" dirty="0" smtClean="0"/>
              <a:t>“</a:t>
            </a:r>
            <a:r>
              <a:rPr lang="uk-UA" dirty="0" smtClean="0"/>
              <a:t>столиця</a:t>
            </a:r>
            <a:r>
              <a:rPr lang="en-US" dirty="0" smtClean="0"/>
              <a:t>”</a:t>
            </a:r>
            <a:r>
              <a:rPr lang="uk-UA" dirty="0" smtClean="0"/>
              <a:t> лазурного берегу</a:t>
            </a:r>
            <a:endParaRPr lang="ru-RU" dirty="0"/>
          </a:p>
        </p:txBody>
      </p:sp>
      <p:pic>
        <p:nvPicPr>
          <p:cNvPr id="5" name="Picture 6" descr="СРЕДИЗЕМНОМОРСКИЙ ГОРОД-КУРОРТ НИЦЦА на Лазурном берегу (Французская Ривьера)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142984"/>
            <a:ext cx="7858180" cy="52722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uk-UA" dirty="0" smtClean="0"/>
              <a:t>Ейфелева вежа</a:t>
            </a:r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357297"/>
            <a:ext cx="3071834" cy="463292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1357298"/>
            <a:ext cx="4762211" cy="315755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3786182" y="4857760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tx2"/>
                </a:solidFill>
              </a:rPr>
              <a:t>Будівництво</a:t>
            </a:r>
            <a:r>
              <a:rPr lang="ru-RU" dirty="0" smtClean="0">
                <a:solidFill>
                  <a:schemeClr val="tx2"/>
                </a:solidFill>
              </a:rPr>
              <a:t> 28 </a:t>
            </a:r>
            <a:r>
              <a:rPr lang="ru-RU" dirty="0" smtClean="0">
                <a:solidFill>
                  <a:schemeClr val="tx2"/>
                </a:solidFill>
              </a:rPr>
              <a:t>січня 1887 р. по 31 </a:t>
            </a:r>
            <a:r>
              <a:rPr lang="ru-RU" dirty="0" err="1" smtClean="0">
                <a:solidFill>
                  <a:schemeClr val="tx2"/>
                </a:solidFill>
              </a:rPr>
              <a:t>березня</a:t>
            </a:r>
            <a:r>
              <a:rPr lang="ru-RU" dirty="0" smtClean="0">
                <a:solidFill>
                  <a:schemeClr val="tx2"/>
                </a:solidFill>
              </a:rPr>
              <a:t> 1889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181</TotalTime>
  <Words>302</Words>
  <Application>Microsoft Office PowerPoint</Application>
  <PresentationFormat>Экран (4:3)</PresentationFormat>
  <Paragraphs>50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   Франція</vt:lpstr>
      <vt:lpstr>Символіка</vt:lpstr>
      <vt:lpstr>Маріанна</vt:lpstr>
      <vt:lpstr>Париж столиця Франції з Хст</vt:lpstr>
      <vt:lpstr>Шамоні</vt:lpstr>
      <vt:lpstr>Лілль</vt:lpstr>
      <vt:lpstr>Мис Бретань</vt:lpstr>
      <vt:lpstr>Ніцца – “столиця” лазурного берегу</vt:lpstr>
      <vt:lpstr>Ейфелева вежа</vt:lpstr>
      <vt:lpstr>Лувр</vt:lpstr>
      <vt:lpstr>Паризька Тріумфальна Арка</vt:lpstr>
      <vt:lpstr>Єлисейські Поля</vt:lpstr>
      <vt:lpstr>Французька кухня</vt:lpstr>
      <vt:lpstr>Дні високої моди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Франція</dc:title>
  <dc:creator>Віталік</dc:creator>
  <cp:lastModifiedBy>admin</cp:lastModifiedBy>
  <cp:revision>24</cp:revision>
  <dcterms:created xsi:type="dcterms:W3CDTF">2013-12-25T19:37:18Z</dcterms:created>
  <dcterms:modified xsi:type="dcterms:W3CDTF">2013-12-26T15:26:00Z</dcterms:modified>
</cp:coreProperties>
</file>