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2228671"/>
            <a:ext cx="568863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Людина і </a:t>
            </a: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біосфера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Охорона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біосфери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7883" y="539839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Бірюк</a:t>
            </a:r>
            <a:r>
              <a:rPr lang="uk-UA" dirty="0" smtClean="0"/>
              <a:t> Анна</a:t>
            </a:r>
          </a:p>
          <a:p>
            <a:r>
              <a:rPr lang="uk-UA" dirty="0" smtClean="0"/>
              <a:t>11-В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0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підвищується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1°С.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триватиме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надалі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загрожує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криги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полюсах,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унаслідок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підніметься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океанах, затопиться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суходолу,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зміниться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погода.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993"/>
            <a:ext cx="9144000" cy="4919008"/>
          </a:xfrm>
        </p:spPr>
      </p:pic>
    </p:spTree>
    <p:extLst>
      <p:ext uri="{BB962C8B-B14F-4D97-AF65-F5344CB8AC3E}">
        <p14:creationId xmlns:p14="http://schemas.microsoft.com/office/powerpoint/2010/main" val="315016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04" y="0"/>
            <a:ext cx="9161303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гідросферу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78"/>
            <a:ext cx="9144000" cy="5736299"/>
          </a:xfrm>
        </p:spPr>
      </p:pic>
      <p:sp>
        <p:nvSpPr>
          <p:cNvPr id="5" name="Прямоугольник 4"/>
          <p:cNvSpPr/>
          <p:nvPr/>
        </p:nvSpPr>
        <p:spPr>
          <a:xfrm>
            <a:off x="2483768" y="1484784"/>
            <a:ext cx="457200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Гідросфера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літосфера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атмосфера,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наблизилося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подальше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унеможливить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самовідновлення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689532"/>
            <a:ext cx="4572000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вам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поповнюють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моря. А коли воду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витрачають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Моря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вода в них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солонішою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пристосовані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тому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потерпають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63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91680" y="4221088"/>
            <a:ext cx="6372200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err="1">
                <a:solidFill>
                  <a:schemeClr val="tx1"/>
                </a:solidFill>
              </a:rPr>
              <a:t>останні</a:t>
            </a:r>
            <a:r>
              <a:rPr lang="ru-RU" b="1" dirty="0">
                <a:solidFill>
                  <a:schemeClr val="tx1"/>
                </a:solidFill>
              </a:rPr>
              <a:t> роки </a:t>
            </a:r>
            <a:r>
              <a:rPr lang="ru-RU" b="1" dirty="0" err="1">
                <a:solidFill>
                  <a:schemeClr val="tx1"/>
                </a:solidFill>
              </a:rPr>
              <a:t>загострилася</a:t>
            </a:r>
            <a:r>
              <a:rPr lang="ru-RU" b="1" dirty="0">
                <a:solidFill>
                  <a:schemeClr val="tx1"/>
                </a:solidFill>
              </a:rPr>
              <a:t> проблема </a:t>
            </a:r>
            <a:r>
              <a:rPr lang="ru-RU" b="1" dirty="0" err="1">
                <a:solidFill>
                  <a:schemeClr val="tx1"/>
                </a:solidFill>
              </a:rPr>
              <a:t>забруднення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водойм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стічними</a:t>
            </a:r>
            <a:r>
              <a:rPr lang="ru-RU" b="1" dirty="0">
                <a:solidFill>
                  <a:schemeClr val="tx1"/>
                </a:solidFill>
              </a:rPr>
              <a:t> водами </a:t>
            </a:r>
            <a:r>
              <a:rPr lang="ru-RU" b="1" dirty="0" err="1">
                <a:solidFill>
                  <a:schemeClr val="tx1"/>
                </a:solidFill>
              </a:rPr>
              <a:t>промислових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підприємств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Забруднюють</a:t>
            </a:r>
            <a:r>
              <a:rPr lang="ru-RU" b="1" dirty="0">
                <a:solidFill>
                  <a:schemeClr val="tx1"/>
                </a:solidFill>
              </a:rPr>
              <a:t> воду </a:t>
            </a:r>
            <a:r>
              <a:rPr lang="ru-RU" b="1" dirty="0" err="1">
                <a:solidFill>
                  <a:schemeClr val="tx1"/>
                </a:solidFill>
              </a:rPr>
              <a:t>також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мінеральні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добрива</a:t>
            </a:r>
            <a:r>
              <a:rPr lang="ru-RU" b="1" dirty="0">
                <a:solidFill>
                  <a:schemeClr val="tx1"/>
                </a:solidFill>
              </a:rPr>
              <a:t> й </a:t>
            </a:r>
            <a:r>
              <a:rPr lang="ru-RU" b="1" dirty="0" err="1">
                <a:solidFill>
                  <a:schemeClr val="tx1"/>
                </a:solidFill>
              </a:rPr>
              <a:t>отрутохімікати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вимиваються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полів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дощами</a:t>
            </a:r>
            <a:r>
              <a:rPr lang="ru-RU" b="1" dirty="0">
                <a:solidFill>
                  <a:schemeClr val="tx1"/>
                </a:solidFill>
              </a:rPr>
              <a:t> й </a:t>
            </a:r>
            <a:r>
              <a:rPr lang="ru-RU" b="1" dirty="0" err="1">
                <a:solidFill>
                  <a:schemeClr val="tx1"/>
                </a:solidFill>
              </a:rPr>
              <a:t>повенями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цього</a:t>
            </a:r>
            <a:r>
              <a:rPr lang="ru-RU" b="1" dirty="0">
                <a:solidFill>
                  <a:schemeClr val="tx1"/>
                </a:solidFill>
              </a:rPr>
              <a:t> вода </a:t>
            </a:r>
            <a:r>
              <a:rPr lang="ru-RU" b="1" dirty="0" err="1">
                <a:solidFill>
                  <a:schemeClr val="tx1"/>
                </a:solidFill>
              </a:rPr>
              <a:t>стає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малопридатною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людиною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погіршуються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умови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життя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мешканців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водойм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8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1196753"/>
            <a:ext cx="9126876" cy="5661248"/>
          </a:xfrm>
        </p:spPr>
      </p:pic>
      <p:sp>
        <p:nvSpPr>
          <p:cNvPr id="5" name="Прямоугольник 4"/>
          <p:cNvSpPr/>
          <p:nvPr/>
        </p:nvSpPr>
        <p:spPr>
          <a:xfrm>
            <a:off x="4283968" y="1397675"/>
            <a:ext cx="4572000" cy="2031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Ви </a:t>
            </a:r>
            <a:r>
              <a:rPr lang="ru-RU" b="1" dirty="0" err="1">
                <a:solidFill>
                  <a:schemeClr val="tx1"/>
                </a:solidFill>
              </a:rPr>
              <a:t>пам'ятаєте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свідомо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впливає</a:t>
            </a:r>
            <a:r>
              <a:rPr lang="ru-RU" b="1" dirty="0">
                <a:solidFill>
                  <a:schemeClr val="tx1"/>
                </a:solidFill>
              </a:rPr>
              <a:t> на живу природу, </a:t>
            </a:r>
            <a:r>
              <a:rPr lang="ru-RU" b="1" dirty="0" err="1">
                <a:solidFill>
                  <a:schemeClr val="tx1"/>
                </a:solidFill>
              </a:rPr>
              <a:t>створюючи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своїх</a:t>
            </a:r>
            <a:r>
              <a:rPr lang="ru-RU" b="1" dirty="0">
                <a:solidFill>
                  <a:schemeClr val="tx1"/>
                </a:solidFill>
              </a:rPr>
              <a:t> потреб </a:t>
            </a:r>
            <a:r>
              <a:rPr lang="ru-RU" b="1" dirty="0" err="1">
                <a:solidFill>
                  <a:schemeClr val="tx1"/>
                </a:solidFill>
              </a:rPr>
              <a:t>нові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сорти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рослин</a:t>
            </a:r>
            <a:r>
              <a:rPr lang="ru-RU" b="1" dirty="0">
                <a:solidFill>
                  <a:schemeClr val="tx1"/>
                </a:solidFill>
              </a:rPr>
              <a:t> і породи </a:t>
            </a:r>
            <a:r>
              <a:rPr lang="ru-RU" b="1" dirty="0" err="1">
                <a:solidFill>
                  <a:schemeClr val="tx1"/>
                </a:solidFill>
              </a:rPr>
              <a:t>тварин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розселяючи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значні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території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Однак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забезпечуючи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сприятливі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умови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існування</a:t>
            </a:r>
            <a:r>
              <a:rPr lang="ru-RU" b="1" dirty="0">
                <a:solidFill>
                  <a:schemeClr val="tx1"/>
                </a:solidFill>
              </a:rPr>
              <a:t> одних </a:t>
            </a:r>
            <a:r>
              <a:rPr lang="ru-RU" b="1" dirty="0" err="1">
                <a:solidFill>
                  <a:schemeClr val="tx1"/>
                </a:solidFill>
              </a:rPr>
              <a:t>Живих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організмів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трапляється</a:t>
            </a:r>
            <a:r>
              <a:rPr lang="ru-RU" b="1" dirty="0">
                <a:solidFill>
                  <a:schemeClr val="tx1"/>
                </a:solidFill>
              </a:rPr>
              <a:t> й так,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вона </a:t>
            </a:r>
            <a:r>
              <a:rPr lang="ru-RU" b="1" dirty="0" err="1">
                <a:solidFill>
                  <a:schemeClr val="tx1"/>
                </a:solidFill>
              </a:rPr>
              <a:t>знищує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інші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653136"/>
            <a:ext cx="457200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Прикро</a:t>
            </a:r>
            <a:r>
              <a:rPr lang="ru-RU" b="1" dirty="0">
                <a:solidFill>
                  <a:schemeClr val="tx1"/>
                </a:solidFill>
              </a:rPr>
              <a:t>, але в </a:t>
            </a:r>
            <a:r>
              <a:rPr lang="ru-RU" b="1" dirty="0" err="1">
                <a:solidFill>
                  <a:schemeClr val="tx1"/>
                </a:solidFill>
              </a:rPr>
              <a:t>останні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сторіччя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посилився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негативний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вплив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мешканців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біосфери</a:t>
            </a:r>
            <a:r>
              <a:rPr lang="ru-RU" b="1" dirty="0">
                <a:solidFill>
                  <a:schemeClr val="tx1"/>
                </a:solidFill>
              </a:rPr>
              <a:t>. Так, </a:t>
            </a:r>
            <a:r>
              <a:rPr lang="ru-RU" b="1" dirty="0" err="1">
                <a:solidFill>
                  <a:schemeClr val="tx1"/>
                </a:solidFill>
              </a:rPr>
              <a:t>приблизно</a:t>
            </a:r>
            <a:r>
              <a:rPr lang="ru-RU" b="1" dirty="0">
                <a:solidFill>
                  <a:schemeClr val="tx1"/>
                </a:solidFill>
              </a:rPr>
              <a:t> за 300 </a:t>
            </a:r>
            <a:r>
              <a:rPr lang="ru-RU" b="1" dirty="0" err="1">
                <a:solidFill>
                  <a:schemeClr val="tx1"/>
                </a:solidFill>
              </a:rPr>
              <a:t>років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Землі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безповоротно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зникли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сотні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видів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рослин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тварин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більше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перебуває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межі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зникнення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22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7749" cy="6848337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16632"/>
            <a:ext cx="612068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Будуючи</a:t>
            </a:r>
            <a:r>
              <a:rPr lang="ru-RU" b="1" dirty="0"/>
              <a:t> </a:t>
            </a:r>
            <a:r>
              <a:rPr lang="ru-RU" b="1" dirty="0" err="1"/>
              <a:t>міста</a:t>
            </a:r>
            <a:r>
              <a:rPr lang="ru-RU" b="1" dirty="0"/>
              <a:t> і дороги, </a:t>
            </a:r>
            <a:r>
              <a:rPr lang="ru-RU" b="1" dirty="0" err="1"/>
              <a:t>людина</a:t>
            </a:r>
            <a:r>
              <a:rPr lang="ru-RU" b="1" dirty="0"/>
              <a:t> </a:t>
            </a:r>
            <a:r>
              <a:rPr lang="ru-RU" b="1" dirty="0" err="1"/>
              <a:t>невпізнанно</a:t>
            </a:r>
            <a:r>
              <a:rPr lang="ru-RU" b="1" dirty="0"/>
              <a:t> </a:t>
            </a:r>
            <a:r>
              <a:rPr lang="ru-RU" b="1" dirty="0" err="1"/>
              <a:t>змінює</a:t>
            </a:r>
            <a:r>
              <a:rPr lang="ru-RU" b="1" dirty="0"/>
              <a:t> </a:t>
            </a:r>
            <a:r>
              <a:rPr lang="ru-RU" b="1" dirty="0" err="1"/>
              <a:t>великі</a:t>
            </a:r>
            <a:r>
              <a:rPr lang="ru-RU" b="1" dirty="0"/>
              <a:t> </a:t>
            </a:r>
            <a:r>
              <a:rPr lang="ru-RU" b="1" dirty="0" err="1"/>
              <a:t>площі</a:t>
            </a:r>
            <a:r>
              <a:rPr lang="ru-RU" b="1" dirty="0"/>
              <a:t> </a:t>
            </a:r>
            <a:r>
              <a:rPr lang="ru-RU" b="1" dirty="0" err="1"/>
              <a:t>землі</a:t>
            </a:r>
            <a:r>
              <a:rPr lang="ru-RU" b="1" dirty="0"/>
              <a:t>, </a:t>
            </a:r>
            <a:r>
              <a:rPr lang="ru-RU" b="1" dirty="0" err="1"/>
              <a:t>ґрунти</a:t>
            </a:r>
            <a:r>
              <a:rPr lang="ru-RU" b="1" dirty="0"/>
              <a:t>, </a:t>
            </a:r>
            <a:r>
              <a:rPr lang="ru-RU" b="1" dirty="0" err="1"/>
              <a:t>рослинний</a:t>
            </a:r>
            <a:r>
              <a:rPr lang="ru-RU" b="1" dirty="0"/>
              <a:t> </a:t>
            </a:r>
            <a:r>
              <a:rPr lang="ru-RU" b="1" dirty="0" err="1"/>
              <a:t>покрив</a:t>
            </a:r>
            <a:r>
              <a:rPr lang="ru-RU" b="1" dirty="0"/>
              <a:t> і </a:t>
            </a:r>
            <a:r>
              <a:rPr lang="ru-RU" b="1" dirty="0" err="1"/>
              <a:t>тварин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на </a:t>
            </a:r>
            <a:r>
              <a:rPr lang="ru-RU" b="1" dirty="0" err="1"/>
              <a:t>ньому</a:t>
            </a:r>
            <a:r>
              <a:rPr lang="ru-RU" b="1" dirty="0"/>
              <a:t> </a:t>
            </a:r>
            <a:r>
              <a:rPr lang="ru-RU" b="1" dirty="0" err="1"/>
              <a:t>мешкають</a:t>
            </a:r>
            <a:r>
              <a:rPr lang="ru-RU" b="1" dirty="0"/>
              <a:t>. Через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назавжди</a:t>
            </a:r>
            <a:r>
              <a:rPr lang="ru-RU" b="1" dirty="0"/>
              <a:t> </a:t>
            </a:r>
            <a:r>
              <a:rPr lang="ru-RU" b="1" dirty="0" err="1"/>
              <a:t>зникають</a:t>
            </a:r>
            <a:r>
              <a:rPr lang="ru-RU" b="1" dirty="0"/>
              <a:t> </a:t>
            </a:r>
            <a:r>
              <a:rPr lang="ru-RU" b="1" dirty="0" err="1"/>
              <a:t>цілі</a:t>
            </a:r>
            <a:r>
              <a:rPr lang="ru-RU" b="1" dirty="0"/>
              <a:t> </a:t>
            </a:r>
            <a:r>
              <a:rPr lang="ru-RU" b="1" dirty="0" err="1"/>
              <a:t>екосистеми</a:t>
            </a:r>
            <a:r>
              <a:rPr lang="ru-RU" b="1" dirty="0"/>
              <a:t>.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замінює</a:t>
            </a:r>
            <a:r>
              <a:rPr lang="ru-RU" b="1" dirty="0"/>
              <a:t> </a:t>
            </a:r>
            <a:r>
              <a:rPr lang="ru-RU" b="1" dirty="0" err="1"/>
              <a:t>цегла</a:t>
            </a:r>
            <a:r>
              <a:rPr lang="ru-RU" b="1" dirty="0"/>
              <a:t>, асфальт і бетон. Та </a:t>
            </a:r>
            <a:r>
              <a:rPr lang="ru-RU" b="1" dirty="0" err="1"/>
              <a:t>людина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не </a:t>
            </a:r>
            <a:r>
              <a:rPr lang="ru-RU" b="1" dirty="0" err="1"/>
              <a:t>може</a:t>
            </a:r>
            <a:r>
              <a:rPr lang="ru-RU" b="1" dirty="0"/>
              <a:t> не </a:t>
            </a:r>
            <a:r>
              <a:rPr lang="ru-RU" b="1" dirty="0" err="1"/>
              <a:t>втручатися</a:t>
            </a:r>
            <a:r>
              <a:rPr lang="ru-RU" b="1" dirty="0"/>
              <a:t> в </a:t>
            </a:r>
            <a:r>
              <a:rPr lang="ru-RU" b="1" dirty="0" err="1"/>
              <a:t>біосферу</a:t>
            </a:r>
            <a:r>
              <a:rPr lang="ru-RU" b="1" dirty="0"/>
              <a:t>, а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нові</a:t>
            </a:r>
            <a:r>
              <a:rPr lang="ru-RU" b="1" dirty="0"/>
              <a:t> </a:t>
            </a:r>
            <a:r>
              <a:rPr lang="ru-RU" b="1" dirty="0" err="1"/>
              <a:t>втручання</a:t>
            </a:r>
            <a:r>
              <a:rPr lang="ru-RU" b="1" dirty="0"/>
              <a:t> </a:t>
            </a:r>
            <a:r>
              <a:rPr lang="ru-RU" b="1" dirty="0" err="1"/>
              <a:t>породжують</a:t>
            </a:r>
            <a:r>
              <a:rPr lang="ru-RU" b="1" dirty="0"/>
              <a:t> </a:t>
            </a:r>
            <a:r>
              <a:rPr lang="ru-RU" b="1" dirty="0" err="1"/>
              <a:t>нові</a:t>
            </a:r>
            <a:r>
              <a:rPr lang="ru-RU" b="1" dirty="0"/>
              <a:t> </a:t>
            </a:r>
            <a:r>
              <a:rPr lang="ru-RU" b="1" dirty="0" err="1"/>
              <a:t>проблеми</a:t>
            </a:r>
            <a:r>
              <a:rPr lang="ru-RU" b="1" dirty="0"/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3000" y="4653136"/>
            <a:ext cx="7344816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Нині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не </a:t>
            </a:r>
            <a:r>
              <a:rPr lang="ru-RU" b="1" dirty="0" err="1"/>
              <a:t>залишилося</a:t>
            </a:r>
            <a:r>
              <a:rPr lang="ru-RU" b="1" dirty="0"/>
              <a:t> </a:t>
            </a:r>
            <a:r>
              <a:rPr lang="ru-RU" b="1" dirty="0" err="1"/>
              <a:t>куточків</a:t>
            </a:r>
            <a:r>
              <a:rPr lang="ru-RU" b="1" dirty="0"/>
              <a:t> </a:t>
            </a:r>
            <a:r>
              <a:rPr lang="ru-RU" b="1" dirty="0" err="1"/>
              <a:t>біосфери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б не </a:t>
            </a:r>
            <a:r>
              <a:rPr lang="ru-RU" b="1" dirty="0" err="1"/>
              <a:t>зазнали</a:t>
            </a:r>
            <a:r>
              <a:rPr lang="ru-RU" b="1" dirty="0"/>
              <a:t> </a:t>
            </a:r>
            <a:r>
              <a:rPr lang="ru-RU" b="1" dirty="0" err="1"/>
              <a:t>втручання</a:t>
            </a:r>
            <a:r>
              <a:rPr lang="ru-RU" b="1" dirty="0"/>
              <a:t> та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. • Будь-яке </a:t>
            </a:r>
            <a:r>
              <a:rPr lang="ru-RU" b="1" dirty="0" err="1"/>
              <a:t>втручання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в </a:t>
            </a:r>
            <a:r>
              <a:rPr lang="ru-RU" b="1" dirty="0" err="1"/>
              <a:t>біосферу</a:t>
            </a:r>
            <a:r>
              <a:rPr lang="ru-RU" b="1" dirty="0"/>
              <a:t> </a:t>
            </a:r>
            <a:r>
              <a:rPr lang="ru-RU" b="1" dirty="0" err="1"/>
              <a:t>змінює</a:t>
            </a:r>
            <a:r>
              <a:rPr lang="ru-RU" b="1" dirty="0"/>
              <a:t> </a:t>
            </a:r>
            <a:r>
              <a:rPr lang="ru-RU" b="1" dirty="0" err="1"/>
              <a:t>середовище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, </a:t>
            </a:r>
            <a:r>
              <a:rPr lang="ru-RU" b="1" dirty="0" err="1"/>
              <a:t>позначається</a:t>
            </a:r>
            <a:r>
              <a:rPr lang="ru-RU" b="1" dirty="0"/>
              <a:t> на </a:t>
            </a:r>
            <a:r>
              <a:rPr lang="ru-RU" b="1" dirty="0" err="1"/>
              <a:t>життєдіяльності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. • </a:t>
            </a:r>
            <a:r>
              <a:rPr lang="ru-RU" b="1" dirty="0" err="1"/>
              <a:t>Людині</a:t>
            </a:r>
            <a:r>
              <a:rPr lang="ru-RU" b="1" dirty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усвідомити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біосфери</a:t>
            </a:r>
            <a:r>
              <a:rPr lang="ru-RU" b="1" dirty="0"/>
              <a:t> й </a:t>
            </a:r>
            <a:r>
              <a:rPr lang="ru-RU" b="1" dirty="0" err="1"/>
              <a:t>усіляко</a:t>
            </a:r>
            <a:r>
              <a:rPr lang="ru-RU" b="1" dirty="0"/>
              <a:t> </a:t>
            </a:r>
            <a:r>
              <a:rPr lang="ru-RU" b="1" dirty="0" err="1"/>
              <a:t>дбати</a:t>
            </a:r>
            <a:r>
              <a:rPr lang="ru-RU" b="1" dirty="0"/>
              <a:t> про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збереження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563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Збережемо нашу природу!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24154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4509120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02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Людина і </a:t>
            </a:r>
            <a:r>
              <a:rPr lang="ru-RU" dirty="0" err="1"/>
              <a:t>біосфера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7022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-22418" y="5649018"/>
            <a:ext cx="9166417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Учені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світу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працюють</a:t>
            </a:r>
            <a:r>
              <a:rPr lang="ru-RU" b="1" dirty="0">
                <a:solidFill>
                  <a:schemeClr val="tx1"/>
                </a:solidFill>
              </a:rPr>
              <a:t> над </a:t>
            </a:r>
            <a:r>
              <a:rPr lang="ru-RU" b="1" dirty="0" err="1">
                <a:solidFill>
                  <a:schemeClr val="tx1"/>
                </a:solidFill>
              </a:rPr>
              <a:t>тим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щоб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поліпшити</a:t>
            </a:r>
            <a:r>
              <a:rPr lang="ru-RU" b="1" dirty="0">
                <a:solidFill>
                  <a:schemeClr val="tx1"/>
                </a:solidFill>
              </a:rPr>
              <a:t> стан </a:t>
            </a:r>
            <a:r>
              <a:rPr lang="ru-RU" b="1" dirty="0" err="1">
                <a:solidFill>
                  <a:schemeClr val="tx1"/>
                </a:solidFill>
              </a:rPr>
              <a:t>біосфери</a:t>
            </a:r>
            <a:r>
              <a:rPr lang="ru-RU" b="1" dirty="0">
                <a:solidFill>
                  <a:schemeClr val="tx1"/>
                </a:solidFill>
              </a:rPr>
              <a:t>. Вони </a:t>
            </a:r>
            <a:r>
              <a:rPr lang="ru-RU" b="1" dirty="0" err="1">
                <a:solidFill>
                  <a:schemeClr val="tx1"/>
                </a:solidFill>
              </a:rPr>
              <a:t>вивчають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екосистеми</a:t>
            </a:r>
            <a:r>
              <a:rPr lang="ru-RU" b="1" dirty="0">
                <a:solidFill>
                  <a:schemeClr val="tx1"/>
                </a:solidFill>
              </a:rPr>
              <a:t> в особливо </a:t>
            </a:r>
            <a:r>
              <a:rPr lang="ru-RU" b="1" dirty="0" err="1">
                <a:solidFill>
                  <a:schemeClr val="tx1"/>
                </a:solidFill>
              </a:rPr>
              <a:t>забруднених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місцевостях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виявляють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вплив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природних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чинників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господарської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діяльності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середовище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життя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організмів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визначають</a:t>
            </a:r>
            <a:r>
              <a:rPr lang="ru-RU" b="1" dirty="0">
                <a:solidFill>
                  <a:schemeClr val="tx1"/>
                </a:solidFill>
              </a:rPr>
              <a:t> шляхи </a:t>
            </a:r>
            <a:r>
              <a:rPr lang="ru-RU" b="1" dirty="0" err="1">
                <a:solidFill>
                  <a:schemeClr val="tx1"/>
                </a:solidFill>
              </a:rPr>
              <a:t>поліпшення</a:t>
            </a:r>
            <a:r>
              <a:rPr lang="ru-RU" b="1" dirty="0">
                <a:solidFill>
                  <a:schemeClr val="tx1"/>
                </a:solidFill>
              </a:rPr>
              <a:t> умов </a:t>
            </a:r>
            <a:r>
              <a:rPr lang="ru-RU" b="1" dirty="0" err="1">
                <a:solidFill>
                  <a:schemeClr val="tx1"/>
                </a:solidFill>
              </a:rPr>
              <a:t>існування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живих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істот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3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76672"/>
            <a:ext cx="6156176" cy="27809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Міжнародне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співробітництво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охорони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біосфери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виявляється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створенні</a:t>
            </a:r>
            <a:r>
              <a:rPr lang="ru-RU" b="1" dirty="0">
                <a:solidFill>
                  <a:schemeClr val="tx1"/>
                </a:solidFill>
              </a:rPr>
              <a:t> таких </a:t>
            </a:r>
            <a:r>
              <a:rPr lang="ru-RU" b="1" dirty="0" err="1">
                <a:solidFill>
                  <a:schemeClr val="tx1"/>
                </a:solidFill>
              </a:rPr>
              <a:t>організацій</a:t>
            </a:r>
            <a:r>
              <a:rPr lang="ru-RU" b="1" dirty="0">
                <a:solidFill>
                  <a:schemeClr val="tx1"/>
                </a:solidFill>
              </a:rPr>
              <a:t>, як </a:t>
            </a:r>
            <a:r>
              <a:rPr lang="ru-RU" b="1" dirty="0" err="1">
                <a:solidFill>
                  <a:schemeClr val="tx1"/>
                </a:solidFill>
              </a:rPr>
              <a:t>Грінпіс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перекладається</a:t>
            </a:r>
            <a:r>
              <a:rPr lang="ru-RU" b="1" dirty="0">
                <a:solidFill>
                  <a:schemeClr val="tx1"/>
                </a:solidFill>
              </a:rPr>
              <a:t> як «</a:t>
            </a:r>
            <a:r>
              <a:rPr lang="ru-RU" b="1" dirty="0" err="1">
                <a:solidFill>
                  <a:schemeClr val="tx1"/>
                </a:solidFill>
              </a:rPr>
              <a:t>Зелений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світ</a:t>
            </a:r>
            <a:r>
              <a:rPr lang="ru-RU" b="1" dirty="0">
                <a:solidFill>
                  <a:schemeClr val="tx1"/>
                </a:solidFill>
              </a:rPr>
              <a:t>»), </a:t>
            </a:r>
            <a:r>
              <a:rPr lang="ru-RU" b="1" dirty="0" err="1">
                <a:solidFill>
                  <a:schemeClr val="tx1"/>
                </a:solidFill>
              </a:rPr>
              <a:t>Товариство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охорони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природи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Всесвітній</a:t>
            </a:r>
            <a:r>
              <a:rPr lang="ru-RU" b="1" dirty="0">
                <a:solidFill>
                  <a:schemeClr val="tx1"/>
                </a:solidFill>
              </a:rPr>
              <a:t> фонд </a:t>
            </a:r>
            <a:r>
              <a:rPr lang="ru-RU" b="1" dirty="0" err="1">
                <a:solidFill>
                  <a:schemeClr val="tx1"/>
                </a:solidFill>
              </a:rPr>
              <a:t>охорони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природи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інші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51288"/>
            <a:ext cx="3419872" cy="3060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4577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34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/>
              <a:t>Підписані</a:t>
            </a:r>
            <a:r>
              <a:rPr lang="ru-RU" dirty="0"/>
              <a:t> та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міжнародні</a:t>
            </a:r>
            <a:r>
              <a:rPr lang="ru-RU" dirty="0"/>
              <a:t> угоди,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зобов'язують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спільними</a:t>
            </a:r>
            <a:r>
              <a:rPr lang="ru-RU" dirty="0"/>
              <a:t> </a:t>
            </a:r>
            <a:r>
              <a:rPr lang="ru-RU" dirty="0" err="1"/>
              <a:t>зусиллями</a:t>
            </a:r>
            <a:r>
              <a:rPr lang="ru-RU" dirty="0"/>
              <a:t> </a:t>
            </a:r>
            <a:r>
              <a:rPr lang="ru-RU" dirty="0" err="1"/>
              <a:t>охороняти</a:t>
            </a:r>
            <a:r>
              <a:rPr lang="ru-RU" dirty="0"/>
              <a:t> </a:t>
            </a:r>
            <a:r>
              <a:rPr lang="ru-RU" dirty="0" err="1"/>
              <a:t>біосферу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27" y="3802721"/>
            <a:ext cx="2580932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2736304" cy="2763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7" y="26064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" y="0"/>
            <a:ext cx="9139242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Як наша держава </a:t>
            </a:r>
            <a:r>
              <a:rPr lang="ru-RU" dirty="0" err="1"/>
              <a:t>дбає</a:t>
            </a:r>
            <a:r>
              <a:rPr lang="ru-RU" dirty="0"/>
              <a:t> про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11560" y="41490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 err="1">
                <a:solidFill>
                  <a:schemeClr val="bg1"/>
                </a:solidFill>
              </a:rPr>
              <a:t>Україні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охороною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біосфери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опікуються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спеціальні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організації</a:t>
            </a:r>
            <a:r>
              <a:rPr lang="ru-RU" sz="2800" b="1" dirty="0">
                <a:solidFill>
                  <a:schemeClr val="bg1"/>
                </a:solidFill>
              </a:rPr>
              <a:t> та установи, видано </a:t>
            </a:r>
            <a:r>
              <a:rPr lang="ru-RU" sz="2800" b="1" dirty="0" err="1">
                <a:solidFill>
                  <a:schemeClr val="bg1"/>
                </a:solidFill>
              </a:rPr>
              <a:t>укази</a:t>
            </a:r>
            <a:r>
              <a:rPr lang="ru-RU" sz="2800" b="1" dirty="0">
                <a:solidFill>
                  <a:schemeClr val="bg1"/>
                </a:solidFill>
              </a:rPr>
              <a:t> про </a:t>
            </a:r>
            <a:r>
              <a:rPr lang="ru-RU" sz="2800" b="1" dirty="0" err="1">
                <a:solidFill>
                  <a:schemeClr val="bg1"/>
                </a:solidFill>
              </a:rPr>
              <a:t>охорону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повітря</a:t>
            </a:r>
            <a:r>
              <a:rPr lang="ru-RU" sz="2800" b="1" dirty="0">
                <a:solidFill>
                  <a:schemeClr val="bg1"/>
                </a:solidFill>
              </a:rPr>
              <a:t>, води, </a:t>
            </a:r>
            <a:r>
              <a:rPr lang="ru-RU" sz="2800" b="1" dirty="0" err="1">
                <a:solidFill>
                  <a:schemeClr val="bg1"/>
                </a:solidFill>
              </a:rPr>
              <a:t>ґрунту</a:t>
            </a:r>
            <a:r>
              <a:rPr lang="ru-RU" sz="2800" b="1" dirty="0">
                <a:solidFill>
                  <a:schemeClr val="bg1"/>
                </a:solidFill>
              </a:rPr>
              <a:t>, створено </a:t>
            </a:r>
            <a:r>
              <a:rPr lang="ru-RU" sz="2800" b="1" dirty="0" err="1">
                <a:solidFill>
                  <a:schemeClr val="bg1"/>
                </a:solidFill>
              </a:rPr>
              <a:t>Червону</a:t>
            </a:r>
            <a:r>
              <a:rPr lang="ru-RU" sz="2800" b="1" dirty="0">
                <a:solidFill>
                  <a:schemeClr val="bg1"/>
                </a:solidFill>
              </a:rPr>
              <a:t> книгу - </a:t>
            </a:r>
            <a:r>
              <a:rPr lang="ru-RU" sz="2800" b="1" dirty="0" err="1">
                <a:solidFill>
                  <a:schemeClr val="bg1"/>
                </a:solidFill>
              </a:rPr>
              <a:t>природоохоронний</a:t>
            </a:r>
            <a:r>
              <a:rPr lang="ru-RU" sz="2800" b="1" dirty="0">
                <a:solidFill>
                  <a:schemeClr val="bg1"/>
                </a:solidFill>
              </a:rPr>
              <a:t> документ державного </a:t>
            </a:r>
            <a:r>
              <a:rPr lang="ru-RU" sz="2800" b="1" dirty="0" err="1">
                <a:solidFill>
                  <a:schemeClr val="bg1"/>
                </a:solidFill>
              </a:rPr>
              <a:t>значення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0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58" y="0"/>
            <a:ext cx="109727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3207"/>
            <a:ext cx="3366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Для того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захистити</a:t>
            </a:r>
            <a:r>
              <a:rPr lang="ru-RU" sz="2000" b="1" dirty="0"/>
              <a:t> </a:t>
            </a:r>
            <a:r>
              <a:rPr lang="ru-RU" sz="2000" b="1" dirty="0" err="1"/>
              <a:t>живі</a:t>
            </a:r>
            <a:r>
              <a:rPr lang="ru-RU" sz="2000" b="1" dirty="0"/>
              <a:t> </a:t>
            </a:r>
            <a:r>
              <a:rPr lang="ru-RU" sz="2000" b="1" dirty="0" err="1"/>
              <a:t>організми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вимирання</a:t>
            </a:r>
            <a:r>
              <a:rPr lang="ru-RU" sz="2000" b="1" dirty="0"/>
              <a:t>, </a:t>
            </a:r>
            <a:r>
              <a:rPr lang="ru-RU" sz="2000" b="1" dirty="0" err="1"/>
              <a:t>перешкодити</a:t>
            </a:r>
            <a:r>
              <a:rPr lang="ru-RU" sz="2000" b="1" dirty="0"/>
              <a:t> </a:t>
            </a:r>
            <a:r>
              <a:rPr lang="ru-RU" sz="2000" b="1" dirty="0" err="1"/>
              <a:t>руйнуванню</a:t>
            </a:r>
            <a:r>
              <a:rPr lang="ru-RU" sz="2000" b="1" dirty="0"/>
              <a:t> </a:t>
            </a:r>
            <a:r>
              <a:rPr lang="ru-RU" sz="2000" b="1" dirty="0" err="1"/>
              <a:t>родючих</a:t>
            </a:r>
            <a:r>
              <a:rPr lang="ru-RU" sz="2000" b="1" dirty="0"/>
              <a:t> земель, </a:t>
            </a:r>
            <a:r>
              <a:rPr lang="ru-RU" sz="2000" b="1" dirty="0" err="1"/>
              <a:t>обмілінню</a:t>
            </a:r>
            <a:r>
              <a:rPr lang="ru-RU" sz="2000" b="1" dirty="0"/>
              <a:t> </a:t>
            </a:r>
            <a:r>
              <a:rPr lang="ru-RU" sz="2000" b="1" dirty="0" err="1"/>
              <a:t>річок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висихання</a:t>
            </a:r>
            <a:r>
              <a:rPr lang="ru-RU" sz="2000" b="1" dirty="0"/>
              <a:t>, з метою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та </a:t>
            </a:r>
            <a:r>
              <a:rPr lang="ru-RU" sz="2000" b="1" dirty="0" err="1"/>
              <a:t>примноження</a:t>
            </a:r>
            <a:r>
              <a:rPr lang="ru-RU" sz="2000" b="1" dirty="0"/>
              <a:t> </a:t>
            </a:r>
            <a:r>
              <a:rPr lang="ru-RU" sz="2000" b="1" dirty="0" err="1"/>
              <a:t>видів</a:t>
            </a:r>
            <a:r>
              <a:rPr lang="ru-RU" sz="2000" b="1" dirty="0"/>
              <a:t> </a:t>
            </a:r>
            <a:r>
              <a:rPr lang="ru-RU" sz="2000" b="1" dirty="0" err="1"/>
              <a:t>рослин</a:t>
            </a:r>
            <a:r>
              <a:rPr lang="ru-RU" sz="2000" b="1" dirty="0"/>
              <a:t> і </a:t>
            </a:r>
            <a:r>
              <a:rPr lang="ru-RU" sz="2000" b="1" dirty="0" err="1"/>
              <a:t>тварин</a:t>
            </a:r>
            <a:r>
              <a:rPr lang="ru-RU" sz="2000" b="1" dirty="0"/>
              <a:t> створено </a:t>
            </a:r>
            <a:r>
              <a:rPr lang="ru-RU" sz="2000" b="1" dirty="0" err="1"/>
              <a:t>природоохороні</a:t>
            </a:r>
            <a:r>
              <a:rPr lang="ru-RU" sz="2000" b="1" dirty="0"/>
              <a:t> </a:t>
            </a:r>
            <a:r>
              <a:rPr lang="ru-RU" sz="2000" b="1" dirty="0" err="1"/>
              <a:t>території</a:t>
            </a:r>
            <a:r>
              <a:rPr lang="ru-RU" sz="2000" b="1" dirty="0"/>
              <a:t> - </a:t>
            </a:r>
            <a:r>
              <a:rPr lang="ru-RU" sz="2000" b="1" dirty="0" err="1"/>
              <a:t>заповідники</a:t>
            </a:r>
            <a:r>
              <a:rPr lang="ru-RU" sz="2000" b="1" dirty="0"/>
              <a:t>, заказники, </a:t>
            </a:r>
            <a:r>
              <a:rPr lang="ru-RU" sz="2000" b="1" dirty="0" err="1"/>
              <a:t>національні</a:t>
            </a:r>
            <a:r>
              <a:rPr lang="ru-RU" sz="2000" b="1" dirty="0"/>
              <a:t> парки.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6767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літосферу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9173209" cy="5733256"/>
          </a:xfrm>
        </p:spPr>
      </p:pic>
      <p:sp>
        <p:nvSpPr>
          <p:cNvPr id="8" name="Прямоугольник 7"/>
          <p:cNvSpPr/>
          <p:nvPr/>
        </p:nvSpPr>
        <p:spPr>
          <a:xfrm>
            <a:off x="827584" y="1268760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складу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літосфери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копалини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Добуваючи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переміщуючи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змінює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літосферу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вітер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вода,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вулкани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землетруси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узяті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негативно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впливає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позначається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складових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76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Людина і </a:t>
            </a:r>
            <a:r>
              <a:rPr lang="ru-RU" dirty="0" err="1"/>
              <a:t>біосфера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336"/>
            <a:ext cx="9144000" cy="5724664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19675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ТРИВАЛИЙ ЧАС СТАВЛЕННЯ ЛЮДЕЙ ДО ПРИРОДИ БУЛО СПОЖИВАЦЬКИМ, ЇМ ЗДАВАЛОСЯ, ЩО ПРИРОДНІ БАГАТСТВА НЕСКІНЧЕННІ Й НЕВИЧЕРПНІ. НИНІ ВЧЕНІ Б'ЮТЬ НА СПОЛОХ: ШКОДА, ЯКОЇ ЗАВДАЄ ЛЮДСТВО БІОСФЕРІ, МОЖЕ ВИЯВИТИСЯ НЕОБОРОТНОЮ. ЦЕ ХВИЛЮЄ ЛЮДЕЙ У РІЗНИХ КУТОЧКАХ НАШОЇ ПЛАНЕТИ.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5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6964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" y="1124744"/>
            <a:ext cx="9173210" cy="5733256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2564904"/>
            <a:ext cx="5958408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Вуглекислий</a:t>
            </a:r>
            <a:r>
              <a:rPr lang="ru-RU" b="1" dirty="0">
                <a:solidFill>
                  <a:schemeClr val="tx1"/>
                </a:solidFill>
              </a:rPr>
              <a:t> газ та </a:t>
            </a:r>
            <a:r>
              <a:rPr lang="ru-RU" b="1" dirty="0" err="1">
                <a:solidFill>
                  <a:schemeClr val="tx1"/>
                </a:solidFill>
              </a:rPr>
              <a:t>деякі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інші</a:t>
            </a:r>
            <a:r>
              <a:rPr lang="ru-RU" b="1" dirty="0">
                <a:solidFill>
                  <a:schemeClr val="tx1"/>
                </a:solidFill>
              </a:rPr>
              <a:t> гази,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потрапляють</a:t>
            </a:r>
            <a:r>
              <a:rPr lang="ru-RU" b="1" dirty="0">
                <a:solidFill>
                  <a:schemeClr val="tx1"/>
                </a:solidFill>
              </a:rPr>
              <a:t> в атмосферу </a:t>
            </a:r>
            <a:r>
              <a:rPr lang="ru-RU" b="1" dirty="0" err="1">
                <a:solidFill>
                  <a:schemeClr val="tx1"/>
                </a:solidFill>
              </a:rPr>
              <a:t>внаслідок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діяльності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діють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ніби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скло</a:t>
            </a:r>
            <a:r>
              <a:rPr lang="ru-RU" b="1" dirty="0">
                <a:solidFill>
                  <a:schemeClr val="tx1"/>
                </a:solidFill>
              </a:rPr>
              <a:t> у парниках. Вони </a:t>
            </a:r>
            <a:r>
              <a:rPr lang="ru-RU" b="1" dirty="0" err="1">
                <a:solidFill>
                  <a:schemeClr val="tx1"/>
                </a:solidFill>
              </a:rPr>
              <a:t>утримують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теплову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енергію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виділяється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навколишнє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середовище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під</a:t>
            </a:r>
            <a:r>
              <a:rPr lang="ru-RU" b="1" dirty="0">
                <a:solidFill>
                  <a:schemeClr val="tx1"/>
                </a:solidFill>
              </a:rPr>
              <a:t> час </a:t>
            </a:r>
            <a:r>
              <a:rPr lang="ru-RU" b="1" dirty="0" err="1">
                <a:solidFill>
                  <a:schemeClr val="tx1"/>
                </a:solidFill>
              </a:rPr>
              <a:t>роботи</a:t>
            </a:r>
            <a:r>
              <a:rPr lang="ru-RU" b="1" dirty="0">
                <a:solidFill>
                  <a:schemeClr val="tx1"/>
                </a:solidFill>
              </a:rPr>
              <a:t> машин і </a:t>
            </a:r>
            <a:r>
              <a:rPr lang="ru-RU" b="1" dirty="0" err="1">
                <a:solidFill>
                  <a:schemeClr val="tx1"/>
                </a:solidFill>
              </a:rPr>
              <a:t>механізмів</a:t>
            </a:r>
            <a:r>
              <a:rPr lang="ru-RU" b="1" dirty="0">
                <a:solidFill>
                  <a:schemeClr val="tx1"/>
                </a:solidFill>
              </a:rPr>
              <a:t>, а </a:t>
            </a:r>
            <a:r>
              <a:rPr lang="ru-RU" b="1" dirty="0" err="1">
                <a:solidFill>
                  <a:schemeClr val="tx1"/>
                </a:solidFill>
              </a:rPr>
              <a:t>також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енергію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віддає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нагріта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Сонцем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поверхня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Землі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цього</a:t>
            </a:r>
            <a:r>
              <a:rPr lang="ru-RU" b="1" dirty="0">
                <a:solidFill>
                  <a:schemeClr val="tx1"/>
                </a:solidFill>
              </a:rPr>
              <a:t> температура </a:t>
            </a:r>
            <a:r>
              <a:rPr lang="ru-RU" b="1" dirty="0" err="1">
                <a:solidFill>
                  <a:schemeClr val="tx1"/>
                </a:solidFill>
              </a:rPr>
              <a:t>повітря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зростає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2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634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Людина і біосфера</vt:lpstr>
      <vt:lpstr>Презентация PowerPoint</vt:lpstr>
      <vt:lpstr>Презентация PowerPoint</vt:lpstr>
      <vt:lpstr>Як наша держава дбає про охорону біосфери </vt:lpstr>
      <vt:lpstr>Презентация PowerPoint</vt:lpstr>
      <vt:lpstr>Як людина впливає на літосферу</vt:lpstr>
      <vt:lpstr>Людина і біосфера </vt:lpstr>
      <vt:lpstr>Зміни в атмосфері під впливом діяльності людини</vt:lpstr>
      <vt:lpstr>Презентация PowerPoint</vt:lpstr>
      <vt:lpstr>Вплив діяльності людини на гідросферу</vt:lpstr>
      <vt:lpstr>Презентация PowerPoint</vt:lpstr>
      <vt:lpstr>Вплив людини на мешканців біосфери</vt:lpstr>
      <vt:lpstr>Презентация PowerPoint</vt:lpstr>
      <vt:lpstr>Збережемо нашу природу!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dcterms:created xsi:type="dcterms:W3CDTF">2014-02-18T16:12:02Z</dcterms:created>
  <dcterms:modified xsi:type="dcterms:W3CDTF">2014-02-18T18:06:04Z</dcterms:modified>
</cp:coreProperties>
</file>