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04.02.2013</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04.02.2013</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04.02.2013</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5B106E36-FD25-4E2D-B0AA-010F637433A0}" type="datetimeFigureOut">
              <a:rPr lang="ru-RU" smtClean="0"/>
              <a:pPr/>
              <a:t>04.02.2013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elitetours.ro/upload/unitReserv/unitReservLoc/b_circuite_autocar__2012_circuite_scotia_2012_61415.jpg"/>
          <p:cNvPicPr>
            <a:picLocks noChangeAspect="1" noChangeArrowheads="1"/>
          </p:cNvPicPr>
          <p:nvPr/>
        </p:nvPicPr>
        <p:blipFill>
          <a:blip r:embed="rId2"/>
          <a:srcRect/>
          <a:stretch>
            <a:fillRect/>
          </a:stretch>
        </p:blipFill>
        <p:spPr bwMode="auto">
          <a:xfrm>
            <a:off x="357158" y="2285992"/>
            <a:ext cx="6000742" cy="4240524"/>
          </a:xfrm>
          <a:prstGeom prst="rect">
            <a:avLst/>
          </a:prstGeom>
          <a:noFill/>
        </p:spPr>
      </p:pic>
      <p:sp>
        <p:nvSpPr>
          <p:cNvPr id="2" name="Заголовок 1"/>
          <p:cNvSpPr>
            <a:spLocks noGrp="1"/>
          </p:cNvSpPr>
          <p:nvPr>
            <p:ph type="ctrTitle"/>
          </p:nvPr>
        </p:nvSpPr>
        <p:spPr>
          <a:xfrm>
            <a:off x="714348" y="928670"/>
            <a:ext cx="7772400" cy="147002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Glasgow</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одзаголовок 2"/>
          <p:cNvSpPr>
            <a:spLocks noGrp="1"/>
          </p:cNvSpPr>
          <p:nvPr>
            <p:ph type="subTitle" idx="1"/>
          </p:nvPr>
        </p:nvSpPr>
        <p:spPr>
          <a:xfrm>
            <a:off x="2743200" y="3714752"/>
            <a:ext cx="6400800" cy="2428892"/>
          </a:xfrm>
        </p:spPr>
        <p:txBody>
          <a:bodyPr/>
          <a:lstStyle/>
          <a:p>
            <a:pPr algn="r"/>
            <a:r>
              <a:rPr lang="en-US" sz="3600" dirty="0" smtClean="0">
                <a:solidFill>
                  <a:schemeClr val="tx1">
                    <a:lumMod val="95000"/>
                    <a:lumOff val="5000"/>
                  </a:schemeClr>
                </a:solidFill>
              </a:rPr>
              <a:t>Prepared</a:t>
            </a:r>
            <a:br>
              <a:rPr lang="en-US" sz="3600" dirty="0" smtClean="0">
                <a:solidFill>
                  <a:schemeClr val="tx1">
                    <a:lumMod val="95000"/>
                    <a:lumOff val="5000"/>
                  </a:schemeClr>
                </a:solidFill>
              </a:rPr>
            </a:br>
            <a:r>
              <a:rPr lang="en-US" sz="3600" dirty="0" smtClean="0">
                <a:solidFill>
                  <a:schemeClr val="tx1">
                    <a:lumMod val="95000"/>
                    <a:lumOff val="5000"/>
                  </a:schemeClr>
                </a:solidFill>
              </a:rPr>
              <a:t>Pupil </a:t>
            </a:r>
            <a:r>
              <a:rPr lang="en-US" sz="3600" dirty="0" smtClean="0">
                <a:solidFill>
                  <a:schemeClr val="tx1">
                    <a:lumMod val="95000"/>
                    <a:lumOff val="5000"/>
                  </a:schemeClr>
                </a:solidFill>
              </a:rPr>
              <a:t>of  9-a class</a:t>
            </a:r>
          </a:p>
          <a:p>
            <a:pPr algn="r"/>
            <a:r>
              <a:rPr lang="en-US" sz="3600" dirty="0" err="1" smtClean="0">
                <a:solidFill>
                  <a:schemeClr val="tx1">
                    <a:lumMod val="95000"/>
                    <a:lumOff val="5000"/>
                  </a:schemeClr>
                </a:solidFill>
              </a:rPr>
              <a:t>Kolpakchi</a:t>
            </a:r>
            <a:r>
              <a:rPr lang="en-US" sz="3600" dirty="0" smtClean="0">
                <a:solidFill>
                  <a:schemeClr val="tx1">
                    <a:lumMod val="95000"/>
                    <a:lumOff val="5000"/>
                  </a:schemeClr>
                </a:solidFill>
              </a:rPr>
              <a:t> Yana</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7106" name="Picture 2" descr="http://www.rampantscotland.com/glasgow/graphics/stenoch1g.jpg"/>
          <p:cNvPicPr>
            <a:picLocks noChangeAspect="1" noChangeArrowheads="1"/>
          </p:cNvPicPr>
          <p:nvPr/>
        </p:nvPicPr>
        <p:blipFill>
          <a:blip r:embed="rId2"/>
          <a:srcRect/>
          <a:stretch>
            <a:fillRect/>
          </a:stretch>
        </p:blipFill>
        <p:spPr bwMode="auto">
          <a:xfrm>
            <a:off x="0" y="0"/>
            <a:ext cx="5530179" cy="5357850"/>
          </a:xfrm>
          <a:prstGeom prst="rect">
            <a:avLst/>
          </a:prstGeom>
          <a:noFill/>
        </p:spPr>
      </p:pic>
      <p:pic>
        <p:nvPicPr>
          <p:cNvPr id="47108" name="Picture 4" descr="http://www.scotiana.com/wp-content/uploads/2010/01/IMG_3671-225x300.jpg"/>
          <p:cNvPicPr>
            <a:picLocks noChangeAspect="1" noChangeArrowheads="1"/>
          </p:cNvPicPr>
          <p:nvPr/>
        </p:nvPicPr>
        <p:blipFill>
          <a:blip r:embed="rId3"/>
          <a:srcRect/>
          <a:stretch>
            <a:fillRect/>
          </a:stretch>
        </p:blipFill>
        <p:spPr bwMode="auto">
          <a:xfrm>
            <a:off x="5429257" y="1905008"/>
            <a:ext cx="3714744" cy="495299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futureglasgow.co.uk/Other/Mitchell_Library.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 name="Содержимое 2"/>
          <p:cNvSpPr>
            <a:spLocks noGrp="1"/>
          </p:cNvSpPr>
          <p:nvPr>
            <p:ph idx="1"/>
          </p:nvPr>
        </p:nvSpPr>
        <p:spPr>
          <a:xfrm>
            <a:off x="0" y="0"/>
            <a:ext cx="2686040" cy="542916"/>
          </a:xfrm>
        </p:spPr>
        <p:txBody>
          <a:bodyPr/>
          <a:lstStyle/>
          <a:p>
            <a:r>
              <a:rPr lang="en-US" sz="2400" b="1" dirty="0" smtClean="0">
                <a:solidFill>
                  <a:schemeClr val="bg1"/>
                </a:solidFill>
              </a:rPr>
              <a:t>Mitchell Library</a:t>
            </a:r>
            <a:endParaRPr lang="ru-RU"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9154" name="Picture 2" descr="http://www.fresher.ru/images6/samye-krasivye-biblioteki-mira/17.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6" name="Содержимое 2"/>
          <p:cNvSpPr txBox="1">
            <a:spLocks/>
          </p:cNvSpPr>
          <p:nvPr/>
        </p:nvSpPr>
        <p:spPr bwMode="auto">
          <a:xfrm>
            <a:off x="0" y="0"/>
            <a:ext cx="2686040" cy="5429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effectLst/>
                <a:uLnTx/>
                <a:uFillTx/>
                <a:latin typeface="+mn-lt"/>
                <a:ea typeface="+mn-ea"/>
                <a:cs typeface="+mn-cs"/>
              </a:rPr>
              <a:t>Mitchell Library</a:t>
            </a:r>
            <a:endParaRPr kumimoji="0" lang="ru-RU" sz="2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8229600" cy="5054617"/>
          </a:xfrm>
        </p:spPr>
        <p:txBody>
          <a:bodyPr/>
          <a:lstStyle/>
          <a:p>
            <a:r>
              <a:rPr lang="en-US" dirty="0" smtClean="0"/>
              <a:t>has </a:t>
            </a:r>
            <a:r>
              <a:rPr lang="en-US" dirty="0" smtClean="0"/>
              <a:t>many museums and art galleries. Also a very large number of beautiful parks and other "heirs of the" </a:t>
            </a:r>
            <a:r>
              <a:rPr lang="en-US" dirty="0" smtClean="0"/>
              <a:t>art.</a:t>
            </a:r>
            <a:endParaRPr lang="ru-RU" dirty="0"/>
          </a:p>
        </p:txBody>
      </p:sp>
      <p:sp>
        <p:nvSpPr>
          <p:cNvPr id="4" name="Прямоугольник 3"/>
          <p:cNvSpPr/>
          <p:nvPr/>
        </p:nvSpPr>
        <p:spPr>
          <a:xfrm>
            <a:off x="500034" y="214290"/>
            <a:ext cx="7786742" cy="830997"/>
          </a:xfrm>
          <a:prstGeom prst="rect">
            <a:avLst/>
          </a:prstGeom>
        </p:spPr>
        <p:txBody>
          <a:bodyPr wrap="square">
            <a:spAutoFit/>
          </a:bodyPr>
          <a:lstStyle/>
          <a:p>
            <a:r>
              <a:rPr lang="en-US" sz="4800" dirty="0" smtClean="0"/>
              <a:t>Glasgow</a:t>
            </a:r>
            <a:r>
              <a:rPr lang="en-US" dirty="0" smtClean="0"/>
              <a:t> </a:t>
            </a:r>
            <a:endParaRPr lang="ru-RU" dirty="0"/>
          </a:p>
        </p:txBody>
      </p:sp>
      <p:pic>
        <p:nvPicPr>
          <p:cNvPr id="51202" name="Picture 2" descr="http://www.republicengland.com/wp-content/uploads/2011/01/Glasgow2.jpg"/>
          <p:cNvPicPr>
            <a:picLocks noChangeAspect="1" noChangeArrowheads="1"/>
          </p:cNvPicPr>
          <p:nvPr/>
        </p:nvPicPr>
        <p:blipFill>
          <a:blip r:embed="rId2"/>
          <a:srcRect/>
          <a:stretch>
            <a:fillRect/>
          </a:stretch>
        </p:blipFill>
        <p:spPr bwMode="auto">
          <a:xfrm>
            <a:off x="2500298" y="2528520"/>
            <a:ext cx="6643702" cy="432948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0178" name="Picture 2" descr="http://www.rado-tour.ru/media/city/119479669_96a326c5ce_b.jpg"/>
          <p:cNvPicPr>
            <a:picLocks noChangeAspect="1" noChangeArrowheads="1"/>
          </p:cNvPicPr>
          <p:nvPr/>
        </p:nvPicPr>
        <p:blipFill>
          <a:blip r:embed="rId2"/>
          <a:srcRect/>
          <a:stretch>
            <a:fillRect/>
          </a:stretch>
        </p:blipFill>
        <p:spPr bwMode="auto">
          <a:xfrm>
            <a:off x="0" y="-28575"/>
            <a:ext cx="9144000" cy="68865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2226" name="Picture 2" descr="http://tamilitur.md/upload/images/134_600x4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designboom.com/contemporary/observatories/41.jpg"/>
          <p:cNvPicPr>
            <a:picLocks noChangeAspect="1" noChangeArrowheads="1"/>
          </p:cNvPicPr>
          <p:nvPr/>
        </p:nvPicPr>
        <p:blipFill>
          <a:blip r:embed="rId2"/>
          <a:srcRect/>
          <a:stretch>
            <a:fillRect/>
          </a:stretch>
        </p:blipFill>
        <p:spPr bwMode="auto">
          <a:xfrm>
            <a:off x="3428992" y="2428868"/>
            <a:ext cx="5453064" cy="4057652"/>
          </a:xfrm>
          <a:prstGeom prst="rect">
            <a:avLst/>
          </a:prstGeom>
          <a:noFill/>
        </p:spPr>
      </p:pic>
      <p:sp>
        <p:nvSpPr>
          <p:cNvPr id="2" name="Заголовок 1"/>
          <p:cNvSpPr>
            <a:spLocks noGrp="1"/>
          </p:cNvSpPr>
          <p:nvPr>
            <p:ph type="title"/>
          </p:nvPr>
        </p:nvSpPr>
        <p:spPr/>
        <p:txBody>
          <a:bodyPr/>
          <a:lstStyle/>
          <a:p>
            <a:pPr algn="l"/>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Glasgow</a:t>
            </a:r>
            <a:endParaRPr lang="ru-RU" sz="5400" dirty="0"/>
          </a:p>
        </p:txBody>
      </p:sp>
      <p:sp>
        <p:nvSpPr>
          <p:cNvPr id="3" name="Содержимое 2"/>
          <p:cNvSpPr>
            <a:spLocks noGrp="1"/>
          </p:cNvSpPr>
          <p:nvPr>
            <p:ph idx="1"/>
          </p:nvPr>
        </p:nvSpPr>
        <p:spPr>
          <a:xfrm>
            <a:off x="457200" y="1285860"/>
            <a:ext cx="8229600" cy="4840303"/>
          </a:xfrm>
        </p:spPr>
        <p:txBody>
          <a:bodyPr/>
          <a:lstStyle/>
          <a:p>
            <a:r>
              <a:rPr lang="en-US" dirty="0" smtClean="0">
                <a:solidFill>
                  <a:schemeClr val="tx1">
                    <a:lumMod val="95000"/>
                    <a:lumOff val="5000"/>
                  </a:schemeClr>
                </a:solidFill>
              </a:rPr>
              <a:t>is the largest city in Scotland and third largest in </a:t>
            </a:r>
            <a:r>
              <a:rPr lang="en-US" dirty="0" smtClean="0">
                <a:solidFill>
                  <a:schemeClr val="tx1">
                    <a:lumMod val="95000"/>
                    <a:lumOff val="5000"/>
                  </a:schemeClr>
                </a:solidFill>
              </a:rPr>
              <a:t>the United Kingdom.</a:t>
            </a:r>
          </a:p>
          <a:p>
            <a:r>
              <a:rPr lang="en-US" dirty="0" smtClean="0"/>
              <a:t> </a:t>
            </a:r>
            <a:r>
              <a:rPr lang="en-US" dirty="0" smtClean="0"/>
              <a:t>The city is situated </a:t>
            </a:r>
            <a:r>
              <a:rPr lang="en-US" dirty="0" smtClean="0">
                <a:solidFill>
                  <a:schemeClr val="bg1"/>
                </a:solidFill>
              </a:rPr>
              <a:t>on  the</a:t>
            </a:r>
            <a:r>
              <a:rPr lang="en-US" dirty="0" smtClean="0">
                <a:solidFill>
                  <a:schemeClr val="bg1"/>
                </a:solidFill>
              </a:rPr>
              <a:t> River Clyde </a:t>
            </a:r>
            <a:r>
              <a:rPr lang="en-US" dirty="0" smtClean="0">
                <a:solidFill>
                  <a:schemeClr val="bg1"/>
                </a:solidFill>
              </a:rPr>
              <a:t>in                                                      </a:t>
            </a:r>
            <a:r>
              <a:rPr lang="en-US" dirty="0" smtClean="0"/>
              <a:t>the country's West </a:t>
            </a:r>
            <a:r>
              <a:rPr lang="en-US" dirty="0" smtClean="0">
                <a:solidFill>
                  <a:schemeClr val="bg1"/>
                </a:solidFill>
              </a:rPr>
              <a:t>Central Lowlands</a:t>
            </a:r>
            <a:r>
              <a:rPr lang="en-US" dirty="0" smtClean="0">
                <a:solidFill>
                  <a:schemeClr val="bg1"/>
                </a:solidFill>
              </a:rPr>
              <a:t>.</a:t>
            </a:r>
            <a:r>
              <a:rPr lang="en-US" dirty="0" smtClean="0">
                <a:solidFill>
                  <a:schemeClr val="bg1"/>
                </a:solidFill>
              </a:rPr>
              <a:t> Glasgow, </a:t>
            </a:r>
            <a:r>
              <a:rPr lang="en-US" dirty="0" smtClean="0"/>
              <a:t>one of Europe's </a:t>
            </a:r>
            <a:r>
              <a:rPr lang="en-US" dirty="0" smtClean="0">
                <a:solidFill>
                  <a:schemeClr val="bg1"/>
                </a:solidFill>
              </a:rPr>
              <a:t>most vibrant, dynamic </a:t>
            </a:r>
            <a:r>
              <a:rPr lang="en-US" dirty="0" smtClean="0">
                <a:solidFill>
                  <a:schemeClr val="bg1"/>
                </a:solidFill>
              </a:rPr>
              <a:t>and </a:t>
            </a:r>
            <a:r>
              <a:rPr lang="en-US" dirty="0" smtClean="0"/>
              <a:t>stylish </a:t>
            </a:r>
            <a:r>
              <a:rPr lang="en-US" dirty="0" smtClean="0"/>
              <a:t>cities.</a:t>
            </a:r>
            <a:endParaRPr lang="ru-RU" dirty="0">
              <a:solidFill>
                <a:schemeClr val="tx1">
                  <a:lumMod val="95000"/>
                  <a:lumOff val="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snaphappyross.co.uk/europe/scotland/glasgow/01buchananstreet.jpg"/>
          <p:cNvPicPr>
            <a:picLocks noChangeAspect="1" noChangeArrowheads="1"/>
          </p:cNvPicPr>
          <p:nvPr/>
        </p:nvPicPr>
        <p:blipFill>
          <a:blip r:embed="rId2"/>
          <a:srcRect/>
          <a:stretch>
            <a:fillRect/>
          </a:stretch>
        </p:blipFill>
        <p:spPr bwMode="auto">
          <a:xfrm>
            <a:off x="2571736" y="1875224"/>
            <a:ext cx="6357950" cy="4768464"/>
          </a:xfrm>
          <a:prstGeom prst="rect">
            <a:avLst/>
          </a:prstGeom>
          <a:noFill/>
        </p:spPr>
      </p:pic>
      <p:sp>
        <p:nvSpPr>
          <p:cNvPr id="2" name="Заголовок 1"/>
          <p:cNvSpPr>
            <a:spLocks noGrp="1"/>
          </p:cNvSpPr>
          <p:nvPr>
            <p:ph type="title"/>
          </p:nvPr>
        </p:nvSpPr>
        <p:spPr>
          <a:xfrm>
            <a:off x="457200" y="274638"/>
            <a:ext cx="8229600" cy="725470"/>
          </a:xfrm>
        </p:spPr>
        <p:txBody>
          <a:bodyPr/>
          <a:lstStyle/>
          <a:p>
            <a:pPr algn="l"/>
            <a:r>
              <a:rPr lang="en-US" b="1" dirty="0" smtClean="0"/>
              <a:t>Dialect</a:t>
            </a:r>
            <a:br>
              <a:rPr lang="en-US" b="1" dirty="0" smtClean="0"/>
            </a:br>
            <a:endParaRPr lang="ru-RU" dirty="0"/>
          </a:p>
        </p:txBody>
      </p:sp>
      <p:sp>
        <p:nvSpPr>
          <p:cNvPr id="3" name="Содержимое 2"/>
          <p:cNvSpPr>
            <a:spLocks noGrp="1"/>
          </p:cNvSpPr>
          <p:nvPr>
            <p:ph idx="1"/>
          </p:nvPr>
        </p:nvSpPr>
        <p:spPr>
          <a:xfrm>
            <a:off x="457200" y="857232"/>
            <a:ext cx="8229600" cy="5268931"/>
          </a:xfrm>
        </p:spPr>
        <p:txBody>
          <a:bodyPr/>
          <a:lstStyle/>
          <a:p>
            <a:pPr>
              <a:buNone/>
            </a:pPr>
            <a:r>
              <a:rPr lang="en-US" dirty="0" smtClean="0"/>
              <a:t> </a:t>
            </a:r>
            <a:r>
              <a:rPr lang="en-US" dirty="0" smtClean="0"/>
              <a:t>  The </a:t>
            </a:r>
            <a:r>
              <a:rPr lang="en-US" dirty="0" smtClean="0"/>
              <a:t>speed of the conversation tends to be quite quick in Glasgow. If necessary, ask people to repeat (even slowly!) what they are saying, Glaswegians are generally very friendly and able to communicate in far more formal English than that which is commonly used if it is required.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pPr algn="l"/>
            <a:r>
              <a:rPr lang="en-US" b="1" dirty="0" smtClean="0"/>
              <a:t>Orientation</a:t>
            </a:r>
            <a:br>
              <a:rPr lang="en-US" b="1" dirty="0" smtClean="0"/>
            </a:br>
            <a:endParaRPr lang="ru-RU" dirty="0"/>
          </a:p>
        </p:txBody>
      </p:sp>
      <p:sp>
        <p:nvSpPr>
          <p:cNvPr id="3" name="Содержимое 2"/>
          <p:cNvSpPr>
            <a:spLocks noGrp="1"/>
          </p:cNvSpPr>
          <p:nvPr>
            <p:ph idx="1"/>
          </p:nvPr>
        </p:nvSpPr>
        <p:spPr>
          <a:xfrm>
            <a:off x="357158" y="785794"/>
            <a:ext cx="8229600" cy="5429288"/>
          </a:xfrm>
        </p:spPr>
        <p:txBody>
          <a:bodyPr/>
          <a:lstStyle/>
          <a:p>
            <a:r>
              <a:rPr lang="en-US" dirty="0" smtClean="0"/>
              <a:t>The </a:t>
            </a:r>
            <a:r>
              <a:rPr lang="en-US" dirty="0" smtClean="0"/>
              <a:t>visitor, central Glasgow can be divided into two main areas, the </a:t>
            </a:r>
            <a:r>
              <a:rPr lang="en-US" b="1" dirty="0" smtClean="0"/>
              <a:t>City Centre</a:t>
            </a:r>
            <a:r>
              <a:rPr lang="en-US" dirty="0" smtClean="0"/>
              <a:t>, which contains the majority of tourist sights and much of the city's shopping and entertainment, as well as its commercial heart, and the </a:t>
            </a:r>
            <a:r>
              <a:rPr lang="en-US" b="1" dirty="0" smtClean="0"/>
              <a:t>West End</a:t>
            </a:r>
            <a:r>
              <a:rPr lang="en-US" dirty="0" smtClean="0"/>
              <a:t>, the bohemian area of cafés, restaurants and bars surrounding the University of Glasgow and </a:t>
            </a:r>
            <a:r>
              <a:rPr lang="en-US" dirty="0" err="1" smtClean="0"/>
              <a:t>Kelvingrove</a:t>
            </a:r>
            <a:r>
              <a:rPr lang="en-US" dirty="0" smtClean="0"/>
              <a:t> Museum. The best way to get good vistas of the city is to climb the many </a:t>
            </a:r>
            <a:r>
              <a:rPr lang="en-US" dirty="0" smtClean="0"/>
              <a:t> hills </a:t>
            </a:r>
            <a:r>
              <a:rPr lang="en-US" dirty="0" smtClean="0"/>
              <a:t>upon which the central area is built.</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tatic.panoramio.com/photos/original/1857519.jpg"/>
          <p:cNvPicPr>
            <a:picLocks noChangeAspect="1" noChangeArrowheads="1"/>
          </p:cNvPicPr>
          <p:nvPr/>
        </p:nvPicPr>
        <p:blipFill>
          <a:blip r:embed="rId2"/>
          <a:srcRect/>
          <a:stretch>
            <a:fillRect/>
          </a:stretch>
        </p:blipFill>
        <p:spPr bwMode="auto">
          <a:xfrm>
            <a:off x="-1" y="0"/>
            <a:ext cx="9144001" cy="6858000"/>
          </a:xfrm>
          <a:prstGeom prst="rect">
            <a:avLst/>
          </a:prstGeom>
          <a:noFill/>
          <a:scene3d>
            <a:camera prst="orthographicFront"/>
            <a:lightRig rig="threePt" dir="t"/>
          </a:scene3d>
          <a:sp3d>
            <a:bevelT/>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796908"/>
          </a:xfrm>
        </p:spPr>
        <p:txBody>
          <a:bodyPr/>
          <a:lstStyle/>
          <a:p>
            <a:pPr algn="l"/>
            <a:r>
              <a:rPr lang="en-US" b="1" dirty="0" smtClean="0"/>
              <a:t>Architecture</a:t>
            </a:r>
            <a:br>
              <a:rPr lang="en-US" b="1" dirty="0" smtClean="0"/>
            </a:br>
            <a:endParaRPr lang="ru-RU" dirty="0"/>
          </a:p>
        </p:txBody>
      </p:sp>
      <p:sp>
        <p:nvSpPr>
          <p:cNvPr id="3" name="Содержимое 2"/>
          <p:cNvSpPr>
            <a:spLocks noGrp="1"/>
          </p:cNvSpPr>
          <p:nvPr>
            <p:ph idx="1"/>
          </p:nvPr>
        </p:nvSpPr>
        <p:spPr>
          <a:xfrm>
            <a:off x="357158" y="500042"/>
            <a:ext cx="8229600" cy="6215082"/>
          </a:xfrm>
        </p:spPr>
        <p:txBody>
          <a:bodyPr/>
          <a:lstStyle/>
          <a:p>
            <a:r>
              <a:rPr lang="en-US" b="1" dirty="0" smtClean="0"/>
              <a:t>Glasgow </a:t>
            </a:r>
            <a:r>
              <a:rPr lang="en-US" b="1" dirty="0" smtClean="0"/>
              <a:t>Cathedra </a:t>
            </a:r>
            <a:r>
              <a:rPr lang="en-US" dirty="0" smtClean="0"/>
              <a:t>A fine example of Gothic architecture dating from medieval </a:t>
            </a:r>
            <a:r>
              <a:rPr lang="en-US" dirty="0" smtClean="0"/>
              <a:t>times</a:t>
            </a:r>
          </a:p>
          <a:p>
            <a:r>
              <a:rPr lang="en-US" b="1" dirty="0" smtClean="0"/>
              <a:t>City </a:t>
            </a:r>
            <a:r>
              <a:rPr lang="en-US" b="1" dirty="0" smtClean="0"/>
              <a:t>Chambers </a:t>
            </a:r>
            <a:r>
              <a:rPr lang="en-US" dirty="0" smtClean="0"/>
              <a:t>This </a:t>
            </a:r>
            <a:r>
              <a:rPr lang="en-US" dirty="0" smtClean="0"/>
              <a:t>imposing structure in George Square was built in 1888 in the Italian Renaissance </a:t>
            </a:r>
            <a:r>
              <a:rPr lang="en-US" dirty="0" smtClean="0"/>
              <a:t>style</a:t>
            </a:r>
          </a:p>
          <a:p>
            <a:r>
              <a:rPr lang="en-US" b="1" dirty="0" smtClean="0"/>
              <a:t>Glasgow </a:t>
            </a:r>
            <a:r>
              <a:rPr lang="en-US" b="1" dirty="0" smtClean="0"/>
              <a:t>Cross  </a:t>
            </a:r>
          </a:p>
          <a:p>
            <a:r>
              <a:rPr lang="en-US" b="1" dirty="0" smtClean="0"/>
              <a:t>St Enoch Subway </a:t>
            </a:r>
            <a:r>
              <a:rPr lang="en-US" b="1" dirty="0" smtClean="0"/>
              <a:t>Station </a:t>
            </a:r>
            <a:r>
              <a:rPr lang="en-US" dirty="0" smtClean="0"/>
              <a:t> The original subway station, a quaint building now used as a coffee shop, sits in the middle of St Enoch Square</a:t>
            </a:r>
            <a:r>
              <a:rPr lang="en-US" dirty="0" smtClean="0"/>
              <a:t>.</a:t>
            </a:r>
          </a:p>
          <a:p>
            <a:r>
              <a:rPr lang="en-US" b="1" dirty="0" smtClean="0"/>
              <a:t>Mitchell </a:t>
            </a:r>
            <a:r>
              <a:rPr lang="en-US" b="1" dirty="0" smtClean="0"/>
              <a:t>Library </a:t>
            </a:r>
            <a:r>
              <a:rPr lang="en-US" dirty="0" smtClean="0"/>
              <a:t>One of Glasgow's best public buildings, it is the largest municipal public reference library in Europe.</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3010" name="Picture 2" descr="http://www.tuktuk.ro/wordpress/wp-content/uploads/2011/11/Glasgow_Cathedral.jpg"/>
          <p:cNvPicPr>
            <a:picLocks noChangeAspect="1" noChangeArrowheads="1"/>
          </p:cNvPicPr>
          <p:nvPr/>
        </p:nvPicPr>
        <p:blipFill>
          <a:blip r:embed="rId2"/>
          <a:srcRect/>
          <a:stretch>
            <a:fillRect/>
          </a:stretch>
        </p:blipFill>
        <p:spPr bwMode="auto">
          <a:xfrm>
            <a:off x="0" y="0"/>
            <a:ext cx="9143998" cy="6858000"/>
          </a:xfrm>
          <a:prstGeom prst="rect">
            <a:avLst/>
          </a:prstGeom>
          <a:noFill/>
          <a:scene3d>
            <a:camera prst="orthographicFront"/>
            <a:lightRig rig="threePt" dir="t"/>
          </a:scene3d>
          <a:sp3d>
            <a:bevelT/>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5058" name="Picture 2" descr="http://www.bs2009.org.uk/images/misc/City_Chambers.jpg"/>
          <p:cNvPicPr>
            <a:picLocks noChangeAspect="1" noChangeArrowheads="1"/>
          </p:cNvPicPr>
          <p:nvPr/>
        </p:nvPicPr>
        <p:blipFill>
          <a:blip r:embed="rId2"/>
          <a:srcRect/>
          <a:stretch>
            <a:fillRect/>
          </a:stretch>
        </p:blipFill>
        <p:spPr bwMode="auto">
          <a:xfrm>
            <a:off x="0" y="0"/>
            <a:ext cx="9144000" cy="6858000"/>
          </a:xfrm>
          <a:prstGeom prst="rect">
            <a:avLst/>
          </a:prstGeom>
          <a:noFill/>
          <a:scene3d>
            <a:camera prst="orthographicFront"/>
            <a:lightRig rig="threePt" dir="t"/>
          </a:scene3d>
          <a:sp3d>
            <a:bevelT/>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6082" name="Picture 2" descr="http://www.glasgowarchitecture.co.uk/images/jpgs/glasgow_cross_alba_town.jpg"/>
          <p:cNvPicPr>
            <a:picLocks noChangeAspect="1" noChangeArrowheads="1"/>
          </p:cNvPicPr>
          <p:nvPr/>
        </p:nvPicPr>
        <p:blipFill>
          <a:blip r:embed="rId2"/>
          <a:srcRect/>
          <a:stretch>
            <a:fillRect/>
          </a:stretch>
        </p:blipFill>
        <p:spPr bwMode="auto">
          <a:xfrm>
            <a:off x="0" y="0"/>
            <a:ext cx="9144000" cy="6858000"/>
          </a:xfrm>
          <a:prstGeom prst="rect">
            <a:avLst/>
          </a:prstGeom>
          <a:noFill/>
          <a:scene3d>
            <a:camera prst="orthographicFront"/>
            <a:lightRig rig="threePt" dir="t"/>
          </a:scene3d>
          <a:sp3d>
            <a:bevelT/>
          </a:sp3d>
        </p:spPr>
      </p:pic>
    </p:spTree>
  </p:cSld>
  <p:clrMapOvr>
    <a:masterClrMapping/>
  </p:clrMapOvr>
</p:sld>
</file>

<file path=ppt/theme/theme1.xml><?xml version="1.0" encoding="utf-8"?>
<a:theme xmlns:a="http://schemas.openxmlformats.org/drawingml/2006/main" name="Темddddddddd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Темdddddddddа1</Template>
  <TotalTime>0</TotalTime>
  <Words>144</Words>
  <PresentationFormat>Экран (4:3)</PresentationFormat>
  <Paragraphs>20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Темdddddddddа1</vt:lpstr>
      <vt:lpstr>Glasgow </vt:lpstr>
      <vt:lpstr>Glasgow</vt:lpstr>
      <vt:lpstr>Dialect </vt:lpstr>
      <vt:lpstr>Orientation </vt:lpstr>
      <vt:lpstr>Слайд 5</vt:lpstr>
      <vt:lpstr>Architecture </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Glasgow </dc:title>
  <cp:lastModifiedBy>Admin</cp:lastModifiedBy>
  <cp:revision>1</cp:revision>
  <dcterms:modified xsi:type="dcterms:W3CDTF">2013-02-04T13:57:56Z</dcterms:modified>
</cp:coreProperties>
</file>