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57" r:id="rId4"/>
    <p:sldId id="258" r:id="rId5"/>
    <p:sldId id="259"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A13"/>
    <a:srgbClr val="483C2C"/>
    <a:srgbClr val="7561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91" autoAdjust="0"/>
    <p:restoredTop sz="94660"/>
  </p:normalViewPr>
  <p:slideViewPr>
    <p:cSldViewPr>
      <p:cViewPr varScale="1">
        <p:scale>
          <a:sx n="76" d="100"/>
          <a:sy n="76" d="100"/>
        </p:scale>
        <p:origin x="-90"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E4022C97-54BB-44B3-9F71-1B3CCDDD4DBC}" type="datetimeFigureOut">
              <a:rPr lang="ru-RU" smtClean="0"/>
              <a:pPr/>
              <a:t>20.10.2013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E23FAEA-C58A-4E09-A779-7F4835164C3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E23FAEA-C58A-4E09-A779-7F4835164C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E23FAEA-C58A-4E09-A779-7F4835164C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E23FAEA-C58A-4E09-A779-7F4835164C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E4022C97-54BB-44B3-9F71-1B3CCDDD4DBC}" type="datetimeFigureOut">
              <a:rPr lang="ru-RU" smtClean="0"/>
              <a:pPr/>
              <a:t>20.10.2013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E23FAEA-C58A-4E09-A779-7F4835164C3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6E23FAEA-C58A-4E09-A779-7F4835164C3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6E23FAEA-C58A-4E09-A779-7F4835164C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E23FAEA-C58A-4E09-A779-7F4835164C3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4022C97-54BB-44B3-9F71-1B3CCDDD4DBC}" type="datetimeFigureOut">
              <a:rPr lang="ru-RU" smtClean="0"/>
              <a:pPr/>
              <a:t>20.10.2013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E23FAEA-C58A-4E09-A779-7F4835164C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E4022C97-54BB-44B3-9F71-1B3CCDDD4DBC}" type="datetimeFigureOut">
              <a:rPr lang="ru-RU" smtClean="0"/>
              <a:pPr/>
              <a:t>20.10.2013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E23FAEA-C58A-4E09-A779-7F4835164C3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E4022C97-54BB-44B3-9F71-1B3CCDDD4DBC}" type="datetimeFigureOut">
              <a:rPr lang="ru-RU" smtClean="0"/>
              <a:pPr/>
              <a:t>20.10.2013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E23FAEA-C58A-4E09-A779-7F4835164C3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4022C97-54BB-44B3-9F71-1B3CCDDD4DBC}" type="datetimeFigureOut">
              <a:rPr lang="ru-RU" smtClean="0"/>
              <a:pPr/>
              <a:t>20.10.2013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E23FAEA-C58A-4E09-A779-7F4835164C3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9"/>
            <a:ext cx="8643998" cy="2286016"/>
          </a:xfrm>
        </p:spPr>
        <p:txBody>
          <a:bodyPr>
            <a:normAutofit/>
          </a:bodyPr>
          <a:lstStyle/>
          <a:p>
            <a:r>
              <a:rPr lang="uk-UA" sz="9600" dirty="0" smtClean="0">
                <a:solidFill>
                  <a:srgbClr val="483C2C"/>
                </a:solidFill>
                <a:latin typeface="Monotype Corsiva" pitchFamily="66" charset="0"/>
                <a:ea typeface="Arial Unicode MS" pitchFamily="34" charset="-128"/>
                <a:cs typeface="Arial Unicode MS" pitchFamily="34" charset="-128"/>
              </a:rPr>
              <a:t>Канада</a:t>
            </a:r>
            <a:endParaRPr lang="ru-RU" sz="9600" dirty="0">
              <a:solidFill>
                <a:srgbClr val="483C2C"/>
              </a:solidFill>
              <a:latin typeface="Monotype Corsiva" pitchFamily="66"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lstStyle/>
          <a:p>
            <a:r>
              <a:rPr lang="uk-UA" dirty="0" smtClean="0">
                <a:solidFill>
                  <a:srgbClr val="483C2C"/>
                </a:solidFill>
                <a:latin typeface="Monotype Corsiva" pitchFamily="66" charset="0"/>
              </a:rPr>
              <a:t>Торонто</a:t>
            </a:r>
            <a:endParaRPr lang="ru-RU" dirty="0">
              <a:solidFill>
                <a:srgbClr val="483C2C"/>
              </a:solidFill>
              <a:latin typeface="Monotype Corsiva" pitchFamily="66" charset="0"/>
            </a:endParaRPr>
          </a:p>
        </p:txBody>
      </p:sp>
      <p:sp>
        <p:nvSpPr>
          <p:cNvPr id="3" name="Содержимое 2"/>
          <p:cNvSpPr>
            <a:spLocks noGrp="1"/>
          </p:cNvSpPr>
          <p:nvPr>
            <p:ph idx="1"/>
          </p:nvPr>
        </p:nvSpPr>
        <p:spPr>
          <a:xfrm>
            <a:off x="642910" y="2000240"/>
            <a:ext cx="8229600" cy="4526280"/>
          </a:xfrm>
        </p:spPr>
        <p:txBody>
          <a:bodyPr>
            <a:normAutofit fontScale="85000" lnSpcReduction="20000"/>
          </a:bodyPr>
          <a:lstStyle/>
          <a:p>
            <a:pPr>
              <a:buNone/>
            </a:pPr>
            <a:r>
              <a:rPr lang="uk-UA" b="1" dirty="0" smtClean="0">
                <a:solidFill>
                  <a:srgbClr val="1F1A13"/>
                </a:solidFill>
              </a:rPr>
              <a:t>     </a:t>
            </a:r>
            <a:r>
              <a:rPr lang="vi-VN" dirty="0" smtClean="0">
                <a:solidFill>
                  <a:srgbClr val="1F1A13"/>
                </a:solidFill>
              </a:rPr>
              <a:t>Торонт</a:t>
            </a:r>
            <a:r>
              <a:rPr lang="uk-UA" dirty="0" smtClean="0">
                <a:solidFill>
                  <a:srgbClr val="1F1A13"/>
                </a:solidFill>
              </a:rPr>
              <a:t>о</a:t>
            </a:r>
            <a:r>
              <a:rPr lang="en-US" dirty="0" smtClean="0">
                <a:solidFill>
                  <a:srgbClr val="1F1A13"/>
                </a:solidFill>
              </a:rPr>
              <a:t> — </a:t>
            </a:r>
            <a:r>
              <a:rPr lang="vi-VN" dirty="0" smtClean="0">
                <a:solidFill>
                  <a:srgbClr val="1F1A13"/>
                </a:solidFill>
              </a:rPr>
              <a:t>найбільше місто </a:t>
            </a:r>
            <a:r>
              <a:rPr lang="vi-VN" dirty="0" smtClean="0">
                <a:solidFill>
                  <a:srgbClr val="1F1A13"/>
                </a:solidFill>
              </a:rPr>
              <a:t>Канади</a:t>
            </a:r>
            <a:r>
              <a:rPr lang="ru-RU" dirty="0" smtClean="0">
                <a:solidFill>
                  <a:srgbClr val="1F1A13"/>
                </a:solidFill>
              </a:rPr>
              <a:t>: </a:t>
            </a:r>
            <a:r>
              <a:rPr lang="ru-RU" dirty="0" err="1" smtClean="0">
                <a:solidFill>
                  <a:srgbClr val="1F1A13"/>
                </a:solidFill>
              </a:rPr>
              <a:t>столиця</a:t>
            </a:r>
            <a:r>
              <a:rPr lang="ru-RU" dirty="0" smtClean="0">
                <a:solidFill>
                  <a:srgbClr val="1F1A13"/>
                </a:solidFill>
              </a:rPr>
              <a:t> </a:t>
            </a:r>
            <a:r>
              <a:rPr lang="ru-RU" dirty="0" err="1" smtClean="0">
                <a:solidFill>
                  <a:srgbClr val="1F1A13"/>
                </a:solidFill>
              </a:rPr>
              <a:t>провінції</a:t>
            </a:r>
            <a:r>
              <a:rPr lang="ru-RU" dirty="0" smtClean="0">
                <a:solidFill>
                  <a:srgbClr val="1F1A13"/>
                </a:solidFill>
              </a:rPr>
              <a:t> </a:t>
            </a:r>
            <a:r>
              <a:rPr lang="ru-RU" dirty="0" err="1" smtClean="0">
                <a:solidFill>
                  <a:srgbClr val="1F1A13"/>
                </a:solidFill>
              </a:rPr>
              <a:t>Онтаріо</a:t>
            </a:r>
            <a:r>
              <a:rPr lang="ru-RU" dirty="0" smtClean="0">
                <a:solidFill>
                  <a:srgbClr val="1F1A13"/>
                </a:solidFill>
              </a:rPr>
              <a:t> та центр одного </a:t>
            </a:r>
            <a:r>
              <a:rPr lang="ru-RU" dirty="0" err="1" smtClean="0">
                <a:solidFill>
                  <a:srgbClr val="1F1A13"/>
                </a:solidFill>
              </a:rPr>
              <a:t>з</a:t>
            </a:r>
            <a:r>
              <a:rPr lang="ru-RU" dirty="0" smtClean="0">
                <a:solidFill>
                  <a:srgbClr val="1F1A13"/>
                </a:solidFill>
              </a:rPr>
              <a:t> </a:t>
            </a:r>
            <a:r>
              <a:rPr lang="ru-RU" dirty="0" err="1" smtClean="0">
                <a:solidFill>
                  <a:srgbClr val="1F1A13"/>
                </a:solidFill>
              </a:rPr>
              <a:t>найзаселеніших</a:t>
            </a:r>
            <a:r>
              <a:rPr lang="ru-RU" dirty="0" smtClean="0">
                <a:solidFill>
                  <a:srgbClr val="1F1A13"/>
                </a:solidFill>
              </a:rPr>
              <a:t> </a:t>
            </a:r>
            <a:r>
              <a:rPr lang="ru-RU" dirty="0" err="1" smtClean="0">
                <a:solidFill>
                  <a:srgbClr val="1F1A13"/>
                </a:solidFill>
              </a:rPr>
              <a:t>регіонів</a:t>
            </a:r>
            <a:r>
              <a:rPr lang="ru-RU" dirty="0" smtClean="0">
                <a:solidFill>
                  <a:srgbClr val="1F1A13"/>
                </a:solidFill>
              </a:rPr>
              <a:t> </a:t>
            </a:r>
            <a:r>
              <a:rPr lang="ru-RU" dirty="0" err="1" smtClean="0">
                <a:solidFill>
                  <a:srgbClr val="1F1A13"/>
                </a:solidFill>
              </a:rPr>
              <a:t>Канади</a:t>
            </a:r>
            <a:r>
              <a:rPr lang="ru-RU" dirty="0" smtClean="0">
                <a:solidFill>
                  <a:srgbClr val="1F1A13"/>
                </a:solidFill>
              </a:rPr>
              <a:t>, </a:t>
            </a:r>
            <a:r>
              <a:rPr lang="ru-RU" dirty="0" err="1" smtClean="0">
                <a:solidFill>
                  <a:srgbClr val="1F1A13"/>
                </a:solidFill>
              </a:rPr>
              <a:t>відомого</a:t>
            </a:r>
            <a:r>
              <a:rPr lang="ru-RU" dirty="0" smtClean="0">
                <a:solidFill>
                  <a:srgbClr val="1F1A13"/>
                </a:solidFill>
              </a:rPr>
              <a:t> як Золота </a:t>
            </a:r>
            <a:r>
              <a:rPr lang="ru-RU" dirty="0" err="1" smtClean="0">
                <a:solidFill>
                  <a:srgbClr val="1F1A13"/>
                </a:solidFill>
              </a:rPr>
              <a:t>підкова</a:t>
            </a:r>
            <a:r>
              <a:rPr lang="ru-RU" dirty="0" smtClean="0">
                <a:solidFill>
                  <a:srgbClr val="1F1A13"/>
                </a:solidFill>
              </a:rPr>
              <a:t>. </a:t>
            </a:r>
            <a:r>
              <a:rPr lang="ru-RU" dirty="0" err="1" smtClean="0">
                <a:solidFill>
                  <a:srgbClr val="1F1A13"/>
                </a:solidFill>
              </a:rPr>
              <a:t>Розташоване</a:t>
            </a:r>
            <a:r>
              <a:rPr lang="ru-RU" dirty="0" smtClean="0">
                <a:solidFill>
                  <a:srgbClr val="1F1A13"/>
                </a:solidFill>
              </a:rPr>
              <a:t> у </a:t>
            </a:r>
            <a:r>
              <a:rPr lang="ru-RU" dirty="0" err="1" smtClean="0">
                <a:solidFill>
                  <a:srgbClr val="1F1A13"/>
                </a:solidFill>
              </a:rPr>
              <a:t>південній</a:t>
            </a:r>
            <a:r>
              <a:rPr lang="ru-RU" dirty="0" smtClean="0">
                <a:solidFill>
                  <a:srgbClr val="1F1A13"/>
                </a:solidFill>
              </a:rPr>
              <a:t> </a:t>
            </a:r>
            <a:r>
              <a:rPr lang="ru-RU" dirty="0" err="1" smtClean="0">
                <a:solidFill>
                  <a:srgbClr val="1F1A13"/>
                </a:solidFill>
              </a:rPr>
              <a:t>частині</a:t>
            </a:r>
            <a:r>
              <a:rPr lang="ru-RU" dirty="0" smtClean="0">
                <a:solidFill>
                  <a:srgbClr val="1F1A13"/>
                </a:solidFill>
              </a:rPr>
              <a:t> </a:t>
            </a:r>
            <a:r>
              <a:rPr lang="ru-RU" dirty="0" err="1" smtClean="0">
                <a:solidFill>
                  <a:srgbClr val="1F1A13"/>
                </a:solidFill>
              </a:rPr>
              <a:t>провінції</a:t>
            </a:r>
            <a:r>
              <a:rPr lang="ru-RU" dirty="0" smtClean="0">
                <a:solidFill>
                  <a:srgbClr val="1F1A13"/>
                </a:solidFill>
              </a:rPr>
              <a:t> </a:t>
            </a:r>
            <a:r>
              <a:rPr lang="ru-RU" dirty="0" err="1" smtClean="0">
                <a:solidFill>
                  <a:srgbClr val="1F1A13"/>
                </a:solidFill>
              </a:rPr>
              <a:t>Онтаріо</a:t>
            </a:r>
            <a:r>
              <a:rPr lang="ru-RU" dirty="0" smtClean="0">
                <a:solidFill>
                  <a:srgbClr val="1F1A13"/>
                </a:solidFill>
              </a:rPr>
              <a:t>, на </a:t>
            </a:r>
            <a:r>
              <a:rPr lang="ru-RU" dirty="0" err="1" smtClean="0">
                <a:solidFill>
                  <a:srgbClr val="1F1A13"/>
                </a:solidFill>
              </a:rPr>
              <a:t>північно-західному</a:t>
            </a:r>
            <a:r>
              <a:rPr lang="ru-RU" dirty="0" smtClean="0">
                <a:solidFill>
                  <a:srgbClr val="1F1A13"/>
                </a:solidFill>
              </a:rPr>
              <a:t> </a:t>
            </a:r>
            <a:r>
              <a:rPr lang="ru-RU" dirty="0" err="1" smtClean="0">
                <a:solidFill>
                  <a:srgbClr val="1F1A13"/>
                </a:solidFill>
              </a:rPr>
              <a:t>узбережжі</a:t>
            </a:r>
            <a:r>
              <a:rPr lang="ru-RU" dirty="0" smtClean="0">
                <a:solidFill>
                  <a:srgbClr val="1F1A13"/>
                </a:solidFill>
              </a:rPr>
              <a:t> </a:t>
            </a:r>
            <a:r>
              <a:rPr lang="ru-RU" dirty="0" err="1" smtClean="0">
                <a:solidFill>
                  <a:srgbClr val="1F1A13"/>
                </a:solidFill>
              </a:rPr>
              <a:t>однойменного</a:t>
            </a:r>
            <a:r>
              <a:rPr lang="ru-RU" dirty="0" smtClean="0">
                <a:solidFill>
                  <a:srgbClr val="1F1A13"/>
                </a:solidFill>
              </a:rPr>
              <a:t> озера. </a:t>
            </a:r>
            <a:r>
              <a:rPr lang="ru-RU" dirty="0" err="1" smtClean="0">
                <a:solidFill>
                  <a:srgbClr val="1F1A13"/>
                </a:solidFill>
              </a:rPr>
              <a:t>Найбільший</a:t>
            </a:r>
            <a:r>
              <a:rPr lang="ru-RU" dirty="0" smtClean="0">
                <a:solidFill>
                  <a:srgbClr val="1F1A13"/>
                </a:solidFill>
              </a:rPr>
              <a:t> </a:t>
            </a:r>
            <a:r>
              <a:rPr lang="ru-RU" dirty="0" err="1" smtClean="0">
                <a:solidFill>
                  <a:srgbClr val="1F1A13"/>
                </a:solidFill>
              </a:rPr>
              <a:t>промисловий</a:t>
            </a:r>
            <a:r>
              <a:rPr lang="ru-RU" dirty="0" smtClean="0">
                <a:solidFill>
                  <a:srgbClr val="1F1A13"/>
                </a:solidFill>
              </a:rPr>
              <a:t>, </a:t>
            </a:r>
            <a:r>
              <a:rPr lang="ru-RU" dirty="0" err="1" smtClean="0">
                <a:solidFill>
                  <a:srgbClr val="1F1A13"/>
                </a:solidFill>
              </a:rPr>
              <a:t>торговий</a:t>
            </a:r>
            <a:r>
              <a:rPr lang="ru-RU" dirty="0" smtClean="0">
                <a:solidFill>
                  <a:srgbClr val="1F1A13"/>
                </a:solidFill>
              </a:rPr>
              <a:t> </a:t>
            </a:r>
            <a:r>
              <a:rPr lang="ru-RU" dirty="0" err="1" smtClean="0">
                <a:solidFill>
                  <a:srgbClr val="1F1A13"/>
                </a:solidFill>
              </a:rPr>
              <a:t>і</a:t>
            </a:r>
            <a:r>
              <a:rPr lang="ru-RU" dirty="0" smtClean="0">
                <a:solidFill>
                  <a:srgbClr val="1F1A13"/>
                </a:solidFill>
              </a:rPr>
              <a:t> </a:t>
            </a:r>
            <a:r>
              <a:rPr lang="ru-RU" dirty="0" err="1" smtClean="0">
                <a:solidFill>
                  <a:srgbClr val="1F1A13"/>
                </a:solidFill>
              </a:rPr>
              <a:t>фінансовий</a:t>
            </a:r>
            <a:r>
              <a:rPr lang="ru-RU" dirty="0" smtClean="0">
                <a:solidFill>
                  <a:srgbClr val="1F1A13"/>
                </a:solidFill>
              </a:rPr>
              <a:t> центр </a:t>
            </a:r>
            <a:r>
              <a:rPr lang="ru-RU" dirty="0" err="1" smtClean="0">
                <a:solidFill>
                  <a:srgbClr val="1F1A13"/>
                </a:solidFill>
              </a:rPr>
              <a:t>Канади</a:t>
            </a:r>
            <a:r>
              <a:rPr lang="ru-RU" dirty="0" smtClean="0">
                <a:solidFill>
                  <a:srgbClr val="1F1A13"/>
                </a:solidFill>
              </a:rPr>
              <a:t>, великий </a:t>
            </a:r>
            <a:r>
              <a:rPr lang="ru-RU" dirty="0" err="1" smtClean="0">
                <a:solidFill>
                  <a:srgbClr val="1F1A13"/>
                </a:solidFill>
              </a:rPr>
              <a:t>транспортний</a:t>
            </a:r>
            <a:r>
              <a:rPr lang="ru-RU" dirty="0" smtClean="0">
                <a:solidFill>
                  <a:srgbClr val="1F1A13"/>
                </a:solidFill>
              </a:rPr>
              <a:t> </a:t>
            </a:r>
            <a:r>
              <a:rPr lang="ru-RU" dirty="0" err="1" smtClean="0">
                <a:solidFill>
                  <a:srgbClr val="1F1A13"/>
                </a:solidFill>
              </a:rPr>
              <a:t>вузол</a:t>
            </a:r>
            <a:r>
              <a:rPr lang="ru-RU" dirty="0" smtClean="0">
                <a:solidFill>
                  <a:srgbClr val="1F1A13"/>
                </a:solidFill>
              </a:rPr>
              <a:t>, </a:t>
            </a:r>
            <a:r>
              <a:rPr lang="ru-RU" dirty="0" err="1" smtClean="0">
                <a:solidFill>
                  <a:srgbClr val="1F1A13"/>
                </a:solidFill>
              </a:rPr>
              <a:t>важливий</a:t>
            </a:r>
            <a:r>
              <a:rPr lang="ru-RU" dirty="0" smtClean="0">
                <a:solidFill>
                  <a:srgbClr val="1F1A13"/>
                </a:solidFill>
              </a:rPr>
              <a:t> </a:t>
            </a:r>
            <a:r>
              <a:rPr lang="ru-RU" dirty="0" err="1" smtClean="0">
                <a:solidFill>
                  <a:srgbClr val="1F1A13"/>
                </a:solidFill>
              </a:rPr>
              <a:t>науковий</a:t>
            </a:r>
            <a:r>
              <a:rPr lang="ru-RU" dirty="0" smtClean="0">
                <a:solidFill>
                  <a:srgbClr val="1F1A13"/>
                </a:solidFill>
              </a:rPr>
              <a:t>, </a:t>
            </a:r>
            <a:r>
              <a:rPr lang="ru-RU" dirty="0" err="1" smtClean="0">
                <a:solidFill>
                  <a:srgbClr val="1F1A13"/>
                </a:solidFill>
              </a:rPr>
              <a:t>культурний</a:t>
            </a:r>
            <a:r>
              <a:rPr lang="ru-RU" dirty="0" smtClean="0">
                <a:solidFill>
                  <a:srgbClr val="1F1A13"/>
                </a:solidFill>
              </a:rPr>
              <a:t>, </a:t>
            </a:r>
            <a:r>
              <a:rPr lang="ru-RU" dirty="0" err="1" smtClean="0">
                <a:solidFill>
                  <a:srgbClr val="1F1A13"/>
                </a:solidFill>
              </a:rPr>
              <a:t>релігійний</a:t>
            </a:r>
            <a:r>
              <a:rPr lang="ru-RU" dirty="0" smtClean="0">
                <a:solidFill>
                  <a:srgbClr val="1F1A13"/>
                </a:solidFill>
              </a:rPr>
              <a:t> </a:t>
            </a:r>
            <a:r>
              <a:rPr lang="ru-RU" dirty="0" err="1" smtClean="0">
                <a:solidFill>
                  <a:srgbClr val="1F1A13"/>
                </a:solidFill>
              </a:rPr>
              <a:t>і</a:t>
            </a:r>
            <a:r>
              <a:rPr lang="ru-RU" dirty="0" smtClean="0">
                <a:solidFill>
                  <a:srgbClr val="1F1A13"/>
                </a:solidFill>
              </a:rPr>
              <a:t> </a:t>
            </a:r>
            <a:r>
              <a:rPr lang="ru-RU" dirty="0" err="1" smtClean="0">
                <a:solidFill>
                  <a:srgbClr val="1F1A13"/>
                </a:solidFill>
              </a:rPr>
              <a:t>мистецький</a:t>
            </a:r>
            <a:r>
              <a:rPr lang="ru-RU" dirty="0" smtClean="0">
                <a:solidFill>
                  <a:srgbClr val="1F1A13"/>
                </a:solidFill>
              </a:rPr>
              <a:t> </a:t>
            </a:r>
            <a:r>
              <a:rPr lang="ru-RU" dirty="0" err="1" smtClean="0">
                <a:solidFill>
                  <a:srgbClr val="1F1A13"/>
                </a:solidFill>
              </a:rPr>
              <a:t>осередок</a:t>
            </a:r>
            <a:r>
              <a:rPr lang="ru-RU" dirty="0" smtClean="0">
                <a:solidFill>
                  <a:srgbClr val="1F1A13"/>
                </a:solidFill>
              </a:rPr>
              <a:t>. За </a:t>
            </a:r>
            <a:r>
              <a:rPr lang="ru-RU" dirty="0" err="1" smtClean="0">
                <a:solidFill>
                  <a:srgbClr val="1F1A13"/>
                </a:solidFill>
              </a:rPr>
              <a:t>версією</a:t>
            </a:r>
            <a:r>
              <a:rPr lang="ru-RU" dirty="0" smtClean="0">
                <a:solidFill>
                  <a:srgbClr val="1F1A13"/>
                </a:solidFill>
              </a:rPr>
              <a:t> журналу «</a:t>
            </a:r>
            <a:r>
              <a:rPr lang="ru-RU" dirty="0" err="1" smtClean="0">
                <a:solidFill>
                  <a:srgbClr val="1F1A13"/>
                </a:solidFill>
              </a:rPr>
              <a:t>Форбс</a:t>
            </a:r>
            <a:r>
              <a:rPr lang="ru-RU" dirty="0" smtClean="0">
                <a:solidFill>
                  <a:srgbClr val="1F1A13"/>
                </a:solidFill>
              </a:rPr>
              <a:t>» Торонто </a:t>
            </a:r>
            <a:r>
              <a:rPr lang="ru-RU" dirty="0" err="1" smtClean="0">
                <a:solidFill>
                  <a:srgbClr val="1F1A13"/>
                </a:solidFill>
              </a:rPr>
              <a:t>замикає</a:t>
            </a:r>
            <a:r>
              <a:rPr lang="ru-RU" dirty="0" smtClean="0">
                <a:solidFill>
                  <a:srgbClr val="1F1A13"/>
                </a:solidFill>
              </a:rPr>
              <a:t> десятку </a:t>
            </a:r>
            <a:r>
              <a:rPr lang="ru-RU" dirty="0" err="1" smtClean="0">
                <a:solidFill>
                  <a:srgbClr val="1F1A13"/>
                </a:solidFill>
              </a:rPr>
              <a:t>міст</a:t>
            </a:r>
            <a:r>
              <a:rPr lang="ru-RU" dirty="0" smtClean="0">
                <a:solidFill>
                  <a:srgbClr val="1F1A13"/>
                </a:solidFill>
              </a:rPr>
              <a:t> </a:t>
            </a:r>
            <a:r>
              <a:rPr lang="ru-RU" dirty="0" err="1" smtClean="0">
                <a:solidFill>
                  <a:srgbClr val="1F1A13"/>
                </a:solidFill>
              </a:rPr>
              <a:t>світу</a:t>
            </a:r>
            <a:r>
              <a:rPr lang="ru-RU" dirty="0" smtClean="0">
                <a:solidFill>
                  <a:srgbClr val="1F1A13"/>
                </a:solidFill>
              </a:rPr>
              <a:t> </a:t>
            </a:r>
            <a:r>
              <a:rPr lang="ru-RU" dirty="0" err="1" smtClean="0">
                <a:solidFill>
                  <a:srgbClr val="1F1A13"/>
                </a:solidFill>
              </a:rPr>
              <a:t>з</a:t>
            </a:r>
            <a:r>
              <a:rPr lang="ru-RU" dirty="0" smtClean="0">
                <a:solidFill>
                  <a:srgbClr val="1F1A13"/>
                </a:solidFill>
              </a:rPr>
              <a:t> </a:t>
            </a:r>
            <a:r>
              <a:rPr lang="ru-RU" dirty="0" err="1" smtClean="0">
                <a:solidFill>
                  <a:srgbClr val="1F1A13"/>
                </a:solidFill>
              </a:rPr>
              <a:t>найпотужнішою</a:t>
            </a:r>
            <a:r>
              <a:rPr lang="ru-RU" dirty="0" smtClean="0">
                <a:solidFill>
                  <a:srgbClr val="1F1A13"/>
                </a:solidFill>
              </a:rPr>
              <a:t> </a:t>
            </a:r>
            <a:r>
              <a:rPr lang="ru-RU" dirty="0" err="1" smtClean="0">
                <a:solidFill>
                  <a:srgbClr val="1F1A13"/>
                </a:solidFill>
              </a:rPr>
              <a:t>економікою</a:t>
            </a:r>
            <a:endParaRPr lang="ru-RU" dirty="0">
              <a:solidFill>
                <a:srgbClr val="1F1A13"/>
              </a:solidFill>
            </a:endParaRPr>
          </a:p>
        </p:txBody>
      </p:sp>
      <p:pic>
        <p:nvPicPr>
          <p:cNvPr id="4" name="Рисунок 3" descr="l_2212.jpg"/>
          <p:cNvPicPr>
            <a:picLocks noChangeAspect="1"/>
          </p:cNvPicPr>
          <p:nvPr/>
        </p:nvPicPr>
        <p:blipFill>
          <a:blip r:embed="rId2"/>
          <a:stretch>
            <a:fillRect/>
          </a:stretch>
        </p:blipFill>
        <p:spPr>
          <a:xfrm>
            <a:off x="428596" y="285728"/>
            <a:ext cx="8429684" cy="6322263"/>
          </a:xfrm>
          <a:prstGeom prst="rect">
            <a:avLst/>
          </a:prstGeom>
        </p:spPr>
      </p:pic>
      <p:pic>
        <p:nvPicPr>
          <p:cNvPr id="5" name="Рисунок 4" descr="toronto (1).jpg"/>
          <p:cNvPicPr>
            <a:picLocks noChangeAspect="1"/>
          </p:cNvPicPr>
          <p:nvPr/>
        </p:nvPicPr>
        <p:blipFill>
          <a:blip r:embed="rId3"/>
          <a:stretch>
            <a:fillRect/>
          </a:stretch>
        </p:blipFill>
        <p:spPr>
          <a:xfrm>
            <a:off x="714348" y="428604"/>
            <a:ext cx="7929618" cy="5947214"/>
          </a:xfrm>
          <a:prstGeom prst="rect">
            <a:avLst/>
          </a:prstGeom>
        </p:spPr>
      </p:pic>
      <p:pic>
        <p:nvPicPr>
          <p:cNvPr id="6" name="Рисунок 5" descr="toronto-skyline-ontario-canada.jpg"/>
          <p:cNvPicPr>
            <a:picLocks noChangeAspect="1"/>
          </p:cNvPicPr>
          <p:nvPr/>
        </p:nvPicPr>
        <p:blipFill>
          <a:blip r:embed="rId4"/>
          <a:stretch>
            <a:fillRect/>
          </a:stretch>
        </p:blipFill>
        <p:spPr>
          <a:xfrm>
            <a:off x="928662" y="642918"/>
            <a:ext cx="7500990" cy="5625743"/>
          </a:xfrm>
          <a:prstGeom prst="rect">
            <a:avLst/>
          </a:prstGeom>
        </p:spPr>
      </p:pic>
      <p:pic>
        <p:nvPicPr>
          <p:cNvPr id="7" name="Рисунок 6" descr="Toronto.jpg"/>
          <p:cNvPicPr>
            <a:picLocks noChangeAspect="1"/>
          </p:cNvPicPr>
          <p:nvPr/>
        </p:nvPicPr>
        <p:blipFill>
          <a:blip r:embed="rId5"/>
          <a:stretch>
            <a:fillRect/>
          </a:stretch>
        </p:blipFill>
        <p:spPr>
          <a:xfrm>
            <a:off x="1071538" y="1000108"/>
            <a:ext cx="7143768" cy="4762512"/>
          </a:xfrm>
          <a:prstGeom prst="rect">
            <a:avLst/>
          </a:prstGeom>
        </p:spPr>
      </p:pic>
      <p:pic>
        <p:nvPicPr>
          <p:cNvPr id="8" name="Рисунок 7" descr="800px-Cntower2.jpg"/>
          <p:cNvPicPr>
            <a:picLocks noChangeAspect="1"/>
          </p:cNvPicPr>
          <p:nvPr/>
        </p:nvPicPr>
        <p:blipFill>
          <a:blip r:embed="rId6"/>
          <a:stretch>
            <a:fillRect/>
          </a:stretch>
        </p:blipFill>
        <p:spPr>
          <a:xfrm>
            <a:off x="1785918" y="1285860"/>
            <a:ext cx="5786478" cy="433986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900" decel="100000" fill="hold"/>
                                        <p:tgtEl>
                                          <p:spTgt spid="8"/>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28" y="2331720"/>
            <a:ext cx="6572296" cy="4526280"/>
          </a:xfrm>
        </p:spPr>
        <p:txBody>
          <a:bodyPr>
            <a:normAutofit/>
          </a:bodyPr>
          <a:lstStyle/>
          <a:p>
            <a:pPr>
              <a:buNone/>
            </a:pPr>
            <a:r>
              <a:rPr lang="uk-UA" sz="8000" dirty="0" smtClean="0">
                <a:solidFill>
                  <a:srgbClr val="483C2C"/>
                </a:solidFill>
                <a:latin typeface="Monotype Corsiva" pitchFamily="66" charset="0"/>
              </a:rPr>
              <a:t>Дякую за увагу! </a:t>
            </a:r>
            <a:endParaRPr lang="ru-RU" sz="8000" dirty="0">
              <a:solidFill>
                <a:srgbClr val="483C2C"/>
              </a:solidFill>
              <a:latin typeface="Monotype Corsiva"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357166"/>
            <a:ext cx="6572296" cy="1000124"/>
          </a:xfrm>
        </p:spPr>
        <p:txBody>
          <a:bodyPr>
            <a:noAutofit/>
          </a:bodyPr>
          <a:lstStyle/>
          <a:p>
            <a:r>
              <a:rPr lang="uk-UA" sz="4400" dirty="0" smtClean="0">
                <a:solidFill>
                  <a:srgbClr val="483C2C"/>
                </a:solidFill>
                <a:effectLst>
                  <a:outerShdw blurRad="38100" dist="38100" dir="2700000" algn="tl">
                    <a:srgbClr val="000000">
                      <a:alpha val="43137"/>
                    </a:srgbClr>
                  </a:outerShdw>
                </a:effectLst>
                <a:latin typeface="Monotype Corsiva" pitchFamily="66" charset="0"/>
                <a:ea typeface="Arial Unicode MS" pitchFamily="34" charset="-128"/>
                <a:cs typeface="Arial Unicode MS" pitchFamily="34" charset="-128"/>
              </a:rPr>
              <a:t>Друга світова війна</a:t>
            </a:r>
            <a:endParaRPr lang="ru-RU" sz="4400" dirty="0">
              <a:solidFill>
                <a:srgbClr val="483C2C"/>
              </a:solidFill>
              <a:effectLst>
                <a:outerShdw blurRad="38100" dist="38100" dir="2700000" algn="tl">
                  <a:srgbClr val="000000">
                    <a:alpha val="43137"/>
                  </a:srgbClr>
                </a:outerShdw>
              </a:effectLst>
              <a:latin typeface="Monotype Corsiva" pitchFamily="66" charset="0"/>
              <a:ea typeface="Arial Unicode MS" pitchFamily="34" charset="-128"/>
              <a:cs typeface="Arial Unicode MS" pitchFamily="34" charset="-128"/>
            </a:endParaRPr>
          </a:p>
        </p:txBody>
      </p:sp>
      <p:sp>
        <p:nvSpPr>
          <p:cNvPr id="3" name="Содержимое 2"/>
          <p:cNvSpPr>
            <a:spLocks noGrp="1"/>
          </p:cNvSpPr>
          <p:nvPr>
            <p:ph idx="1"/>
          </p:nvPr>
        </p:nvSpPr>
        <p:spPr>
          <a:xfrm>
            <a:off x="500034" y="1428736"/>
            <a:ext cx="8229600" cy="1497011"/>
          </a:xfrm>
        </p:spPr>
        <p:txBody>
          <a:bodyPr>
            <a:normAutofit fontScale="92500"/>
          </a:bodyPr>
          <a:lstStyle/>
          <a:p>
            <a:pPr>
              <a:buNone/>
            </a:pPr>
            <a:r>
              <a:rPr lang="uk-UA" dirty="0" smtClean="0"/>
              <a:t>   </a:t>
            </a:r>
            <a:r>
              <a:rPr lang="uk-UA" sz="1900" dirty="0" smtClean="0">
                <a:solidFill>
                  <a:srgbClr val="1F1A13"/>
                </a:solidFill>
              </a:rPr>
              <a:t>Разом з іншими членами Британської Імперії Канада вступила в Другу світову війну у вересні 1939 р. На чолі країни тоді стояв Прем'єр-міністр від Ліберальної партії — Вільям </a:t>
            </a:r>
            <a:r>
              <a:rPr lang="uk-UA" sz="1900" dirty="0" err="1" smtClean="0">
                <a:solidFill>
                  <a:srgbClr val="1F1A13"/>
                </a:solidFill>
              </a:rPr>
              <a:t>Макензі-Кінг</a:t>
            </a:r>
            <a:r>
              <a:rPr lang="uk-UA" sz="1900" dirty="0" smtClean="0">
                <a:solidFill>
                  <a:srgbClr val="1F1A13"/>
                </a:solidFill>
              </a:rPr>
              <a:t>, який отримав від парламенту згоду на відправку канадських військових загонів в Європу.</a:t>
            </a:r>
            <a:endParaRPr lang="ru-RU" sz="1900" dirty="0" smtClean="0">
              <a:solidFill>
                <a:srgbClr val="1F1A13"/>
              </a:solidFill>
            </a:endParaRPr>
          </a:p>
          <a:p>
            <a:endParaRPr lang="ru-RU" dirty="0"/>
          </a:p>
        </p:txBody>
      </p:sp>
      <p:pic>
        <p:nvPicPr>
          <p:cNvPr id="4" name="Рисунок 3" descr="WLMK_cabinet_broadcasting_address_after_British_WWII_declaration.jpg"/>
          <p:cNvPicPr>
            <a:picLocks noChangeAspect="1"/>
          </p:cNvPicPr>
          <p:nvPr/>
        </p:nvPicPr>
        <p:blipFill>
          <a:blip r:embed="rId2"/>
          <a:stretch>
            <a:fillRect/>
          </a:stretch>
        </p:blipFill>
        <p:spPr>
          <a:xfrm>
            <a:off x="5000628" y="2928934"/>
            <a:ext cx="3357586" cy="2659838"/>
          </a:xfrm>
          <a:prstGeom prst="rect">
            <a:avLst/>
          </a:prstGeom>
          <a:ln>
            <a:noFill/>
          </a:ln>
          <a:effectLst>
            <a:outerShdw blurRad="292100" dist="139700" dir="2700000" algn="tl" rotWithShape="0">
              <a:srgbClr val="333333">
                <a:alpha val="65000"/>
              </a:srgbClr>
            </a:outerShdw>
          </a:effectLst>
        </p:spPr>
      </p:pic>
      <p:sp>
        <p:nvSpPr>
          <p:cNvPr id="7" name="Заголовок 1"/>
          <p:cNvSpPr txBox="1">
            <a:spLocks/>
          </p:cNvSpPr>
          <p:nvPr/>
        </p:nvSpPr>
        <p:spPr>
          <a:xfrm>
            <a:off x="5072066" y="6215058"/>
            <a:ext cx="2786082" cy="642942"/>
          </a:xfrm>
          <a:prstGeom prst="rect">
            <a:avLst/>
          </a:prstGeom>
        </p:spPr>
        <p:txBody>
          <a:bodyPr rIns="91440" anchor="b">
            <a:noAutofit/>
            <a:scene3d>
              <a:camera prst="orthographicFront"/>
              <a:lightRig rig="soft" dir="t">
                <a:rot lat="0" lon="0" rev="2400000"/>
              </a:lightRig>
            </a:scene3d>
            <a:sp3d>
              <a:bevelT w="19050" h="12700"/>
            </a:sp3d>
          </a:bodyPr>
          <a:lstStyle/>
          <a:p>
            <a:pPr marL="54864" algn="r">
              <a:spcBef>
                <a:spcPct val="0"/>
              </a:spcBef>
            </a:pPr>
            <a:r>
              <a:rPr lang="uk-UA" sz="1400" dirty="0" err="1" smtClean="0">
                <a:latin typeface="Monotype Corsiva" pitchFamily="66" charset="0"/>
              </a:rPr>
              <a:t>Макензі-Кінг</a:t>
            </a:r>
            <a:r>
              <a:rPr lang="uk-UA" sz="1400" dirty="0" smtClean="0">
                <a:latin typeface="Monotype Corsiva" pitchFamily="66" charset="0"/>
              </a:rPr>
              <a:t> оголошує заяву про вступ Канади в Другу Світову війну</a:t>
            </a:r>
            <a:r>
              <a:rPr lang="uk-UA" sz="1100" dirty="0" smtClean="0">
                <a:latin typeface="Monotype Corsiva" pitchFamily="66" charset="0"/>
              </a:rPr>
              <a:t>.</a:t>
            </a:r>
            <a:endParaRPr lang="ru-RU" sz="1100" dirty="0" smtClean="0">
              <a:latin typeface="Monotype Corsiva" pitchFamily="66" charset="0"/>
            </a:endParaRPr>
          </a:p>
          <a:p>
            <a:pPr marL="54864" marR="0" lvl="0" indent="0" algn="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rgbClr val="483C2C"/>
              </a:solidFill>
              <a:effectLst>
                <a:outerShdw blurRad="38100" dist="25500" dir="5400000" algn="tl" rotWithShape="0">
                  <a:srgbClr val="000000">
                    <a:satMod val="180000"/>
                    <a:alpha val="75000"/>
                  </a:srgbClr>
                </a:outerShdw>
              </a:effectLst>
              <a:uLnTx/>
              <a:uFillTx/>
              <a:latin typeface="Monotype Corsiva" pitchFamily="66" charset="0"/>
              <a:ea typeface="Arial Unicode MS" pitchFamily="34" charset="-128"/>
              <a:cs typeface="Arial Unicode MS" pitchFamily="34" charset="-128"/>
            </a:endParaRPr>
          </a:p>
        </p:txBody>
      </p:sp>
      <p:pic>
        <p:nvPicPr>
          <p:cNvPr id="9" name="Рисунок 8" descr="King1941Two.jpg"/>
          <p:cNvPicPr>
            <a:picLocks noChangeAspect="1"/>
          </p:cNvPicPr>
          <p:nvPr/>
        </p:nvPicPr>
        <p:blipFill>
          <a:blip r:embed="rId3"/>
          <a:stretch>
            <a:fillRect/>
          </a:stretch>
        </p:blipFill>
        <p:spPr>
          <a:xfrm>
            <a:off x="1357290" y="2928934"/>
            <a:ext cx="2357454" cy="2946818"/>
          </a:xfrm>
          <a:prstGeom prst="rect">
            <a:avLst/>
          </a:prstGeom>
        </p:spPr>
      </p:pic>
      <p:sp>
        <p:nvSpPr>
          <p:cNvPr id="10" name="Содержимое 2"/>
          <p:cNvSpPr txBox="1">
            <a:spLocks/>
          </p:cNvSpPr>
          <p:nvPr/>
        </p:nvSpPr>
        <p:spPr>
          <a:xfrm>
            <a:off x="1571604" y="5929330"/>
            <a:ext cx="2071702" cy="642942"/>
          </a:xfrm>
          <a:prstGeom prst="rect">
            <a:avLst/>
          </a:prstGeom>
        </p:spPr>
        <p:txBody>
          <a:bodyPr>
            <a:normAutofit/>
          </a:bodyPr>
          <a:lstStyle/>
          <a:p>
            <a:pPr marL="292100" lvl="0" indent="-292100">
              <a:buClr>
                <a:schemeClr val="accent1"/>
              </a:buClr>
              <a:buSzPct val="70000"/>
            </a:pPr>
            <a:r>
              <a:rPr kumimoji="0" lang="uk-UA" sz="3200" b="0" i="0" u="none" strike="noStrike" kern="1200" cap="none" spc="0" normalizeH="0" baseline="0" noProof="0" dirty="0" smtClean="0">
                <a:ln>
                  <a:noFill/>
                </a:ln>
                <a:solidFill>
                  <a:schemeClr val="tx1"/>
                </a:solidFill>
                <a:effectLst/>
                <a:uLnTx/>
                <a:uFillTx/>
                <a:latin typeface="Monotype Corsiva" pitchFamily="66" charset="0"/>
              </a:rPr>
              <a:t> </a:t>
            </a:r>
            <a:r>
              <a:rPr lang="uk-UA" sz="1600" dirty="0" smtClean="0">
                <a:latin typeface="Monotype Corsiva" pitchFamily="66" charset="0"/>
              </a:rPr>
              <a:t>Вільям </a:t>
            </a:r>
            <a:r>
              <a:rPr lang="uk-UA" sz="1600" dirty="0" err="1" smtClean="0">
                <a:latin typeface="Monotype Corsiva" pitchFamily="66" charset="0"/>
              </a:rPr>
              <a:t>Макензі-Кінг</a:t>
            </a:r>
            <a:r>
              <a:rPr lang="uk-UA" sz="1600" dirty="0" smtClean="0">
                <a:latin typeface="Monotype Corsiva" pitchFamily="66" charset="0"/>
              </a:rPr>
              <a:t> </a:t>
            </a:r>
            <a:endParaRPr kumimoji="0" lang="ru-RU" sz="1600" b="0" i="0" u="none" strike="noStrike" kern="1200" cap="none" spc="0" normalizeH="0" baseline="0" noProof="0" dirty="0" smtClean="0">
              <a:ln>
                <a:noFill/>
              </a:ln>
              <a:solidFill>
                <a:schemeClr val="tx1"/>
              </a:solidFill>
              <a:effectLst/>
              <a:uLnTx/>
              <a:uFillTx/>
              <a:latin typeface="Monotype Corsiva" pitchFamily="66"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5"/>
            <a:ext cx="8229600" cy="2571767"/>
          </a:xfrm>
        </p:spPr>
        <p:txBody>
          <a:bodyPr>
            <a:normAutofit/>
          </a:bodyPr>
          <a:lstStyle/>
          <a:p>
            <a:pPr>
              <a:buNone/>
            </a:pPr>
            <a:r>
              <a:rPr lang="ru-RU" dirty="0" smtClean="0"/>
              <a:t>     </a:t>
            </a:r>
            <a:r>
              <a:rPr lang="ru-RU" dirty="0" smtClean="0">
                <a:solidFill>
                  <a:srgbClr val="1F1A13"/>
                </a:solidFill>
              </a:rPr>
              <a:t> </a:t>
            </a:r>
            <a:r>
              <a:rPr lang="ru-RU" sz="1800" dirty="0" smtClean="0">
                <a:solidFill>
                  <a:srgbClr val="1F1A13"/>
                </a:solidFill>
              </a:rPr>
              <a:t> </a:t>
            </a:r>
            <a:r>
              <a:rPr lang="uk-UA" sz="1800" dirty="0" smtClean="0">
                <a:solidFill>
                  <a:srgbClr val="1F1A13"/>
                </a:solidFill>
              </a:rPr>
              <a:t> </a:t>
            </a:r>
            <a:r>
              <a:rPr lang="uk-UA" sz="1400" dirty="0" smtClean="0">
                <a:solidFill>
                  <a:srgbClr val="1F1A13"/>
                </a:solidFill>
              </a:rPr>
              <a:t>    </a:t>
            </a:r>
            <a:r>
              <a:rPr lang="uk-UA" sz="1600" dirty="0" smtClean="0">
                <a:solidFill>
                  <a:srgbClr val="1F1A13"/>
                </a:solidFill>
              </a:rPr>
              <a:t>Канада, яка була англійським домініоном, взяла активну участь у другій світовій війні на боці антигітлерівської коаліції. Вона стала справжнім арсеналом Англії. Тут було вироблено понад 800 тис. військових вантажних автомобілів, 50 тис. танків, 18 тис. літаків, 4 тис. військових кораблів. Війна дала поштовх до економічного зростання Канади: за темпами розвитку вона вийшла на перше місце серед західних країн. Канада перетворилась на індустріальну державу. Економічне піднесення, почате у роки війни, продовжилось і у повоєнні роки. Стимулом до цього стало швидке зростання населення (в основному за рахунок емігрантів), а, відповідно, збільшення внутрішнього ринку, освоєння півночі і далекого заходу</a:t>
            </a:r>
            <a:r>
              <a:rPr lang="uk-UA" sz="1600" dirty="0" smtClean="0"/>
              <a:t>.</a:t>
            </a:r>
            <a:endParaRPr lang="uk-UA" sz="1600" dirty="0"/>
          </a:p>
        </p:txBody>
      </p:sp>
      <p:sp>
        <p:nvSpPr>
          <p:cNvPr id="4" name="Прямоугольник 3"/>
          <p:cNvSpPr/>
          <p:nvPr/>
        </p:nvSpPr>
        <p:spPr>
          <a:xfrm>
            <a:off x="785786" y="5000636"/>
            <a:ext cx="7929618" cy="1600438"/>
          </a:xfrm>
          <a:prstGeom prst="rect">
            <a:avLst/>
          </a:prstGeom>
        </p:spPr>
        <p:txBody>
          <a:bodyPr wrap="square">
            <a:spAutoFit/>
          </a:bodyPr>
          <a:lstStyle/>
          <a:p>
            <a:r>
              <a:rPr lang="ru-RU" dirty="0" smtClean="0"/>
              <a:t>     </a:t>
            </a:r>
            <a:r>
              <a:rPr lang="ru-RU" sz="1600" dirty="0" smtClean="0">
                <a:solidFill>
                  <a:srgbClr val="1F1A13"/>
                </a:solidFill>
              </a:rPr>
              <a:t>  </a:t>
            </a:r>
            <a:r>
              <a:rPr lang="uk-UA" sz="1600" dirty="0" smtClean="0">
                <a:solidFill>
                  <a:srgbClr val="1F1A13"/>
                </a:solidFill>
              </a:rPr>
              <a:t>Зміцнення економічного і політичного становища Канади послабило традиційні зв’язки з Великобританією. Важливим кроком до ліквідації залишків колоніальної залежності стало прийняття у 1947 р. закону про канадське громадянство та визнання канадського Верховного суду вищою апеляційною інстанцією країни. У 1952 р. губернатором Канади вперше став канадець за походженням В.</a:t>
            </a:r>
            <a:r>
              <a:rPr lang="uk-UA" sz="1600" dirty="0" err="1" smtClean="0">
                <a:solidFill>
                  <a:srgbClr val="1F1A13"/>
                </a:solidFill>
              </a:rPr>
              <a:t>Мессі</a:t>
            </a:r>
            <a:r>
              <a:rPr lang="uk-UA" sz="1600" dirty="0" smtClean="0">
                <a:solidFill>
                  <a:srgbClr val="1F1A13"/>
                </a:solidFill>
              </a:rPr>
              <a:t>.</a:t>
            </a:r>
            <a:endParaRPr lang="uk-UA" sz="1600" dirty="0">
              <a:solidFill>
                <a:srgbClr val="1F1A13"/>
              </a:solidFill>
            </a:endParaRPr>
          </a:p>
        </p:txBody>
      </p:sp>
      <p:pic>
        <p:nvPicPr>
          <p:cNvPr id="5" name="Рисунок 4" descr="abf097ac76de.jpg"/>
          <p:cNvPicPr>
            <a:picLocks noChangeAspect="1"/>
          </p:cNvPicPr>
          <p:nvPr/>
        </p:nvPicPr>
        <p:blipFill>
          <a:blip r:embed="rId2"/>
          <a:stretch>
            <a:fillRect/>
          </a:stretch>
        </p:blipFill>
        <p:spPr>
          <a:xfrm>
            <a:off x="1500166" y="3071810"/>
            <a:ext cx="2939658" cy="1938337"/>
          </a:xfrm>
          <a:prstGeom prst="rect">
            <a:avLst/>
          </a:prstGeom>
          <a:ln>
            <a:noFill/>
          </a:ln>
          <a:effectLst>
            <a:outerShdw blurRad="292100" dist="139700" dir="2700000" algn="tl" rotWithShape="0">
              <a:srgbClr val="333333">
                <a:alpha val="65000"/>
              </a:srgbClr>
            </a:outerShdw>
          </a:effectLst>
        </p:spPr>
      </p:pic>
      <p:pic>
        <p:nvPicPr>
          <p:cNvPr id="6" name="Рисунок 5" descr="aurora_02.jpg"/>
          <p:cNvPicPr>
            <a:picLocks noChangeAspect="1"/>
          </p:cNvPicPr>
          <p:nvPr/>
        </p:nvPicPr>
        <p:blipFill>
          <a:blip r:embed="rId3" cstate="print">
            <a:grayscl/>
          </a:blip>
          <a:stretch>
            <a:fillRect/>
          </a:stretch>
        </p:blipFill>
        <p:spPr>
          <a:xfrm>
            <a:off x="4929190" y="3071810"/>
            <a:ext cx="2357454" cy="19311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98" y="214290"/>
            <a:ext cx="9429784" cy="1143000"/>
          </a:xfrm>
        </p:spPr>
        <p:txBody>
          <a:bodyPr>
            <a:noAutofit/>
          </a:bodyPr>
          <a:lstStyle/>
          <a:p>
            <a:r>
              <a:rPr lang="uk-UA" sz="2800" dirty="0" smtClean="0">
                <a:solidFill>
                  <a:srgbClr val="483C2C"/>
                </a:solidFill>
                <a:effectLst>
                  <a:outerShdw blurRad="38100" dist="38100" dir="2700000" algn="tl">
                    <a:srgbClr val="000000">
                      <a:alpha val="43137"/>
                    </a:srgbClr>
                  </a:outerShdw>
                </a:effectLst>
                <a:latin typeface="Monotype Corsiva" pitchFamily="66" charset="0"/>
              </a:rPr>
              <a:t>Політичний та економічний розвиток у 50-60 ті роки ХХ ст.</a:t>
            </a:r>
            <a:endParaRPr lang="ru-RU" sz="2800" dirty="0">
              <a:solidFill>
                <a:srgbClr val="483C2C"/>
              </a:solidFill>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a:off x="571472" y="1500174"/>
            <a:ext cx="8229600" cy="1854201"/>
          </a:xfrm>
        </p:spPr>
        <p:txBody>
          <a:bodyPr>
            <a:normAutofit/>
          </a:bodyPr>
          <a:lstStyle/>
          <a:p>
            <a:pPr>
              <a:buNone/>
            </a:pPr>
            <a:r>
              <a:rPr lang="ru-RU" dirty="0" smtClean="0"/>
              <a:t>  </a:t>
            </a:r>
            <a:r>
              <a:rPr lang="ru-RU" sz="1600" dirty="0" smtClean="0">
                <a:solidFill>
                  <a:srgbClr val="1F1A13"/>
                </a:solidFill>
              </a:rPr>
              <a:t>     </a:t>
            </a:r>
            <a:r>
              <a:rPr lang="uk-UA" sz="1600" dirty="0" smtClean="0">
                <a:solidFill>
                  <a:srgbClr val="1F1A13"/>
                </a:solidFill>
              </a:rPr>
              <a:t>    У внутрішньополітичному житті продовжувалось традиційне суперництво провідних політичних партій – ліберальної та консервативної. З 1935 по 1957 р. при владі незмінно стояли ліберали, політика яких сприяла економічному піднесенню країни (до 1948 р. уряд очолював Маккензі Кінг, а до 1957 р. Луї </a:t>
            </a:r>
            <a:r>
              <a:rPr lang="uk-UA" sz="1600" dirty="0" err="1" smtClean="0">
                <a:solidFill>
                  <a:srgbClr val="1F1A13"/>
                </a:solidFill>
              </a:rPr>
              <a:t>Сен</a:t>
            </a:r>
            <a:r>
              <a:rPr lang="uk-UA" sz="1600" dirty="0" smtClean="0">
                <a:solidFill>
                  <a:srgbClr val="1F1A13"/>
                </a:solidFill>
              </a:rPr>
              <a:t> </a:t>
            </a:r>
            <a:r>
              <a:rPr lang="uk-UA" sz="1600" dirty="0" err="1" smtClean="0">
                <a:solidFill>
                  <a:srgbClr val="1F1A13"/>
                </a:solidFill>
              </a:rPr>
              <a:t>Лоран</a:t>
            </a:r>
            <a:r>
              <a:rPr lang="uk-UA" sz="1600" dirty="0" smtClean="0">
                <a:solidFill>
                  <a:srgbClr val="1F1A13"/>
                </a:solidFill>
              </a:rPr>
              <a:t>), а також зміцненню стратегічних відносин з США.</a:t>
            </a:r>
            <a:endParaRPr lang="uk-UA" sz="1600" dirty="0">
              <a:solidFill>
                <a:srgbClr val="1F1A13"/>
              </a:solidFill>
            </a:endParaRPr>
          </a:p>
        </p:txBody>
      </p:sp>
      <p:graphicFrame>
        <p:nvGraphicFramePr>
          <p:cNvPr id="4" name="Таблица 3"/>
          <p:cNvGraphicFramePr>
            <a:graphicFrameLocks noGrp="1"/>
          </p:cNvGraphicFramePr>
          <p:nvPr/>
        </p:nvGraphicFramePr>
        <p:xfrm>
          <a:off x="1357290" y="3857628"/>
          <a:ext cx="6412868" cy="2396521"/>
        </p:xfrm>
        <a:graphic>
          <a:graphicData uri="http://schemas.openxmlformats.org/drawingml/2006/table">
            <a:tbl>
              <a:tblPr/>
              <a:tblGrid>
                <a:gridCol w="1546737"/>
                <a:gridCol w="2465388"/>
                <a:gridCol w="2400743"/>
              </a:tblGrid>
              <a:tr h="622914">
                <a:tc>
                  <a:txBody>
                    <a:bodyPr/>
                    <a:lstStyle/>
                    <a:p>
                      <a:r>
                        <a:rPr lang="uk-UA" b="1" dirty="0">
                          <a:solidFill>
                            <a:srgbClr val="1F1A13"/>
                          </a:solidFill>
                          <a:latin typeface="Arial"/>
                        </a:rPr>
                        <a:t>Прем`єр-міністр</a:t>
                      </a:r>
                      <a:endParaRPr lang="uk-UA" dirty="0">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r>
                        <a:rPr lang="uk-UA" b="1" dirty="0">
                          <a:solidFill>
                            <a:srgbClr val="1F1A13"/>
                          </a:solidFill>
                          <a:latin typeface="Arial"/>
                        </a:rPr>
                        <a:t>Роки перебування при владі</a:t>
                      </a:r>
                      <a:endParaRPr lang="uk-UA" dirty="0">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r>
                        <a:rPr lang="uk-UA" b="1" dirty="0">
                          <a:solidFill>
                            <a:srgbClr val="1F1A13"/>
                          </a:solidFill>
                          <a:latin typeface="Arial"/>
                        </a:rPr>
                        <a:t>Партійна приналежність</a:t>
                      </a:r>
                      <a:endParaRPr lang="uk-UA" dirty="0">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190335">
                <a:tc>
                  <a:txBody>
                    <a:bodyPr/>
                    <a:lstStyle/>
                    <a:p>
                      <a:r>
                        <a:rPr lang="uk-UA" sz="1100" dirty="0">
                          <a:solidFill>
                            <a:srgbClr val="1F1A13"/>
                          </a:solidFill>
                          <a:latin typeface="Arial"/>
                        </a:rPr>
                        <a:t>М.Кінг</a:t>
                      </a:r>
                      <a:endParaRPr lang="uk-UA" dirty="0">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1935-1948</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Ліберальна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90335">
                <a:tc>
                  <a:txBody>
                    <a:bodyPr/>
                    <a:lstStyle/>
                    <a:p>
                      <a:r>
                        <a:rPr lang="uk-UA" sz="1100">
                          <a:solidFill>
                            <a:srgbClr val="1F1A13"/>
                          </a:solidFill>
                          <a:latin typeface="Arial"/>
                        </a:rPr>
                        <a:t>Л.Сен-Лоран</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1948-1957</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Ліберальна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90335">
                <a:tc>
                  <a:txBody>
                    <a:bodyPr/>
                    <a:lstStyle/>
                    <a:p>
                      <a:r>
                        <a:rPr lang="uk-UA" sz="1100">
                          <a:solidFill>
                            <a:srgbClr val="1F1A13"/>
                          </a:solidFill>
                          <a:latin typeface="Arial"/>
                        </a:rPr>
                        <a:t>Д.Дифенбейкер</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1957-1963</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Прогресивно-консервативна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90335">
                <a:tc>
                  <a:txBody>
                    <a:bodyPr/>
                    <a:lstStyle/>
                    <a:p>
                      <a:r>
                        <a:rPr lang="uk-UA" sz="1100">
                          <a:solidFill>
                            <a:srgbClr val="1F1A13"/>
                          </a:solidFill>
                          <a:latin typeface="Arial"/>
                        </a:rPr>
                        <a:t>Л.Пірсон</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1963-1968</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Ліберальна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90335">
                <a:tc>
                  <a:txBody>
                    <a:bodyPr/>
                    <a:lstStyle/>
                    <a:p>
                      <a:r>
                        <a:rPr lang="uk-UA" sz="1100">
                          <a:solidFill>
                            <a:srgbClr val="1F1A13"/>
                          </a:solidFill>
                          <a:latin typeface="Arial"/>
                        </a:rPr>
                        <a:t>П.Е.Трюдо</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1968-1979</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Ліберальна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90335">
                <a:tc>
                  <a:txBody>
                    <a:bodyPr/>
                    <a:lstStyle/>
                    <a:p>
                      <a:r>
                        <a:rPr lang="uk-UA" sz="1100">
                          <a:solidFill>
                            <a:srgbClr val="1F1A13"/>
                          </a:solidFill>
                          <a:latin typeface="Arial"/>
                        </a:rPr>
                        <a:t>Д.Кларк</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1979</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Прогресивно-консервативна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190335">
                <a:tc>
                  <a:txBody>
                    <a:bodyPr/>
                    <a:lstStyle/>
                    <a:p>
                      <a:r>
                        <a:rPr lang="uk-UA" sz="1100">
                          <a:solidFill>
                            <a:srgbClr val="1F1A13"/>
                          </a:solidFill>
                          <a:latin typeface="Arial"/>
                        </a:rPr>
                        <a:t>П.Е.Трюдо</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1980-1983</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Ліберальна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34689">
                <a:tc>
                  <a:txBody>
                    <a:bodyPr/>
                    <a:lstStyle/>
                    <a:p>
                      <a:r>
                        <a:rPr lang="uk-UA" sz="1100">
                          <a:solidFill>
                            <a:srgbClr val="1F1A13"/>
                          </a:solidFill>
                          <a:latin typeface="Arial"/>
                        </a:rPr>
                        <a:t>Б.Малруні</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1984-1993</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Прогресивно-консервативна</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r h="206573">
                <a:tc>
                  <a:txBody>
                    <a:bodyPr/>
                    <a:lstStyle/>
                    <a:p>
                      <a:r>
                        <a:rPr lang="uk-UA" sz="1100">
                          <a:solidFill>
                            <a:srgbClr val="1F1A13"/>
                          </a:solidFill>
                          <a:latin typeface="Arial"/>
                        </a:rPr>
                        <a:t>Ж.Кретьєн</a:t>
                      </a:r>
                      <a:endParaRPr lang="uk-UA">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a:solidFill>
                            <a:srgbClr val="1F1A13"/>
                          </a:solidFill>
                          <a:latin typeface="Arial"/>
                        </a:rPr>
                        <a:t>1993-2003</a:t>
                      </a:r>
                      <a:endParaRPr lang="uk-UA">
                        <a:solidFill>
                          <a:srgbClr val="1F1A13"/>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r>
                        <a:rPr lang="uk-UA" sz="1100" dirty="0">
                          <a:solidFill>
                            <a:srgbClr val="1F1A13"/>
                          </a:solidFill>
                          <a:latin typeface="Arial"/>
                        </a:rPr>
                        <a:t>Ліберальна</a:t>
                      </a:r>
                      <a:endParaRPr lang="uk-UA" dirty="0">
                        <a:solidFill>
                          <a:srgbClr val="1F1A13"/>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r>
            </a:tbl>
          </a:graphicData>
        </a:graphic>
      </p:graphicFrame>
      <p:sp>
        <p:nvSpPr>
          <p:cNvPr id="5" name="Прямоугольник 4"/>
          <p:cNvSpPr/>
          <p:nvPr/>
        </p:nvSpPr>
        <p:spPr>
          <a:xfrm>
            <a:off x="3571868" y="3429000"/>
            <a:ext cx="4643486" cy="369332"/>
          </a:xfrm>
          <a:prstGeom prst="rect">
            <a:avLst/>
          </a:prstGeom>
        </p:spPr>
        <p:txBody>
          <a:bodyPr wrap="square">
            <a:spAutoFit/>
          </a:bodyPr>
          <a:lstStyle/>
          <a:p>
            <a:r>
              <a:rPr lang="ru-RU" dirty="0" smtClean="0">
                <a:solidFill>
                  <a:srgbClr val="483C2C"/>
                </a:solidFill>
                <a:latin typeface="Monotype Corsiva" pitchFamily="66" charset="0"/>
              </a:rPr>
              <a:t>«</a:t>
            </a:r>
            <a:r>
              <a:rPr lang="uk-UA" dirty="0" smtClean="0">
                <a:solidFill>
                  <a:srgbClr val="483C2C"/>
                </a:solidFill>
                <a:latin typeface="Monotype Corsiva" pitchFamily="66" charset="0"/>
              </a:rPr>
              <a:t>Прем`єр-міністри Канади у повоєнний період</a:t>
            </a:r>
            <a:r>
              <a:rPr lang="ru-RU" dirty="0" smtClean="0">
                <a:solidFill>
                  <a:srgbClr val="483C2C"/>
                </a:solidFill>
                <a:latin typeface="Monotype Corsiva" pitchFamily="66" charset="0"/>
              </a:rPr>
              <a:t>»</a:t>
            </a:r>
            <a:endParaRPr lang="ru-RU" dirty="0">
              <a:solidFill>
                <a:srgbClr val="483C2C"/>
              </a:solidFill>
              <a:latin typeface="Monotype Corsiva" pitchFamily="66"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r>
              <a:rPr lang="uk-UA" sz="4400" dirty="0" smtClean="0">
                <a:solidFill>
                  <a:srgbClr val="483C2C"/>
                </a:solidFill>
                <a:effectLst>
                  <a:outerShdw blurRad="38100" dist="38100" dir="2700000" algn="tl">
                    <a:srgbClr val="000000">
                      <a:alpha val="43137"/>
                    </a:srgbClr>
                  </a:outerShdw>
                </a:effectLst>
                <a:latin typeface="Monotype Corsiva" pitchFamily="66" charset="0"/>
              </a:rPr>
              <a:t>Проблема </a:t>
            </a:r>
            <a:r>
              <a:rPr lang="uk-UA" sz="4400" dirty="0" err="1" smtClean="0">
                <a:solidFill>
                  <a:srgbClr val="483C2C"/>
                </a:solidFill>
                <a:effectLst>
                  <a:outerShdw blurRad="38100" dist="38100" dir="2700000" algn="tl">
                    <a:srgbClr val="000000">
                      <a:alpha val="43137"/>
                    </a:srgbClr>
                  </a:outerShdw>
                </a:effectLst>
                <a:latin typeface="Monotype Corsiva" pitchFamily="66" charset="0"/>
              </a:rPr>
              <a:t>Квебеку</a:t>
            </a:r>
            <a:endParaRPr lang="ru-RU" sz="4400" dirty="0">
              <a:solidFill>
                <a:srgbClr val="483C2C"/>
              </a:solidFill>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a:off x="-142908" y="1357298"/>
            <a:ext cx="9015418" cy="2000264"/>
          </a:xfrm>
        </p:spPr>
        <p:txBody>
          <a:bodyPr>
            <a:normAutofit lnSpcReduction="10000"/>
          </a:bodyPr>
          <a:lstStyle/>
          <a:p>
            <a:pPr>
              <a:buNone/>
            </a:pPr>
            <a:r>
              <a:rPr lang="uk-UA" dirty="0" smtClean="0"/>
              <a:t>   </a:t>
            </a:r>
            <a:r>
              <a:rPr lang="uk-UA" sz="1600" dirty="0" smtClean="0"/>
              <a:t>     Проводячи обережну політику, ліберали не змогли уникнути найгострішої проблеми Канади – національної. Вона була викликана невдоволенням франкомовного населення Канади своїм економічним становищем, соціальним та політичним статусом.</a:t>
            </a:r>
            <a:br>
              <a:rPr lang="uk-UA" sz="1600" dirty="0" smtClean="0"/>
            </a:br>
            <a:r>
              <a:rPr lang="uk-UA" sz="1600" dirty="0" smtClean="0"/>
              <a:t> Більшість франкомовного населення Канади проживає у провінції </a:t>
            </a:r>
            <a:r>
              <a:rPr lang="uk-UA" sz="1600" dirty="0" err="1" smtClean="0"/>
              <a:t>Квебек</a:t>
            </a:r>
            <a:r>
              <a:rPr lang="uk-UA" sz="1600" dirty="0" smtClean="0"/>
              <a:t>, де вони становлять 82% населення. Тому франко-канадська проблема є передусім «проблемою </a:t>
            </a:r>
            <a:r>
              <a:rPr lang="uk-UA" sz="1600" dirty="0" err="1" smtClean="0"/>
              <a:t>Квебеку</a:t>
            </a:r>
            <a:r>
              <a:rPr lang="uk-UA" sz="1600" dirty="0" smtClean="0"/>
              <a:t>». Провідні позиції в економічному житті провінції належать </a:t>
            </a:r>
            <a:r>
              <a:rPr lang="uk-UA" sz="1600" dirty="0" err="1" smtClean="0"/>
              <a:t>англо-канадським</a:t>
            </a:r>
            <a:r>
              <a:rPr lang="uk-UA" sz="1600" dirty="0" smtClean="0"/>
              <a:t> та американським компаніям. </a:t>
            </a:r>
            <a:r>
              <a:rPr lang="uk-UA" sz="1600" dirty="0" smtClean="0"/>
              <a:t>Таким чином, </a:t>
            </a:r>
            <a:r>
              <a:rPr lang="uk-UA" sz="1600" dirty="0" err="1" smtClean="0"/>
              <a:t>англо-канадці</a:t>
            </a:r>
            <a:r>
              <a:rPr lang="uk-UA" sz="1600" dirty="0" smtClean="0"/>
              <a:t>, які становлять тут 10% населення, </a:t>
            </a:r>
            <a:endParaRPr lang="uk-UA" sz="1600" dirty="0"/>
          </a:p>
        </p:txBody>
      </p:sp>
      <p:pic>
        <p:nvPicPr>
          <p:cNvPr id="4" name="Рисунок 3" descr="800px-квебек4.JPG"/>
          <p:cNvPicPr>
            <a:picLocks noChangeAspect="1"/>
          </p:cNvPicPr>
          <p:nvPr/>
        </p:nvPicPr>
        <p:blipFill>
          <a:blip r:embed="rId3"/>
          <a:stretch>
            <a:fillRect/>
          </a:stretch>
        </p:blipFill>
        <p:spPr>
          <a:xfrm>
            <a:off x="4714876" y="3357562"/>
            <a:ext cx="4286248" cy="3214686"/>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42844" y="3071810"/>
            <a:ext cx="4643470" cy="3785652"/>
          </a:xfrm>
          <a:prstGeom prst="rect">
            <a:avLst/>
          </a:prstGeom>
        </p:spPr>
        <p:txBody>
          <a:bodyPr wrap="square">
            <a:spAutoFit/>
          </a:bodyPr>
          <a:lstStyle/>
          <a:p>
            <a:pPr>
              <a:buNone/>
            </a:pPr>
            <a:r>
              <a:rPr lang="uk-UA" sz="1600" dirty="0" smtClean="0"/>
              <a:t>обіймають </a:t>
            </a:r>
            <a:r>
              <a:rPr lang="uk-UA" sz="1600" dirty="0" smtClean="0"/>
              <a:t>80% всіх керівних посад у промисловості, тоді, як серед робітників їх частка становить 7%. </a:t>
            </a:r>
            <a:r>
              <a:rPr lang="uk-UA" sz="1600" dirty="0" smtClean="0"/>
              <a:t> </a:t>
            </a:r>
            <a:r>
              <a:rPr lang="uk-UA" sz="1600" dirty="0" smtClean="0"/>
              <a:t>Поряд з цим у </a:t>
            </a:r>
            <a:r>
              <a:rPr lang="uk-UA" sz="1600" dirty="0" err="1" smtClean="0"/>
              <a:t>Квебеку</a:t>
            </a:r>
            <a:r>
              <a:rPr lang="uk-UA" sz="1600" dirty="0" smtClean="0"/>
              <a:t> був найвищий рівень безробіття в країні. Важливим чинником, який став стимулом до сепаратизму франко-канадців, було засилля англійської мови: володіння англійською давало перевагу у прийнятті на роботу і підвищенні соціального статусу в той час, як незнання французької не тягло за собою зниження соціального статусу. Панування англійської мови стало причиною того, що нові іммігранти віддавали перевагу англійській мові і тим самим збільшували частку </a:t>
            </a:r>
            <a:r>
              <a:rPr lang="uk-UA" sz="1600" dirty="0" err="1" smtClean="0"/>
              <a:t>англо-канадців</a:t>
            </a:r>
            <a:r>
              <a:rPr lang="uk-UA" sz="1600" dirty="0" smtClean="0"/>
              <a:t> у провінції.</a:t>
            </a:r>
            <a:endParaRPr lang="uk-UA" sz="1600"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908" y="142852"/>
            <a:ext cx="5143536" cy="6429420"/>
          </a:xfrm>
        </p:spPr>
        <p:txBody>
          <a:bodyPr>
            <a:normAutofit fontScale="85000" lnSpcReduction="20000"/>
          </a:bodyPr>
          <a:lstStyle/>
          <a:p>
            <a:pPr>
              <a:buNone/>
            </a:pPr>
            <a:r>
              <a:rPr lang="uk-UA" dirty="0" smtClean="0">
                <a:solidFill>
                  <a:srgbClr val="1F1A13"/>
                </a:solidFill>
              </a:rPr>
              <a:t>       </a:t>
            </a:r>
            <a:r>
              <a:rPr lang="uk-UA" sz="2300" dirty="0" smtClean="0">
                <a:solidFill>
                  <a:srgbClr val="1F1A13"/>
                </a:solidFill>
              </a:rPr>
              <a:t>Зазначені </a:t>
            </a:r>
            <a:r>
              <a:rPr lang="uk-UA" sz="2300" dirty="0" smtClean="0">
                <a:solidFill>
                  <a:srgbClr val="1F1A13"/>
                </a:solidFill>
              </a:rPr>
              <a:t>причини призвели до масового руху франкомовного населення за рівноправність. Небажання урядів вирішити цю проблему зумовило виникнення руху серед франко-канадців за вихід провінції зі складу Канади і утворення незалежної держави. У 1968 р. утворилась </a:t>
            </a:r>
            <a:r>
              <a:rPr lang="uk-UA" sz="2300" dirty="0" err="1" smtClean="0">
                <a:solidFill>
                  <a:srgbClr val="1F1A13"/>
                </a:solidFill>
              </a:rPr>
              <a:t>Квебекська</a:t>
            </a:r>
            <a:r>
              <a:rPr lang="uk-UA" sz="2300" dirty="0" smtClean="0">
                <a:solidFill>
                  <a:srgbClr val="1F1A13"/>
                </a:solidFill>
              </a:rPr>
              <a:t> партія на чолі з </a:t>
            </a:r>
            <a:r>
              <a:rPr lang="uk-UA" sz="2300" dirty="0" err="1" smtClean="0">
                <a:solidFill>
                  <a:srgbClr val="1F1A13"/>
                </a:solidFill>
              </a:rPr>
              <a:t>Рене</a:t>
            </a:r>
            <a:r>
              <a:rPr lang="uk-UA" sz="2300" dirty="0" smtClean="0">
                <a:solidFill>
                  <a:srgbClr val="1F1A13"/>
                </a:solidFill>
              </a:rPr>
              <a:t> </a:t>
            </a:r>
            <a:r>
              <a:rPr lang="uk-UA" sz="2300" dirty="0" err="1" smtClean="0">
                <a:solidFill>
                  <a:srgbClr val="1F1A13"/>
                </a:solidFill>
              </a:rPr>
              <a:t>Левеком</a:t>
            </a:r>
            <a:r>
              <a:rPr lang="uk-UA" sz="2300" dirty="0" smtClean="0">
                <a:solidFill>
                  <a:srgbClr val="1F1A13"/>
                </a:solidFill>
              </a:rPr>
              <a:t>. Ліберали, враховуючи серйозність проблеми, пішли на зміни у керівництві партії (її лідером став франко-канадець П’єр </a:t>
            </a:r>
            <a:r>
              <a:rPr lang="uk-UA" sz="2300" dirty="0" err="1" smtClean="0">
                <a:solidFill>
                  <a:srgbClr val="1F1A13"/>
                </a:solidFill>
              </a:rPr>
              <a:t>Елліот</a:t>
            </a:r>
            <a:r>
              <a:rPr lang="uk-UA" sz="2300" dirty="0" smtClean="0">
                <a:solidFill>
                  <a:srgbClr val="1F1A13"/>
                </a:solidFill>
              </a:rPr>
              <a:t> </a:t>
            </a:r>
            <a:r>
              <a:rPr lang="uk-UA" sz="2300" dirty="0" err="1" smtClean="0">
                <a:solidFill>
                  <a:srgbClr val="1F1A13"/>
                </a:solidFill>
              </a:rPr>
              <a:t>Трюдо</a:t>
            </a:r>
            <a:r>
              <a:rPr lang="uk-UA" sz="2300" dirty="0" smtClean="0">
                <a:solidFill>
                  <a:srgbClr val="1F1A13"/>
                </a:solidFill>
              </a:rPr>
              <a:t>) і розробили програму реформ у рамках всієї країни.</a:t>
            </a:r>
          </a:p>
          <a:p>
            <a:pPr>
              <a:buNone/>
            </a:pPr>
            <a:r>
              <a:rPr lang="uk-UA" sz="2300" dirty="0" smtClean="0">
                <a:solidFill>
                  <a:srgbClr val="1F1A13"/>
                </a:solidFill>
              </a:rPr>
              <a:t>        </a:t>
            </a:r>
            <a:r>
              <a:rPr lang="uk-UA" sz="2300" dirty="0" smtClean="0">
                <a:solidFill>
                  <a:srgbClr val="1F1A13"/>
                </a:solidFill>
              </a:rPr>
              <a:t>Домігшись </a:t>
            </a:r>
            <a:r>
              <a:rPr lang="uk-UA" sz="2300" dirty="0" smtClean="0">
                <a:solidFill>
                  <a:srgbClr val="1F1A13"/>
                </a:solidFill>
              </a:rPr>
              <a:t>перемоги на виборах у 1969 р., уряд </a:t>
            </a:r>
            <a:r>
              <a:rPr lang="uk-UA" sz="2300" dirty="0" err="1" smtClean="0">
                <a:solidFill>
                  <a:srgbClr val="1F1A13"/>
                </a:solidFill>
              </a:rPr>
              <a:t>Трюдо</a:t>
            </a:r>
            <a:r>
              <a:rPr lang="uk-UA" sz="2300" dirty="0" smtClean="0">
                <a:solidFill>
                  <a:srgbClr val="1F1A13"/>
                </a:solidFill>
              </a:rPr>
              <a:t> через парламент провів закон, який проголошував рівноправність англійської та французької мов у всіх ланках державного апарату та передбачав введення двомовності в регіонах, де меншість, що розмовляє однією з двох офіційних мов, складає не менше 10% населення.</a:t>
            </a:r>
          </a:p>
          <a:p>
            <a:pPr>
              <a:buNone/>
            </a:pPr>
            <a:endParaRPr lang="ru-RU" dirty="0"/>
          </a:p>
        </p:txBody>
      </p:sp>
      <p:pic>
        <p:nvPicPr>
          <p:cNvPr id="4" name="Рисунок 3" descr="Quebec_City_Montage.jpg"/>
          <p:cNvPicPr>
            <a:picLocks noChangeAspect="1"/>
          </p:cNvPicPr>
          <p:nvPr/>
        </p:nvPicPr>
        <p:blipFill>
          <a:blip r:embed="rId2"/>
          <a:stretch>
            <a:fillRect/>
          </a:stretch>
        </p:blipFill>
        <p:spPr>
          <a:xfrm>
            <a:off x="5000628" y="285728"/>
            <a:ext cx="3682069" cy="61436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dirty="0" smtClean="0">
                <a:solidFill>
                  <a:srgbClr val="483C2C"/>
                </a:solidFill>
                <a:latin typeface="Monotype Corsiva" pitchFamily="66" charset="0"/>
              </a:rPr>
              <a:t>Розвиток Канади у 70-80-ті роки</a:t>
            </a:r>
            <a:endParaRPr lang="ru-RU" sz="4400" dirty="0">
              <a:solidFill>
                <a:srgbClr val="483C2C"/>
              </a:solidFill>
              <a:latin typeface="Monotype Corsiva" pitchFamily="66" charset="0"/>
            </a:endParaRPr>
          </a:p>
        </p:txBody>
      </p:sp>
      <p:sp>
        <p:nvSpPr>
          <p:cNvPr id="3" name="Содержимое 2"/>
          <p:cNvSpPr>
            <a:spLocks noGrp="1"/>
          </p:cNvSpPr>
          <p:nvPr>
            <p:ph idx="1"/>
          </p:nvPr>
        </p:nvSpPr>
        <p:spPr>
          <a:xfrm>
            <a:off x="428596" y="1500174"/>
            <a:ext cx="8229600" cy="3568713"/>
          </a:xfrm>
        </p:spPr>
        <p:txBody>
          <a:bodyPr>
            <a:normAutofit fontScale="40000" lnSpcReduction="20000"/>
          </a:bodyPr>
          <a:lstStyle/>
          <a:p>
            <a:pPr>
              <a:buNone/>
            </a:pPr>
            <a:r>
              <a:rPr lang="uk-UA" sz="4000" dirty="0" smtClean="0"/>
              <a:t>    </a:t>
            </a:r>
            <a:r>
              <a:rPr lang="uk-UA" sz="4000" dirty="0" smtClean="0">
                <a:solidFill>
                  <a:srgbClr val="1F1A13"/>
                </a:solidFill>
              </a:rPr>
              <a:t>        На початку 80-х років у Канаді загострилось економічне становище, яке на деякий час відсунуло проблему федерально-провінційних стосунків. Відбувся спад виробництва. Державний дефіцит склав 24 млрд. канадських доларів. 12% працездатного населення опинилось в становищі безробітних.</a:t>
            </a:r>
          </a:p>
          <a:p>
            <a:pPr>
              <a:buNone/>
            </a:pPr>
            <a:r>
              <a:rPr lang="uk-UA" sz="4000" dirty="0" smtClean="0">
                <a:solidFill>
                  <a:srgbClr val="1F1A13"/>
                </a:solidFill>
              </a:rPr>
              <a:t>            Економічні труднощі призвели до поразки лібералів і приходу до влади в 1984 р. Прогресивно-консервативної партії на чолі з </a:t>
            </a:r>
            <a:r>
              <a:rPr lang="uk-UA" sz="4000" dirty="0" err="1" smtClean="0">
                <a:solidFill>
                  <a:srgbClr val="1F1A13"/>
                </a:solidFill>
              </a:rPr>
              <a:t>Брайаном</a:t>
            </a:r>
            <a:r>
              <a:rPr lang="uk-UA" sz="4000" dirty="0" smtClean="0">
                <a:solidFill>
                  <a:srgbClr val="1F1A13"/>
                </a:solidFill>
              </a:rPr>
              <a:t> </a:t>
            </a:r>
            <a:r>
              <a:rPr lang="uk-UA" sz="4000" dirty="0" err="1" smtClean="0">
                <a:solidFill>
                  <a:srgbClr val="1F1A13"/>
                </a:solidFill>
              </a:rPr>
              <a:t>Малруні</a:t>
            </a:r>
            <a:r>
              <a:rPr lang="uk-UA" sz="4000" dirty="0" smtClean="0">
                <a:solidFill>
                  <a:srgbClr val="1F1A13"/>
                </a:solidFill>
              </a:rPr>
              <a:t>. Він здійснив низку реформ у дусі "консервативної революції" і вивів країну з економічної кризи. Одним із основних політичних завдань уряд консерваторів вважав досягнення національної згоди і збереження єдності держави. Найскладнішою знову була «проблема </a:t>
            </a:r>
            <a:r>
              <a:rPr lang="uk-UA" sz="4000" dirty="0" err="1" smtClean="0">
                <a:solidFill>
                  <a:srgbClr val="1F1A13"/>
                </a:solidFill>
              </a:rPr>
              <a:t>Квебеку</a:t>
            </a:r>
            <a:r>
              <a:rPr lang="uk-UA" sz="4000" dirty="0" smtClean="0">
                <a:solidFill>
                  <a:srgbClr val="1F1A13"/>
                </a:solidFill>
              </a:rPr>
              <a:t>», який відмовився приєднатися до конституції 1982 р. і вимагав надання йому особливого статусу. Після тривалих переговорів було підготовлено проект конституційного договору, який визначив особливий статус </a:t>
            </a:r>
            <a:r>
              <a:rPr lang="uk-UA" sz="4000" dirty="0" err="1" smtClean="0">
                <a:solidFill>
                  <a:srgbClr val="1F1A13"/>
                </a:solidFill>
              </a:rPr>
              <a:t>Квебека</a:t>
            </a:r>
            <a:r>
              <a:rPr lang="uk-UA" sz="4000" dirty="0" smtClean="0">
                <a:solidFill>
                  <a:srgbClr val="1F1A13"/>
                </a:solidFill>
              </a:rPr>
              <a:t>. Але і на цей раз деякі англомовні провінції відмовились ратифікувати договір. Проблема знову зайшла у глухий кут, що підняло нову хвилю сепаратизму. Апогеєм її став референдум у листопаді 1995 р. про незалежність </a:t>
            </a:r>
            <a:r>
              <a:rPr lang="uk-UA" sz="4000" dirty="0" err="1" smtClean="0">
                <a:solidFill>
                  <a:srgbClr val="1F1A13"/>
                </a:solidFill>
              </a:rPr>
              <a:t>Квебеку</a:t>
            </a:r>
            <a:r>
              <a:rPr lang="uk-UA" sz="4000" dirty="0" smtClean="0">
                <a:solidFill>
                  <a:srgbClr val="1F1A13"/>
                </a:solidFill>
              </a:rPr>
              <a:t>. Сепаратисти вкотре потерпіли поразку: за незалежність проголосували 44%, проти – 46%.</a:t>
            </a:r>
          </a:p>
          <a:p>
            <a:pPr>
              <a:buNone/>
            </a:pPr>
            <a:endParaRPr lang="ru-RU" dirty="0"/>
          </a:p>
        </p:txBody>
      </p:sp>
      <p:pic>
        <p:nvPicPr>
          <p:cNvPr id="4" name="Рисунок 3" descr="Flag_of_Quebec.svg.jpg"/>
          <p:cNvPicPr>
            <a:picLocks noChangeAspect="1"/>
          </p:cNvPicPr>
          <p:nvPr/>
        </p:nvPicPr>
        <p:blipFill>
          <a:blip r:embed="rId2"/>
          <a:stretch>
            <a:fillRect/>
          </a:stretch>
        </p:blipFill>
        <p:spPr>
          <a:xfrm>
            <a:off x="2571736" y="4857760"/>
            <a:ext cx="2000244" cy="1333496"/>
          </a:xfrm>
          <a:prstGeom prst="rect">
            <a:avLst/>
          </a:prstGeom>
        </p:spPr>
      </p:pic>
      <p:pic>
        <p:nvPicPr>
          <p:cNvPr id="5" name="Рисунок 4" descr="Coat_of_abec.svg.jpg"/>
          <p:cNvPicPr>
            <a:picLocks noChangeAspect="1"/>
          </p:cNvPicPr>
          <p:nvPr/>
        </p:nvPicPr>
        <p:blipFill>
          <a:blip r:embed="rId3" cstate="print"/>
          <a:stretch>
            <a:fillRect/>
          </a:stretch>
        </p:blipFill>
        <p:spPr>
          <a:xfrm>
            <a:off x="5072066" y="4643446"/>
            <a:ext cx="1285884" cy="1594709"/>
          </a:xfrm>
          <a:prstGeom prst="rect">
            <a:avLst/>
          </a:prstGeom>
        </p:spPr>
      </p:pic>
      <p:sp>
        <p:nvSpPr>
          <p:cNvPr id="6" name="Прямоугольник 5"/>
          <p:cNvSpPr/>
          <p:nvPr/>
        </p:nvSpPr>
        <p:spPr>
          <a:xfrm>
            <a:off x="3571868" y="6215082"/>
            <a:ext cx="2263761" cy="369332"/>
          </a:xfrm>
          <a:prstGeom prst="rect">
            <a:avLst/>
          </a:prstGeom>
        </p:spPr>
        <p:txBody>
          <a:bodyPr wrap="none">
            <a:spAutoFit/>
          </a:bodyPr>
          <a:lstStyle/>
          <a:p>
            <a:r>
              <a:rPr lang="uk-UA" dirty="0" smtClean="0">
                <a:latin typeface="Monotype Corsiva" pitchFamily="66" charset="0"/>
              </a:rPr>
              <a:t>Прапор та герб </a:t>
            </a:r>
            <a:r>
              <a:rPr lang="uk-UA" dirty="0" err="1" smtClean="0">
                <a:latin typeface="Monotype Corsiva" pitchFamily="66" charset="0"/>
              </a:rPr>
              <a:t>Квебеку</a:t>
            </a:r>
            <a:endParaRPr lang="ru-RU" dirty="0">
              <a:latin typeface="Monotype Corsiva"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0" end="0"/>
                                            </p:txEl>
                                          </p:spTgt>
                                        </p:tgtEl>
                                      </p:cBhvr>
                                    </p:animEffect>
                                  </p:childTnLst>
                                </p:cTn>
                              </p:par>
                            </p:childTnLst>
                          </p:cTn>
                        </p:par>
                        <p:par>
                          <p:cTn id="20" fill="hold">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par>
                          <p:cTn id="28" fill="hold">
                            <p:stCondLst>
                              <p:cond delay="1500"/>
                            </p:stCondLst>
                            <p:childTnLst>
                              <p:par>
                                <p:cTn id="29" presetID="54" presetClass="entr" presetSubtype="0" ac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ppt_w*0.05"/>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anim calcmode="lin" valueType="num">
                                      <p:cBhvr>
                                        <p:cTn id="33" dur="500" fill="hold"/>
                                        <p:tgtEl>
                                          <p:spTgt spid="4"/>
                                        </p:tgtEl>
                                        <p:attrNameLst>
                                          <p:attrName>ppt_x</p:attrName>
                                        </p:attrNameLst>
                                      </p:cBhvr>
                                      <p:tavLst>
                                        <p:tav tm="0">
                                          <p:val>
                                            <p:strVal val="#ppt_x-.2"/>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Effect transition="in" filter="fade">
                                      <p:cBhvr>
                                        <p:cTn id="35" dur="500"/>
                                        <p:tgtEl>
                                          <p:spTgt spid="4"/>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strVal val="#ppt_w*0.05"/>
                                          </p:val>
                                        </p:tav>
                                        <p:tav tm="100000">
                                          <p:val>
                                            <p:strVal val="#ppt_w"/>
                                          </p:val>
                                        </p:tav>
                                      </p:tavLst>
                                    </p:anim>
                                    <p:anim calcmode="lin" valueType="num">
                                      <p:cBhvr>
                                        <p:cTn id="39" dur="500" fill="hold"/>
                                        <p:tgtEl>
                                          <p:spTgt spid="5"/>
                                        </p:tgtEl>
                                        <p:attrNameLst>
                                          <p:attrName>ppt_h</p:attrName>
                                        </p:attrNameLst>
                                      </p:cBhvr>
                                      <p:tavLst>
                                        <p:tav tm="0">
                                          <p:val>
                                            <p:strVal val="#ppt_h"/>
                                          </p:val>
                                        </p:tav>
                                        <p:tav tm="100000">
                                          <p:val>
                                            <p:strVal val="#ppt_h"/>
                                          </p:val>
                                        </p:tav>
                                      </p:tavLst>
                                    </p:anim>
                                    <p:anim calcmode="lin" valueType="num">
                                      <p:cBhvr>
                                        <p:cTn id="40" dur="500" fill="hold"/>
                                        <p:tgtEl>
                                          <p:spTgt spid="5"/>
                                        </p:tgtEl>
                                        <p:attrNameLst>
                                          <p:attrName>ppt_x</p:attrName>
                                        </p:attrNameLst>
                                      </p:cBhvr>
                                      <p:tavLst>
                                        <p:tav tm="0">
                                          <p:val>
                                            <p:strVal val="#ppt_x-.2"/>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Effect transition="in" filter="fade">
                                      <p:cBhvr>
                                        <p:cTn id="42" dur="500"/>
                                        <p:tgtEl>
                                          <p:spTgt spid="5"/>
                                        </p:tgtEl>
                                      </p:cBhvr>
                                    </p:animEffect>
                                  </p:childTnLst>
                                </p:cTn>
                              </p:par>
                            </p:childTnLst>
                          </p:cTn>
                        </p:par>
                        <p:par>
                          <p:cTn id="43" fill="hold">
                            <p:stCondLst>
                              <p:cond delay="2000"/>
                            </p:stCondLst>
                            <p:childTnLst>
                              <p:par>
                                <p:cTn id="44" presetID="54" presetClass="entr" presetSubtype="0" accel="10000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strVal val="#ppt_w*0.05"/>
                                          </p:val>
                                        </p:tav>
                                        <p:tav tm="100000">
                                          <p:val>
                                            <p:strVal val="#ppt_w"/>
                                          </p:val>
                                        </p:tav>
                                      </p:tavLst>
                                    </p:anim>
                                    <p:anim calcmode="lin" valueType="num">
                                      <p:cBhvr>
                                        <p:cTn id="47" dur="500" fill="hold"/>
                                        <p:tgtEl>
                                          <p:spTgt spid="6"/>
                                        </p:tgtEl>
                                        <p:attrNameLst>
                                          <p:attrName>ppt_h</p:attrName>
                                        </p:attrNameLst>
                                      </p:cBhvr>
                                      <p:tavLst>
                                        <p:tav tm="0">
                                          <p:val>
                                            <p:strVal val="#ppt_h"/>
                                          </p:val>
                                        </p:tav>
                                        <p:tav tm="100000">
                                          <p:val>
                                            <p:strVal val="#ppt_h"/>
                                          </p:val>
                                        </p:tav>
                                      </p:tavLst>
                                    </p:anim>
                                    <p:anim calcmode="lin" valueType="num">
                                      <p:cBhvr>
                                        <p:cTn id="48" dur="500" fill="hold"/>
                                        <p:tgtEl>
                                          <p:spTgt spid="6"/>
                                        </p:tgtEl>
                                        <p:attrNameLst>
                                          <p:attrName>ppt_x</p:attrName>
                                        </p:attrNameLst>
                                      </p:cBhvr>
                                      <p:tavLst>
                                        <p:tav tm="0">
                                          <p:val>
                                            <p:strVal val="#ppt_x-.2"/>
                                          </p:val>
                                        </p:tav>
                                        <p:tav tm="100000">
                                          <p:val>
                                            <p:strVal val="#ppt_x"/>
                                          </p:val>
                                        </p:tav>
                                      </p:tavLst>
                                    </p:anim>
                                    <p:anim calcmode="lin" valueType="num">
                                      <p:cBhvr>
                                        <p:cTn id="49" dur="500" fill="hold"/>
                                        <p:tgtEl>
                                          <p:spTgt spid="6"/>
                                        </p:tgtEl>
                                        <p:attrNameLst>
                                          <p:attrName>ppt_y</p:attrName>
                                        </p:attrNameLst>
                                      </p:cBhvr>
                                      <p:tavLst>
                                        <p:tav tm="0">
                                          <p:val>
                                            <p:strVal val="#ppt_y"/>
                                          </p:val>
                                        </p:tav>
                                        <p:tav tm="100000">
                                          <p:val>
                                            <p:strVal val="#ppt_y"/>
                                          </p:val>
                                        </p:tav>
                                      </p:tavLst>
                                    </p:anim>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357166"/>
            <a:ext cx="9072626" cy="1143000"/>
          </a:xfrm>
        </p:spPr>
        <p:txBody>
          <a:bodyPr>
            <a:noAutofit/>
          </a:bodyPr>
          <a:lstStyle/>
          <a:p>
            <a:r>
              <a:rPr lang="uk-UA" sz="4000" dirty="0" smtClean="0">
                <a:solidFill>
                  <a:srgbClr val="483C2C"/>
                </a:solidFill>
                <a:latin typeface="Monotype Corsiva" pitchFamily="66" charset="0"/>
              </a:rPr>
              <a:t> </a:t>
            </a:r>
            <a:r>
              <a:rPr lang="uk-UA" sz="3600" dirty="0" smtClean="0">
                <a:solidFill>
                  <a:srgbClr val="483C2C"/>
                </a:solidFill>
                <a:latin typeface="Monotype Corsiva" pitchFamily="66" charset="0"/>
              </a:rPr>
              <a:t>Канада наприкінці ХХ – на початку ХХІ </a:t>
            </a:r>
            <a:r>
              <a:rPr lang="uk-UA" sz="3600" dirty="0" smtClean="0">
                <a:solidFill>
                  <a:srgbClr val="483C2C"/>
                </a:solidFill>
                <a:latin typeface="Monotype Corsiva" pitchFamily="66" charset="0"/>
              </a:rPr>
              <a:t>ст.</a:t>
            </a:r>
            <a:endParaRPr lang="ru-RU" sz="3600" dirty="0">
              <a:solidFill>
                <a:srgbClr val="483C2C"/>
              </a:solidFill>
              <a:latin typeface="Monotype Corsiva" pitchFamily="66" charset="0"/>
            </a:endParaRPr>
          </a:p>
        </p:txBody>
      </p:sp>
      <p:sp>
        <p:nvSpPr>
          <p:cNvPr id="3" name="Содержимое 2"/>
          <p:cNvSpPr>
            <a:spLocks noGrp="1"/>
          </p:cNvSpPr>
          <p:nvPr>
            <p:ph idx="1"/>
          </p:nvPr>
        </p:nvSpPr>
        <p:spPr>
          <a:xfrm>
            <a:off x="500034" y="1571612"/>
            <a:ext cx="8229600" cy="3640151"/>
          </a:xfrm>
        </p:spPr>
        <p:txBody>
          <a:bodyPr>
            <a:normAutofit fontScale="62500" lnSpcReduction="20000"/>
          </a:bodyPr>
          <a:lstStyle/>
          <a:p>
            <a:pPr>
              <a:buNone/>
            </a:pPr>
            <a:r>
              <a:rPr lang="ru-RU" dirty="0" smtClean="0"/>
              <a:t> </a:t>
            </a:r>
            <a:r>
              <a:rPr lang="ru-RU" dirty="0" smtClean="0">
                <a:solidFill>
                  <a:srgbClr val="1F1A13"/>
                </a:solidFill>
              </a:rPr>
              <a:t>        </a:t>
            </a:r>
            <a:r>
              <a:rPr lang="uk-UA" dirty="0" smtClean="0">
                <a:solidFill>
                  <a:srgbClr val="1F1A13"/>
                </a:solidFill>
              </a:rPr>
              <a:t>   З 1993 р. при владі у країні стоять ліберали на чолі з Жаном Кретьєном (у 2000 р. він втретє обраний прем`єр-міністром), які намагаються вирішити національну проблему.</a:t>
            </a:r>
          </a:p>
          <a:p>
            <a:pPr>
              <a:buNone/>
            </a:pPr>
            <a:r>
              <a:rPr lang="uk-UA" dirty="0" smtClean="0">
                <a:solidFill>
                  <a:srgbClr val="1F1A13"/>
                </a:solidFill>
              </a:rPr>
              <a:t>            За період перебування при владі ліберали здійснили цілу низку реформ і перетворень. Так, було оздоровлено фінансову систему країни. Починаючи з 1998 р. фінансовий рік завершується з профіцитом. Додаткові кошти спрямовуються на різноманітні програми і погашення боргів. Соціально-економічні програми уряду Кретьєна включали дві програми: </a:t>
            </a:r>
            <a:r>
              <a:rPr lang="uk-UA" dirty="0" err="1" smtClean="0">
                <a:solidFill>
                  <a:srgbClr val="1F1A13"/>
                </a:solidFill>
              </a:rPr>
              <a:t>“Стратегія</a:t>
            </a:r>
            <a:r>
              <a:rPr lang="uk-UA" dirty="0" smtClean="0">
                <a:solidFill>
                  <a:srgbClr val="1F1A13"/>
                </a:solidFill>
              </a:rPr>
              <a:t> рівних </a:t>
            </a:r>
            <a:r>
              <a:rPr lang="uk-UA" dirty="0" err="1" smtClean="0">
                <a:solidFill>
                  <a:srgbClr val="1F1A13"/>
                </a:solidFill>
              </a:rPr>
              <a:t>можливостей”</a:t>
            </a:r>
            <a:r>
              <a:rPr lang="uk-UA" dirty="0" smtClean="0">
                <a:solidFill>
                  <a:srgbClr val="1F1A13"/>
                </a:solidFill>
              </a:rPr>
              <a:t> (розвиток освіти і науки) і </a:t>
            </a:r>
            <a:r>
              <a:rPr lang="uk-UA" dirty="0" err="1" smtClean="0">
                <a:solidFill>
                  <a:srgbClr val="1F1A13"/>
                </a:solidFill>
              </a:rPr>
              <a:t>“Створення</a:t>
            </a:r>
            <a:r>
              <a:rPr lang="uk-UA" dirty="0" smtClean="0">
                <a:solidFill>
                  <a:srgbClr val="1F1A13"/>
                </a:solidFill>
              </a:rPr>
              <a:t> безпечного </a:t>
            </a:r>
            <a:r>
              <a:rPr lang="uk-UA" dirty="0" err="1" smtClean="0">
                <a:solidFill>
                  <a:srgbClr val="1F1A13"/>
                </a:solidFill>
              </a:rPr>
              <a:t>суспільства”</a:t>
            </a:r>
            <a:r>
              <a:rPr lang="uk-UA" dirty="0" smtClean="0">
                <a:solidFill>
                  <a:srgbClr val="1F1A13"/>
                </a:solidFill>
              </a:rPr>
              <a:t> (розширення соціальних програм). Важливим кроком уряду стала податкова реформа: поступове скорочення податків і стимулювання ділової активності. Ці загоди почали давати відчутні результати з 1997 р. почалось скорочення безробіття.</a:t>
            </a:r>
          </a:p>
          <a:p>
            <a:pPr>
              <a:buNone/>
            </a:pPr>
            <a:endParaRPr lang="ru-RU"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2714644"/>
          </a:xfrm>
        </p:spPr>
        <p:txBody>
          <a:bodyPr>
            <a:normAutofit/>
          </a:bodyPr>
          <a:lstStyle/>
          <a:p>
            <a:pPr>
              <a:buNone/>
            </a:pPr>
            <a:r>
              <a:rPr lang="ru-RU" dirty="0" smtClean="0">
                <a:solidFill>
                  <a:srgbClr val="1F1A13"/>
                </a:solidFill>
              </a:rPr>
              <a:t> </a:t>
            </a:r>
            <a:r>
              <a:rPr lang="ru-RU" dirty="0" smtClean="0">
                <a:solidFill>
                  <a:srgbClr val="1F1A13"/>
                </a:solidFill>
              </a:rPr>
              <a:t>      </a:t>
            </a:r>
            <a:r>
              <a:rPr lang="uk-UA" sz="1600" dirty="0" smtClean="0">
                <a:solidFill>
                  <a:srgbClr val="1F1A13"/>
                </a:solidFill>
              </a:rPr>
              <a:t>Зростання ділової активності. На період правління лібералів припадає період завершення структурної перебудови економіки Канади на наукоємні галузі виробництва за рахунок скорочення сировинних галузей (лісова, добувна, сільське господарство тощо). Поглибились інтеграційні процеси з США – створення у 1994 р. зони вільної торгівлі НАФТА (США, Канада, Мексика). Процес інтеграції досяг небачених результатів: 40% ВВП Канади йде на експорт, з яких 80% до США. Оборот </a:t>
            </a:r>
            <a:r>
              <a:rPr lang="uk-UA" sz="1600" dirty="0" err="1" smtClean="0">
                <a:solidFill>
                  <a:srgbClr val="1F1A13"/>
                </a:solidFill>
              </a:rPr>
              <a:t>канадо-американської</a:t>
            </a:r>
            <a:r>
              <a:rPr lang="uk-UA" sz="1600" dirty="0" smtClean="0">
                <a:solidFill>
                  <a:srgbClr val="1F1A13"/>
                </a:solidFill>
              </a:rPr>
              <a:t> торгівлі найбільший у світі – 1 млрд. дол. в день. Успіхи Канади у розвитку економіки вражаючі: на теперішній день за рівнем економічного розвитку вона займає сьоме місце, за рівнем життя – перше у світі.</a:t>
            </a:r>
            <a:endParaRPr lang="uk-UA" sz="1600" dirty="0">
              <a:solidFill>
                <a:srgbClr val="1F1A13"/>
              </a:solidFill>
            </a:endParaRPr>
          </a:p>
        </p:txBody>
      </p:sp>
      <p:pic>
        <p:nvPicPr>
          <p:cNvPr id="4" name="Рисунок 3" descr="image041.jpg"/>
          <p:cNvPicPr>
            <a:picLocks noChangeAspect="1"/>
          </p:cNvPicPr>
          <p:nvPr/>
        </p:nvPicPr>
        <p:blipFill>
          <a:blip r:embed="rId2"/>
          <a:stretch>
            <a:fillRect/>
          </a:stretch>
        </p:blipFill>
        <p:spPr>
          <a:xfrm>
            <a:off x="285720" y="3071810"/>
            <a:ext cx="4000528" cy="2669227"/>
          </a:xfrm>
          <a:prstGeom prst="rect">
            <a:avLst/>
          </a:prstGeom>
        </p:spPr>
      </p:pic>
      <p:pic>
        <p:nvPicPr>
          <p:cNvPr id="5" name="Рисунок 4" descr="World_Canada_Seattle_town_007535_.jpg"/>
          <p:cNvPicPr>
            <a:picLocks noChangeAspect="1"/>
          </p:cNvPicPr>
          <p:nvPr/>
        </p:nvPicPr>
        <p:blipFill>
          <a:blip r:embed="rId3" cstate="print"/>
          <a:stretch>
            <a:fillRect/>
          </a:stretch>
        </p:blipFill>
        <p:spPr>
          <a:xfrm>
            <a:off x="4357686" y="3000372"/>
            <a:ext cx="4500594" cy="2812871"/>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2">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155</TotalTime>
  <Words>223</Words>
  <Application>Microsoft Office PowerPoint</Application>
  <PresentationFormat>Экран (4:3)</PresentationFormat>
  <Paragraphs>56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Литейная</vt:lpstr>
      <vt:lpstr>Канада</vt:lpstr>
      <vt:lpstr>Друга світова війна</vt:lpstr>
      <vt:lpstr>Слайд 3</vt:lpstr>
      <vt:lpstr>Політичний та економічний розвиток у 50-60 ті роки ХХ ст.</vt:lpstr>
      <vt:lpstr>Проблема Квебеку</vt:lpstr>
      <vt:lpstr>Слайд 6</vt:lpstr>
      <vt:lpstr>Розвиток Канади у 70-80-ті роки</vt:lpstr>
      <vt:lpstr> Канада наприкінці ХХ – на початку ХХІ ст.</vt:lpstr>
      <vt:lpstr>Слайд 9</vt:lpstr>
      <vt:lpstr>Торонто</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45</cp:revision>
  <dcterms:created xsi:type="dcterms:W3CDTF">2013-10-20T09:14:14Z</dcterms:created>
  <dcterms:modified xsi:type="dcterms:W3CDTF">2013-10-20T17:09:16Z</dcterms:modified>
</cp:coreProperties>
</file>