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1" d="100"/>
          <a:sy n="21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7445-B8B2-43D4-BFDD-14A45FAE62C8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C436B6-33A3-4581-A846-BA7616A805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7445-B8B2-43D4-BFDD-14A45FAE62C8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436B6-33A3-4581-A846-BA7616A80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1C436B6-33A3-4581-A846-BA7616A805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7445-B8B2-43D4-BFDD-14A45FAE62C8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7445-B8B2-43D4-BFDD-14A45FAE62C8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1C436B6-33A3-4581-A846-BA7616A805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7445-B8B2-43D4-BFDD-14A45FAE62C8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C436B6-33A3-4581-A846-BA7616A805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CDB7445-B8B2-43D4-BFDD-14A45FAE62C8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436B6-33A3-4581-A846-BA7616A805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7445-B8B2-43D4-BFDD-14A45FAE62C8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1C436B6-33A3-4581-A846-BA7616A805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7445-B8B2-43D4-BFDD-14A45FAE62C8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1C436B6-33A3-4581-A846-BA7616A80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7445-B8B2-43D4-BFDD-14A45FAE62C8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C436B6-33A3-4581-A846-BA7616A80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C436B6-33A3-4581-A846-BA7616A805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7445-B8B2-43D4-BFDD-14A45FAE62C8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1C436B6-33A3-4581-A846-BA7616A805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CDB7445-B8B2-43D4-BFDD-14A45FAE62C8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CDB7445-B8B2-43D4-BFDD-14A45FAE62C8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C436B6-33A3-4581-A846-BA7616A805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/>
              <a:t>Зміни</a:t>
            </a:r>
            <a:r>
              <a:rPr lang="ru-RU" sz="2400" dirty="0" smtClean="0"/>
              <a:t> </a:t>
            </a:r>
            <a:r>
              <a:rPr lang="ru-RU" sz="2400" dirty="0" err="1" smtClean="0"/>
              <a:t>клімату</a:t>
            </a:r>
            <a:r>
              <a:rPr lang="ru-RU" sz="2400" dirty="0" smtClean="0"/>
              <a:t> в </a:t>
            </a:r>
            <a:r>
              <a:rPr lang="ru-RU" sz="2400" dirty="0" err="1" smtClean="0"/>
              <a:t>Україні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err="1" smtClean="0"/>
              <a:t>Несприятливі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природно-кліматичні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явища</a:t>
            </a:r>
            <a:r>
              <a:rPr lang="ru-RU" sz="4400" b="1" dirty="0" smtClean="0"/>
              <a:t> в </a:t>
            </a:r>
            <a:r>
              <a:rPr lang="ru-RU" sz="4400" b="1" dirty="0" err="1" smtClean="0"/>
              <a:t>Україні</a:t>
            </a:r>
            <a:r>
              <a:rPr lang="ru-RU" b="1" dirty="0" smtClean="0"/>
              <a:t>. </a:t>
            </a:r>
            <a:endParaRPr lang="ru-RU" b="1" dirty="0"/>
          </a:p>
        </p:txBody>
      </p:sp>
      <p:pic>
        <p:nvPicPr>
          <p:cNvPr id="62466" name="Picture 2" descr="http://shkola.ostriv.in.ua/images/publications/4/11668/1339594792.jpg"/>
          <p:cNvPicPr>
            <a:picLocks noChangeAspect="1" noChangeArrowheads="1"/>
          </p:cNvPicPr>
          <p:nvPr/>
        </p:nvPicPr>
        <p:blipFill>
          <a:blip r:embed="rId2" cstate="print"/>
          <a:srcRect l="2041" t="2603" r="2041" b="1083"/>
          <a:stretch>
            <a:fillRect/>
          </a:stretch>
        </p:blipFill>
        <p:spPr bwMode="auto">
          <a:xfrm>
            <a:off x="2786050" y="3429000"/>
            <a:ext cx="3357586" cy="26432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Грози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357298"/>
            <a:ext cx="87154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Чималої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господарству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населенню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завдають</a:t>
            </a:r>
            <a:r>
              <a:rPr lang="ru-RU" dirty="0"/>
              <a:t> </a:t>
            </a:r>
            <a:r>
              <a:rPr lang="ru-RU" dirty="0" err="1"/>
              <a:t>несприятливі</a:t>
            </a:r>
            <a:r>
              <a:rPr lang="ru-RU" dirty="0"/>
              <a:t> </a:t>
            </a:r>
            <a:r>
              <a:rPr lang="ru-RU" dirty="0" err="1"/>
              <a:t>метеорологічні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. Вони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значну</a:t>
            </a:r>
            <a:r>
              <a:rPr lang="ru-RU" dirty="0"/>
              <a:t> </a:t>
            </a:r>
            <a:r>
              <a:rPr lang="ru-RU" dirty="0" err="1"/>
              <a:t>територіальну</a:t>
            </a:r>
            <a:r>
              <a:rPr lang="ru-RU" dirty="0"/>
              <a:t> </a:t>
            </a:r>
            <a:r>
              <a:rPr lang="ru-RU" dirty="0" err="1"/>
              <a:t>відмінність</a:t>
            </a:r>
            <a:r>
              <a:rPr lang="ru-RU" dirty="0"/>
              <a:t> та </a:t>
            </a:r>
            <a:r>
              <a:rPr lang="ru-RU" dirty="0" err="1"/>
              <a:t>інтенсивність</a:t>
            </a:r>
            <a:r>
              <a:rPr lang="ru-RU" dirty="0"/>
              <a:t>, </a:t>
            </a:r>
            <a:r>
              <a:rPr lang="ru-RU" dirty="0" err="1"/>
              <a:t>по-різному</a:t>
            </a:r>
            <a:r>
              <a:rPr lang="ru-RU" dirty="0"/>
              <a:t> </a:t>
            </a:r>
            <a:r>
              <a:rPr lang="ru-RU" dirty="0" err="1"/>
              <a:t>виявляються</a:t>
            </a:r>
            <a:r>
              <a:rPr lang="ru-RU" dirty="0"/>
              <a:t> в </a:t>
            </a:r>
            <a:r>
              <a:rPr lang="ru-RU" dirty="0" err="1"/>
              <a:t>певні</a:t>
            </a:r>
            <a:r>
              <a:rPr lang="ru-RU" dirty="0"/>
              <a:t> пори року. У </a:t>
            </a:r>
            <a:r>
              <a:rPr lang="ru-RU" dirty="0" err="1"/>
              <a:t>теплий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часто </a:t>
            </a:r>
            <a:r>
              <a:rPr lang="ru-RU" dirty="0" err="1" smtClean="0"/>
              <a:t>проходять</a:t>
            </a:r>
            <a:r>
              <a:rPr lang="en-US" dirty="0" smtClean="0"/>
              <a:t> </a:t>
            </a:r>
            <a:r>
              <a:rPr lang="ru-RU" b="1" dirty="0" smtClean="0"/>
              <a:t>грози</a:t>
            </a:r>
            <a:r>
              <a:rPr lang="en-US" b="1" dirty="0" smtClean="0"/>
              <a:t>. </a:t>
            </a:r>
            <a:r>
              <a:rPr lang="ru-RU" dirty="0" err="1" smtClean="0"/>
              <a:t>Причому</a:t>
            </a:r>
            <a:r>
              <a:rPr lang="ru-RU" dirty="0" smtClean="0"/>
              <a:t> </a:t>
            </a:r>
            <a:r>
              <a:rPr lang="ru-RU" dirty="0" err="1"/>
              <a:t>найбільше</a:t>
            </a:r>
            <a:r>
              <a:rPr lang="ru-RU" dirty="0"/>
              <a:t> гроз </a:t>
            </a:r>
            <a:r>
              <a:rPr lang="ru-RU" dirty="0" err="1"/>
              <a:t>буває</a:t>
            </a:r>
            <a:r>
              <a:rPr lang="ru-RU" dirty="0"/>
              <a:t> у </a:t>
            </a:r>
            <a:r>
              <a:rPr lang="ru-RU" dirty="0" err="1"/>
              <a:t>найтепліші</a:t>
            </a:r>
            <a:r>
              <a:rPr lang="ru-RU" dirty="0"/>
              <a:t> </a:t>
            </a:r>
            <a:r>
              <a:rPr lang="ru-RU" dirty="0" err="1"/>
              <a:t>місяці</a:t>
            </a:r>
            <a:r>
              <a:rPr lang="ru-RU" dirty="0"/>
              <a:t> (</a:t>
            </a:r>
            <a:r>
              <a:rPr lang="ru-RU" dirty="0" err="1"/>
              <a:t>червень</a:t>
            </a:r>
            <a:r>
              <a:rPr lang="ru-RU" dirty="0"/>
              <a:t>, </a:t>
            </a:r>
            <a:r>
              <a:rPr lang="ru-RU" dirty="0" err="1"/>
              <a:t>липень</a:t>
            </a:r>
            <a:r>
              <a:rPr lang="ru-RU" dirty="0"/>
              <a:t>) — </a:t>
            </a:r>
            <a:r>
              <a:rPr lang="ru-RU" dirty="0" err="1"/>
              <a:t>близько</a:t>
            </a:r>
            <a:r>
              <a:rPr lang="ru-RU" dirty="0"/>
              <a:t> 50%.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У </a:t>
            </a:r>
            <a:r>
              <a:rPr lang="ru-RU" dirty="0" err="1"/>
              <a:t>холодний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(</a:t>
            </a:r>
            <a:r>
              <a:rPr lang="ru-RU" dirty="0" err="1"/>
              <a:t>грудень-лютий</a:t>
            </a:r>
            <a:r>
              <a:rPr lang="ru-RU" dirty="0"/>
              <a:t>) гроз в </a:t>
            </a:r>
            <a:r>
              <a:rPr lang="ru-RU" dirty="0" err="1"/>
              <a:t>Україні</a:t>
            </a:r>
            <a:r>
              <a:rPr lang="ru-RU" dirty="0"/>
              <a:t> практично не </a:t>
            </a:r>
            <a:r>
              <a:rPr lang="ru-RU" dirty="0" err="1"/>
              <a:t>буває</a:t>
            </a:r>
            <a:r>
              <a:rPr lang="ru-RU" dirty="0"/>
              <a:t>, в </a:t>
            </a:r>
            <a:r>
              <a:rPr lang="ru-RU" dirty="0" err="1"/>
              <a:t>березні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жовтні</a:t>
            </a:r>
            <a:r>
              <a:rPr lang="ru-RU" dirty="0"/>
              <a:t>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.</a:t>
            </a:r>
          </a:p>
        </p:txBody>
      </p:sp>
      <p:pic>
        <p:nvPicPr>
          <p:cNvPr id="1026" name="Picture 2" descr="http://ridna.ua/wp-content/uploads/2011/07/092a5cdffda3ef86321ee93e576ec3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3429000"/>
            <a:ext cx="5357850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 зимовий </a:t>
            </a:r>
            <a:r>
              <a:rPr lang="ru-RU" dirty="0" err="1"/>
              <a:t>період</a:t>
            </a:r>
            <a:r>
              <a:rPr lang="ru-RU" dirty="0"/>
              <a:t> для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характерні</a:t>
            </a:r>
            <a:r>
              <a:rPr lang="ru-RU" dirty="0"/>
              <a:t> </a:t>
            </a:r>
            <a:r>
              <a:rPr lang="ru-RU" b="1" dirty="0" err="1"/>
              <a:t>хуртовини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коливається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3 до 22. </a:t>
            </a:r>
            <a:r>
              <a:rPr lang="ru-RU" dirty="0" err="1"/>
              <a:t>Найчастіше</a:t>
            </a:r>
            <a:r>
              <a:rPr lang="ru-RU" dirty="0"/>
              <a:t> вони </a:t>
            </a:r>
            <a:r>
              <a:rPr lang="ru-RU" dirty="0" err="1"/>
              <a:t>виникають</a:t>
            </a:r>
            <a:r>
              <a:rPr lang="ru-RU" dirty="0"/>
              <a:t> у </a:t>
            </a:r>
            <a:r>
              <a:rPr lang="ru-RU" dirty="0" err="1"/>
              <a:t>північно-східній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у</a:t>
            </a:r>
            <a:r>
              <a:rPr lang="ru-RU" dirty="0"/>
              <a:t> </a:t>
            </a:r>
            <a:r>
              <a:rPr lang="ru-RU" dirty="0" err="1"/>
              <a:t>південно-західному</a:t>
            </a:r>
            <a:r>
              <a:rPr lang="ru-RU" dirty="0"/>
              <a:t> </a:t>
            </a:r>
            <a:r>
              <a:rPr lang="ru-RU" dirty="0" err="1"/>
              <a:t>напрямі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повторюваність</a:t>
            </a:r>
            <a:r>
              <a:rPr lang="ru-RU" dirty="0"/>
              <a:t> та </a:t>
            </a:r>
            <a:r>
              <a:rPr lang="ru-RU" dirty="0" err="1"/>
              <a:t>інтенсивність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зменшуються</a:t>
            </a:r>
            <a:r>
              <a:rPr lang="ru-RU" dirty="0"/>
              <a:t>.</a:t>
            </a:r>
          </a:p>
        </p:txBody>
      </p:sp>
      <p:sp>
        <p:nvSpPr>
          <p:cNvPr id="65538" name="AutoShape 2" descr="http://www.climateinfo.org.ua/sites/default/files/dov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5540" name="AutoShape 4" descr="http://www.climateinfo.org.ua/sites/default/files/dov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5544" name="AutoShape 8" descr="http://www.climateinfo.org.ua/sites/default/files/dov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5546" name="Picture 10" descr="http://expres.ua/gfx/news/snig10.jpg"/>
          <p:cNvPicPr>
            <a:picLocks noChangeAspect="1" noChangeArrowheads="1"/>
          </p:cNvPicPr>
          <p:nvPr/>
        </p:nvPicPr>
        <p:blipFill>
          <a:blip r:embed="rId2" cstate="print"/>
          <a:srcRect l="-1979" b="185"/>
          <a:stretch>
            <a:fillRect/>
          </a:stretch>
        </p:blipFill>
        <p:spPr bwMode="auto">
          <a:xfrm>
            <a:off x="571472" y="1714488"/>
            <a:ext cx="7358082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err="1" smtClean="0"/>
              <a:t>Посуха</a:t>
            </a:r>
            <a:r>
              <a:rPr lang="ru-RU" sz="1800" dirty="0" smtClean="0"/>
              <a:t> — </a:t>
            </a:r>
            <a:r>
              <a:rPr lang="ru-RU" sz="1800" dirty="0" err="1" smtClean="0"/>
              <a:t>явище</a:t>
            </a:r>
            <a:r>
              <a:rPr lang="ru-RU" sz="1800" dirty="0" smtClean="0"/>
              <a:t>, </a:t>
            </a:r>
            <a:r>
              <a:rPr lang="ru-RU" sz="1800" dirty="0" err="1" smtClean="0"/>
              <a:t>зумовлене</a:t>
            </a:r>
            <a:r>
              <a:rPr lang="ru-RU" sz="1800" dirty="0" smtClean="0"/>
              <a:t> </a:t>
            </a:r>
            <a:r>
              <a:rPr lang="ru-RU" sz="1800" dirty="0" err="1" smtClean="0"/>
              <a:t>тривалою</a:t>
            </a:r>
            <a:r>
              <a:rPr lang="ru-RU" sz="1800" dirty="0" smtClean="0"/>
              <a:t> </a:t>
            </a:r>
            <a:r>
              <a:rPr lang="ru-RU" sz="1800" dirty="0" err="1" smtClean="0"/>
              <a:t>нестачею</a:t>
            </a:r>
            <a:r>
              <a:rPr lang="ru-RU" sz="1800" dirty="0" smtClean="0"/>
              <a:t> </a:t>
            </a:r>
            <a:r>
              <a:rPr lang="ru-RU" sz="1800" dirty="0" err="1" smtClean="0"/>
              <a:t>опадів</a:t>
            </a:r>
            <a:r>
              <a:rPr lang="ru-RU" sz="1800" dirty="0" smtClean="0"/>
              <a:t> при </a:t>
            </a:r>
            <a:r>
              <a:rPr lang="ru-RU" sz="1800" dirty="0" err="1" smtClean="0"/>
              <a:t>підвищенні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температури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повітря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низькій</a:t>
            </a:r>
            <a:r>
              <a:rPr lang="ru-RU" sz="1800" dirty="0" smtClean="0"/>
              <a:t> </a:t>
            </a:r>
            <a:r>
              <a:rPr lang="ru-RU" sz="1800" dirty="0" err="1" smtClean="0"/>
              <a:t>вологості</a:t>
            </a:r>
            <a:r>
              <a:rPr lang="ru-RU" sz="1800" dirty="0" smtClean="0"/>
              <a:t> в </a:t>
            </a:r>
            <a:r>
              <a:rPr lang="ru-RU" sz="1800" dirty="0" err="1" smtClean="0"/>
              <a:t>теплий</a:t>
            </a:r>
            <a:r>
              <a:rPr lang="ru-RU" sz="1800" dirty="0" smtClean="0"/>
              <a:t> </a:t>
            </a:r>
            <a:r>
              <a:rPr lang="ru-RU" sz="1800" dirty="0" err="1" smtClean="0"/>
              <a:t>період</a:t>
            </a:r>
            <a:r>
              <a:rPr lang="ru-RU" sz="1800" dirty="0" smtClean="0"/>
              <a:t> року.</a:t>
            </a: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Для </a:t>
            </a:r>
            <a:r>
              <a:rPr lang="ru-RU" sz="1800" dirty="0" err="1" smtClean="0"/>
              <a:t>східної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південної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 </a:t>
            </a:r>
            <a:r>
              <a:rPr lang="ru-RU" sz="1800" dirty="0" err="1" smtClean="0"/>
              <a:t>характерні</a:t>
            </a:r>
            <a:r>
              <a:rPr lang="ru-RU" sz="1800" dirty="0" smtClean="0"/>
              <a:t> </a:t>
            </a:r>
            <a:r>
              <a:rPr lang="ru-RU" sz="1800" dirty="0" err="1" smtClean="0"/>
              <a:t>несприятливі</a:t>
            </a:r>
            <a:r>
              <a:rPr lang="ru-RU" sz="1800" dirty="0" smtClean="0"/>
              <a:t> </a:t>
            </a:r>
            <a:r>
              <a:rPr lang="ru-RU" sz="1800" dirty="0" err="1" smtClean="0"/>
              <a:t>кліматичні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умови</a:t>
            </a:r>
            <a:r>
              <a:rPr lang="ru-RU" sz="1800" dirty="0" smtClean="0"/>
              <a:t>, </a:t>
            </a:r>
            <a:r>
              <a:rPr lang="ru-RU" sz="1800" dirty="0" err="1" smtClean="0"/>
              <a:t>спричинені</a:t>
            </a:r>
            <a:r>
              <a:rPr lang="ru-RU" sz="1800" dirty="0" smtClean="0"/>
              <a:t> </a:t>
            </a:r>
            <a:r>
              <a:rPr lang="ru-RU" sz="1800" b="1" dirty="0" err="1" smtClean="0"/>
              <a:t>посухою</a:t>
            </a:r>
            <a:r>
              <a:rPr lang="ru-RU" sz="1800" dirty="0" smtClean="0"/>
              <a:t>. Вона </a:t>
            </a:r>
            <a:r>
              <a:rPr lang="ru-RU" sz="1800" dirty="0" err="1" smtClean="0"/>
              <a:t>найчастіше</a:t>
            </a:r>
            <a:r>
              <a:rPr lang="ru-RU" sz="1800" dirty="0" smtClean="0"/>
              <a:t> </a:t>
            </a:r>
            <a:r>
              <a:rPr lang="ru-RU" sz="1800" dirty="0" err="1" smtClean="0"/>
              <a:t>трапляється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півночі</a:t>
            </a:r>
            <a:r>
              <a:rPr lang="ru-RU" sz="1800" dirty="0" smtClean="0"/>
              <a:t> </a:t>
            </a:r>
            <a:r>
              <a:rPr lang="ru-RU" sz="1800" dirty="0" err="1" smtClean="0"/>
              <a:t>Криму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в </a:t>
            </a:r>
            <a:r>
              <a:rPr lang="ru-RU" sz="1800" dirty="0" err="1" smtClean="0"/>
              <a:t>південно-східній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частині</a:t>
            </a:r>
            <a:r>
              <a:rPr lang="ru-RU" sz="1800" dirty="0" smtClean="0"/>
              <a:t> </a:t>
            </a:r>
            <a:r>
              <a:rPr lang="ru-RU" sz="1800" dirty="0" err="1" smtClean="0"/>
              <a:t>країни</a:t>
            </a:r>
            <a:r>
              <a:rPr lang="ru-RU" sz="1800" dirty="0" smtClean="0"/>
              <a:t>. У </a:t>
            </a:r>
            <a:r>
              <a:rPr lang="ru-RU" sz="1800" dirty="0" err="1" smtClean="0"/>
              <a:t>центральній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східній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частинах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 </a:t>
            </a:r>
            <a:r>
              <a:rPr lang="ru-RU" sz="1800" dirty="0" err="1" smtClean="0"/>
              <a:t>посухи</a:t>
            </a:r>
            <a:r>
              <a:rPr lang="ru-RU" sz="1800" dirty="0" smtClean="0"/>
              <a:t> </a:t>
            </a:r>
            <a:r>
              <a:rPr lang="ru-RU" sz="1800" dirty="0" err="1" smtClean="0"/>
              <a:t>виникають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значно</a:t>
            </a:r>
            <a:r>
              <a:rPr lang="ru-RU" sz="1800" dirty="0" smtClean="0"/>
              <a:t> </a:t>
            </a:r>
            <a:r>
              <a:rPr lang="ru-RU" sz="1800" dirty="0" err="1" smtClean="0"/>
              <a:t>рідше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67586" name="Picture 2" descr="http://www.epochtimes.com.ua/upload/iblock/150/1500ea5ec7d772c518d095f7d7289ed3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4109" r="4109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534400" cy="758952"/>
          </a:xfrm>
        </p:spPr>
        <p:txBody>
          <a:bodyPr>
            <a:noAutofit/>
          </a:bodyPr>
          <a:lstStyle/>
          <a:p>
            <a:r>
              <a:rPr lang="ru-RU" sz="1600" dirty="0" smtClean="0"/>
              <a:t>У </a:t>
            </a:r>
            <a:r>
              <a:rPr lang="ru-RU" sz="1600" dirty="0" err="1" smtClean="0"/>
              <a:t>східних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південних</a:t>
            </a:r>
            <a:r>
              <a:rPr lang="ru-RU" sz="1600" dirty="0" smtClean="0"/>
              <a:t> районах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спостерігаються</a:t>
            </a:r>
            <a:r>
              <a:rPr lang="ru-RU" sz="1600" dirty="0" smtClean="0"/>
              <a:t> </a:t>
            </a:r>
            <a:r>
              <a:rPr lang="ru-RU" sz="1600" b="1" dirty="0" err="1" smtClean="0"/>
              <a:t>суховії</a:t>
            </a:r>
            <a:r>
              <a:rPr lang="ru-RU" sz="1600" dirty="0" smtClean="0"/>
              <a:t> — </a:t>
            </a:r>
            <a:r>
              <a:rPr lang="ru-RU" sz="1600" dirty="0" err="1" smtClean="0"/>
              <a:t>сухі</a:t>
            </a:r>
            <a:r>
              <a:rPr lang="ru-RU" sz="1600" dirty="0" smtClean="0"/>
              <a:t> </a:t>
            </a:r>
            <a:r>
              <a:rPr lang="ru-RU" sz="1600" dirty="0" err="1" smtClean="0"/>
              <a:t>гарячі</a:t>
            </a:r>
            <a:r>
              <a:rPr lang="ru-RU" sz="1600" dirty="0" smtClean="0"/>
              <a:t> </a:t>
            </a:r>
            <a:r>
              <a:rPr lang="ru-RU" sz="1600" dirty="0" err="1" smtClean="0"/>
              <a:t>вітри</a:t>
            </a:r>
            <a:r>
              <a:rPr lang="ru-RU" sz="1600" dirty="0" smtClean="0"/>
              <a:t>, коли </a:t>
            </a:r>
            <a:r>
              <a:rPr lang="ru-RU" sz="1600" dirty="0" err="1" smtClean="0"/>
              <a:t>різко</a:t>
            </a:r>
            <a:r>
              <a:rPr lang="ru-RU" sz="1600" dirty="0" smtClean="0"/>
              <a:t> </a:t>
            </a:r>
            <a:r>
              <a:rPr lang="ru-RU" sz="1600" dirty="0" err="1" smtClean="0"/>
              <a:t>зростає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випаровування</a:t>
            </a:r>
            <a:r>
              <a:rPr lang="ru-RU" sz="1600" dirty="0" smtClean="0"/>
              <a:t> води </a:t>
            </a:r>
            <a:r>
              <a:rPr lang="ru-RU" sz="1600" dirty="0" err="1" smtClean="0"/>
              <a:t>живими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завдає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шкоди</a:t>
            </a:r>
            <a:r>
              <a:rPr lang="ru-RU" sz="1600" dirty="0" smtClean="0"/>
              <a:t> </a:t>
            </a:r>
            <a:r>
              <a:rPr lang="ru-RU" sz="1600" dirty="0" err="1" smtClean="0"/>
              <a:t>сільському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господарству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6" name="Рисунок 5" descr="ce[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1643050"/>
            <a:ext cx="3357586" cy="22508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8612" name="Picture 4" descr="http://paranormal-news.ru/553/33/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1643050"/>
            <a:ext cx="3429024" cy="21145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4" name="Picture 2" descr="http://cs613418.vk.me/v613418315/67f0/fWLAxJxA-u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4000504"/>
            <a:ext cx="3000396" cy="21807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3571868" y="6286520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50000"/>
                  </a:schemeClr>
                </a:solidFill>
              </a:rPr>
              <a:t>Наслідки суховіїв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Пилові бурі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В </a:t>
            </a:r>
            <a:r>
              <a:rPr lang="ru-RU" sz="1600" dirty="0" err="1" smtClean="0"/>
              <a:t>Україні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впродовж</a:t>
            </a:r>
            <a:r>
              <a:rPr lang="ru-RU" sz="1600" dirty="0" smtClean="0"/>
              <a:t> </a:t>
            </a:r>
            <a:r>
              <a:rPr lang="ru-RU" sz="1600" dirty="0" err="1" smtClean="0"/>
              <a:t>весни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на початку </a:t>
            </a:r>
            <a:r>
              <a:rPr lang="ru-RU" sz="1600" dirty="0" err="1" smtClean="0"/>
              <a:t>осені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бувають</a:t>
            </a:r>
            <a:r>
              <a:rPr lang="ru-RU" sz="1600" dirty="0" smtClean="0"/>
              <a:t> </a:t>
            </a:r>
            <a:r>
              <a:rPr lang="ru-RU" sz="1600" b="1" dirty="0" err="1" smtClean="0"/>
              <a:t>пилові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бурі</a:t>
            </a:r>
            <a:r>
              <a:rPr lang="ru-RU" sz="1600" dirty="0" smtClean="0"/>
              <a:t>, коли </a:t>
            </a:r>
            <a:r>
              <a:rPr lang="ru-RU" sz="1600" dirty="0" err="1" smtClean="0"/>
              <a:t>швидкість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вітру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досягає</a:t>
            </a:r>
            <a:r>
              <a:rPr lang="ru-RU" sz="1600" dirty="0" smtClean="0"/>
              <a:t>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10 м/с. </a:t>
            </a:r>
            <a:r>
              <a:rPr lang="ru-RU" sz="1600" dirty="0" err="1" smtClean="0"/>
              <a:t>Пересічна</a:t>
            </a:r>
            <a:r>
              <a:rPr lang="ru-RU" sz="1600" dirty="0" smtClean="0"/>
              <a:t> </a:t>
            </a:r>
            <a:r>
              <a:rPr lang="ru-RU" sz="1600" dirty="0" err="1" smtClean="0"/>
              <a:t>річна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тривалість</a:t>
            </a:r>
            <a:r>
              <a:rPr lang="ru-RU" sz="1600" dirty="0" smtClean="0"/>
              <a:t> — 10-12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, </a:t>
            </a:r>
            <a:r>
              <a:rPr lang="ru-RU" sz="1600" dirty="0" err="1" smtClean="0"/>
              <a:t>зрідка</a:t>
            </a:r>
            <a:r>
              <a:rPr lang="ru-RU" sz="1600" dirty="0" smtClean="0"/>
              <a:t> — </a:t>
            </a:r>
            <a:r>
              <a:rPr lang="ru-RU" sz="1600" dirty="0" err="1" smtClean="0"/>
              <a:t>понад</a:t>
            </a:r>
            <a:r>
              <a:rPr lang="ru-RU" sz="1600" dirty="0" smtClean="0"/>
              <a:t> 20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.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пилових</a:t>
            </a:r>
            <a:r>
              <a:rPr lang="ru-RU" sz="1600" dirty="0" smtClean="0"/>
              <a:t> бур </a:t>
            </a:r>
            <a:r>
              <a:rPr lang="ru-RU" sz="1600" dirty="0" err="1" smtClean="0"/>
              <a:t>підвищується</a:t>
            </a:r>
            <a:r>
              <a:rPr lang="ru-RU" sz="1600" dirty="0" smtClean="0"/>
              <a:t> температура </a:t>
            </a:r>
            <a:r>
              <a:rPr lang="ru-RU" sz="1600" dirty="0" err="1" smtClean="0"/>
              <a:t>повітря</a:t>
            </a:r>
            <a:r>
              <a:rPr lang="ru-RU" sz="1600" dirty="0" smtClean="0"/>
              <a:t>, </a:t>
            </a:r>
            <a:r>
              <a:rPr lang="ru-RU" sz="1600" dirty="0" err="1" smtClean="0"/>
              <a:t>знижується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видимість</a:t>
            </a:r>
            <a:r>
              <a:rPr lang="ru-RU" sz="1600" dirty="0" smtClean="0"/>
              <a:t>, гинуть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ушкоджуються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сільськогосподарські</a:t>
            </a:r>
            <a:r>
              <a:rPr lang="ru-RU" sz="1600" dirty="0" smtClean="0"/>
              <a:t> </a:t>
            </a:r>
            <a:r>
              <a:rPr lang="ru-RU" sz="1600" dirty="0" err="1" smtClean="0"/>
              <a:t>культури</a:t>
            </a:r>
            <a:r>
              <a:rPr lang="ru-RU" sz="1600" dirty="0" smtClean="0"/>
              <a:t>. Часом </a:t>
            </a:r>
            <a:r>
              <a:rPr lang="ru-RU" sz="1600" dirty="0" err="1" smtClean="0"/>
              <a:t>пилові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бурі</a:t>
            </a:r>
            <a:r>
              <a:rPr lang="ru-RU" sz="1600" dirty="0" smtClean="0"/>
              <a:t> </a:t>
            </a:r>
            <a:r>
              <a:rPr lang="ru-RU" sz="1600" dirty="0" err="1" smtClean="0"/>
              <a:t>охоплюють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площі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південної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 </a:t>
            </a:r>
            <a:r>
              <a:rPr lang="ru-RU" sz="1600" i="1" dirty="0" smtClean="0"/>
              <a:t>. 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</a:t>
            </a:r>
            <a:r>
              <a:rPr lang="ru-RU" sz="1600" dirty="0" err="1" smtClean="0"/>
              <a:t>пилова</a:t>
            </a:r>
            <a:r>
              <a:rPr lang="ru-RU" sz="1600" dirty="0" smtClean="0"/>
              <a:t> буря 1969 р. </a:t>
            </a:r>
            <a:r>
              <a:rPr lang="ru-RU" sz="1600" dirty="0" err="1" smtClean="0"/>
              <a:t>призвела</a:t>
            </a:r>
            <a:r>
              <a:rPr lang="ru-RU" sz="1600" dirty="0" smtClean="0"/>
              <a:t> до </a:t>
            </a:r>
            <a:r>
              <a:rPr lang="ru-RU" sz="1600" dirty="0" err="1" smtClean="0"/>
              <a:t>загибелі</a:t>
            </a:r>
            <a:r>
              <a:rPr lang="ru-RU" sz="1600" dirty="0" smtClean="0"/>
              <a:t> </a:t>
            </a:r>
            <a:r>
              <a:rPr lang="ru-RU" sz="1600" dirty="0" err="1" smtClean="0"/>
              <a:t>сільськогосподарських</a:t>
            </a:r>
            <a:r>
              <a:rPr lang="ru-RU" sz="1600" dirty="0" smtClean="0"/>
              <a:t> культур на </a:t>
            </a:r>
            <a:r>
              <a:rPr lang="ru-RU" sz="1600" dirty="0" err="1" smtClean="0"/>
              <a:t>площі</a:t>
            </a:r>
            <a:r>
              <a:rPr lang="ru-RU" sz="1600" dirty="0" smtClean="0"/>
              <a:t> 5 </a:t>
            </a:r>
            <a:r>
              <a:rPr lang="ru-RU" sz="1600" dirty="0" err="1" smtClean="0"/>
              <a:t>млн</a:t>
            </a:r>
            <a:r>
              <a:rPr lang="ru-RU" sz="1600" dirty="0" smtClean="0"/>
              <a:t> га.</a:t>
            </a:r>
            <a:endParaRPr lang="ru-RU" sz="1600" dirty="0"/>
          </a:p>
        </p:txBody>
      </p:sp>
      <p:pic>
        <p:nvPicPr>
          <p:cNvPr id="4" name="Рисунок 3" descr="ce[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3214686"/>
            <a:ext cx="4507793" cy="29075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1200" dirty="0" smtClean="0"/>
              <a:t> </a:t>
            </a:r>
            <a:r>
              <a:rPr lang="ru-RU" sz="1200" b="0" dirty="0" smtClean="0"/>
              <a:t>На </a:t>
            </a:r>
            <a:r>
              <a:rPr lang="ru-RU" sz="1200" b="0" dirty="0" err="1" smtClean="0"/>
              <a:t>основі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історичних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документів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можна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відтворити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певну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кліматичну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ситуацію</a:t>
            </a:r>
            <a:r>
              <a:rPr lang="ru-RU" sz="1200" b="0" dirty="0" smtClean="0"/>
              <a:t> в </a:t>
            </a:r>
            <a:r>
              <a:rPr lang="ru-RU" sz="1200" b="0" dirty="0" err="1" smtClean="0"/>
              <a:t>минулі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століття</a:t>
            </a:r>
            <a:r>
              <a:rPr lang="ru-RU" sz="1200" b="0" dirty="0" smtClean="0"/>
              <a:t>. </a:t>
            </a:r>
            <a:r>
              <a:rPr lang="ru-RU" sz="1200" b="0" dirty="0" err="1" smtClean="0"/>
              <a:t>Вважають</a:t>
            </a:r>
            <a:r>
              <a:rPr lang="ru-RU" sz="1200" b="0" dirty="0" smtClean="0"/>
              <a:t>, </a:t>
            </a:r>
            <a:r>
              <a:rPr lang="ru-RU" sz="1200" b="0" dirty="0" err="1" smtClean="0"/>
              <a:t>що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раніше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клімат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України</a:t>
            </a:r>
            <a:r>
              <a:rPr lang="ru-RU" sz="1200" b="0" dirty="0" smtClean="0"/>
              <a:t>, особливо в </a:t>
            </a:r>
            <a:r>
              <a:rPr lang="ru-RU" sz="1200" b="0" dirty="0" err="1" smtClean="0"/>
              <a:t>її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південних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степових</a:t>
            </a:r>
            <a:r>
              <a:rPr lang="ru-RU" sz="1200" b="0" dirty="0" smtClean="0"/>
              <a:t> районах, </a:t>
            </a:r>
            <a:r>
              <a:rPr lang="ru-RU" sz="1200" b="0" dirty="0" err="1" smtClean="0"/>
              <a:t>був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вологішим</a:t>
            </a:r>
            <a:r>
              <a:rPr lang="ru-RU" sz="1200" b="0" dirty="0" smtClean="0"/>
              <a:t>, </a:t>
            </a:r>
            <a:r>
              <a:rPr lang="ru-RU" sz="1200" b="0" dirty="0" err="1" smtClean="0"/>
              <a:t>зими</a:t>
            </a:r>
            <a:r>
              <a:rPr lang="ru-RU" sz="1200" b="0" dirty="0" smtClean="0"/>
              <a:t> — </a:t>
            </a:r>
            <a:r>
              <a:rPr lang="ru-RU" sz="1200" b="0" dirty="0" err="1" smtClean="0"/>
              <a:t>холоднішими</a:t>
            </a:r>
            <a:r>
              <a:rPr lang="ru-RU" sz="1200" b="0" dirty="0" smtClean="0"/>
              <a:t> (</a:t>
            </a:r>
            <a:r>
              <a:rPr lang="ru-RU" sz="1200" b="0" dirty="0" err="1" smtClean="0"/>
              <a:t>наприклад</a:t>
            </a:r>
            <a:r>
              <a:rPr lang="ru-RU" sz="1200" b="0" dirty="0" smtClean="0"/>
              <a:t>, у ХІУ-ХУІ ст. </a:t>
            </a:r>
            <a:r>
              <a:rPr lang="ru-RU" sz="1200" b="0" dirty="0" err="1" smtClean="0"/>
              <a:t>Чорне</a:t>
            </a:r>
            <a:r>
              <a:rPr lang="ru-RU" sz="1200" b="0" dirty="0" smtClean="0"/>
              <a:t> море, протоки Босфор </a:t>
            </a:r>
            <a:r>
              <a:rPr lang="ru-RU" sz="1200" b="0" dirty="0" err="1" smtClean="0"/>
              <a:t>і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Дарданелли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вкривалися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кригою</a:t>
            </a:r>
            <a:r>
              <a:rPr lang="ru-RU" sz="1200" b="0" dirty="0" smtClean="0"/>
              <a:t>; </a:t>
            </a:r>
            <a:r>
              <a:rPr lang="ru-RU" sz="1200" b="0" dirty="0" err="1" smtClean="0"/>
              <a:t>останнє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замерзання</a:t>
            </a:r>
            <a:r>
              <a:rPr lang="ru-RU" sz="1200" b="0" dirty="0" smtClean="0"/>
              <a:t> Босфору </a:t>
            </a:r>
            <a:r>
              <a:rPr lang="ru-RU" sz="1200" b="0" dirty="0" err="1" smtClean="0"/>
              <a:t>зафіксовано</a:t>
            </a:r>
            <a:r>
              <a:rPr lang="ru-RU" sz="1200" b="0" dirty="0" smtClean="0"/>
              <a:t> в 1621 р.).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0" dirty="0" smtClean="0"/>
              <a:t>З початку </a:t>
            </a:r>
            <a:r>
              <a:rPr lang="en-US" sz="1200" b="0" dirty="0" smtClean="0"/>
              <a:t>XX </a:t>
            </a:r>
            <a:r>
              <a:rPr lang="ru-RU" sz="1200" b="0" dirty="0" smtClean="0"/>
              <a:t>ст. температура </a:t>
            </a:r>
            <a:r>
              <a:rPr lang="ru-RU" sz="1200" b="0" dirty="0" err="1" smtClean="0"/>
              <a:t>поступово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підвищується</a:t>
            </a:r>
            <a:r>
              <a:rPr lang="ru-RU" sz="1200" b="0" dirty="0" smtClean="0"/>
              <a:t> в </a:t>
            </a:r>
            <a:r>
              <a:rPr lang="ru-RU" sz="1200" b="0" dirty="0" err="1" smtClean="0"/>
              <a:t>усіх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північних</a:t>
            </a:r>
            <a:r>
              <a:rPr lang="ru-RU" sz="1200" b="0" dirty="0" smtClean="0"/>
              <a:t> широтах, особливо </a:t>
            </a:r>
            <a:r>
              <a:rPr lang="ru-RU" sz="1200" b="0" dirty="0" err="1" smtClean="0"/>
              <a:t>взимку</a:t>
            </a:r>
            <a:r>
              <a:rPr lang="ru-RU" sz="1200" b="0" dirty="0" smtClean="0"/>
              <a:t>. В 30-х роках </a:t>
            </a:r>
            <a:r>
              <a:rPr lang="en-US" sz="1200" b="0" dirty="0" smtClean="0"/>
              <a:t>XX </a:t>
            </a:r>
            <a:r>
              <a:rPr lang="ru-RU" sz="1200" b="0" dirty="0" smtClean="0"/>
              <a:t>ст. </a:t>
            </a:r>
            <a:r>
              <a:rPr lang="ru-RU" sz="1200" b="0" dirty="0" err="1" smtClean="0"/>
              <a:t>пересічна</a:t>
            </a:r>
            <a:r>
              <a:rPr lang="ru-RU" sz="1200" b="0" dirty="0" smtClean="0"/>
              <a:t> температура </a:t>
            </a:r>
            <a:r>
              <a:rPr lang="ru-RU" sz="1200" b="0" dirty="0" err="1" smtClean="0"/>
              <a:t>повітря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порівняно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з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кінцем</a:t>
            </a:r>
            <a:r>
              <a:rPr lang="ru-RU" sz="1200" b="0" dirty="0" smtClean="0"/>
              <a:t> </a:t>
            </a:r>
            <a:r>
              <a:rPr lang="en-US" sz="1200" b="0" dirty="0" smtClean="0"/>
              <a:t>XIX </a:t>
            </a:r>
            <a:r>
              <a:rPr lang="ru-RU" sz="1200" b="0" dirty="0" smtClean="0"/>
              <a:t>ст. </a:t>
            </a:r>
            <a:r>
              <a:rPr lang="ru-RU" sz="1200" b="0" dirty="0" err="1" smtClean="0"/>
              <a:t>зросла</a:t>
            </a:r>
            <a:r>
              <a:rPr lang="ru-RU" sz="1200" b="0" dirty="0" smtClean="0"/>
              <a:t> на 0,6°С. </a:t>
            </a:r>
            <a:r>
              <a:rPr lang="ru-RU" sz="1200" b="0" dirty="0" err="1" smtClean="0"/>
              <a:t>Під</a:t>
            </a:r>
            <a:r>
              <a:rPr lang="ru-RU" sz="1200" b="0" dirty="0" smtClean="0"/>
              <a:t> час </a:t>
            </a:r>
            <a:r>
              <a:rPr lang="ru-RU" sz="1200" b="0" dirty="0" err="1" smtClean="0"/>
              <a:t>потепління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зменшилася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кількість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опадів</a:t>
            </a:r>
            <a:r>
              <a:rPr lang="ru-RU" sz="1200" b="0" dirty="0" smtClean="0"/>
              <a:t>, </a:t>
            </a:r>
            <a:r>
              <a:rPr lang="ru-RU" sz="1200" b="0" dirty="0" err="1" smtClean="0"/>
              <a:t>почастішали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посухи</a:t>
            </a:r>
            <a:r>
              <a:rPr lang="ru-RU" sz="1200" b="0" dirty="0" smtClean="0"/>
              <a:t>. З 50-х </a:t>
            </a:r>
            <a:r>
              <a:rPr lang="ru-RU" sz="1200" b="0" dirty="0" err="1" smtClean="0"/>
              <a:t>років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почалося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поступове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зниження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температури</a:t>
            </a:r>
            <a:r>
              <a:rPr lang="ru-RU" sz="1200" b="0" dirty="0" smtClean="0"/>
              <a:t>, </a:t>
            </a:r>
            <a:r>
              <a:rPr lang="ru-RU" sz="1200" b="0" dirty="0" err="1" smtClean="0"/>
              <a:t>збільшення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кількості</a:t>
            </a:r>
            <a:r>
              <a:rPr lang="ru-RU" sz="1200" b="0" dirty="0" smtClean="0"/>
              <a:t> </a:t>
            </a:r>
            <a:r>
              <a:rPr lang="ru-RU" sz="1200" b="0" dirty="0" err="1" smtClean="0"/>
              <a:t>опадів</a:t>
            </a:r>
            <a:r>
              <a:rPr lang="ru-RU" sz="1200" b="0" dirty="0" smtClean="0"/>
              <a:t>.</a:t>
            </a:r>
            <a:endParaRPr lang="ru-RU" sz="1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48" y="214290"/>
            <a:ext cx="7772400" cy="1524000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Вікові</a:t>
            </a:r>
            <a:r>
              <a:rPr lang="ru-RU" b="1" dirty="0" smtClean="0"/>
              <a:t> </a:t>
            </a:r>
            <a:r>
              <a:rPr lang="ru-RU" b="1" dirty="0" err="1" smtClean="0"/>
              <a:t>зміни</a:t>
            </a:r>
            <a:r>
              <a:rPr lang="ru-RU" b="1" dirty="0" smtClean="0"/>
              <a:t> </a:t>
            </a:r>
            <a:r>
              <a:rPr lang="ru-RU" b="1" dirty="0" err="1" smtClean="0"/>
              <a:t>клімату</a:t>
            </a:r>
            <a:r>
              <a:rPr lang="ru-RU" b="1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48</TotalTime>
  <Words>150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Несприятливі природно-кліматичні явища в Україні. </vt:lpstr>
      <vt:lpstr>Грози</vt:lpstr>
      <vt:lpstr>Слайд 3</vt:lpstr>
      <vt:lpstr>Посуха — явище, зумовлене тривалою нестачею опадів при підвищенні температури повітря і його низькій вологості в теплий період року.</vt:lpstr>
      <vt:lpstr>У східних і південних районах України спостерігаються суховії — сухі гарячі вітри, коли різко зростає випаровування води живими рослинами, що завдає значної шкоди сільському господарству</vt:lpstr>
      <vt:lpstr>Пилові бурі</vt:lpstr>
      <vt:lpstr>Вікові зміни клімату.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Eduard</dc:creator>
  <cp:lastModifiedBy>Доченьки</cp:lastModifiedBy>
  <cp:revision>6</cp:revision>
  <dcterms:created xsi:type="dcterms:W3CDTF">2015-01-19T20:25:33Z</dcterms:created>
  <dcterms:modified xsi:type="dcterms:W3CDTF">2015-01-26T21:18:37Z</dcterms:modified>
</cp:coreProperties>
</file>