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9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22.02.2014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22.02.2014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22.02.2014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22.02.2014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22.02.2014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22.02.2014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22.02.2014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B4C71EC6-210F-42DE-9C53-41977AD35B3D}" type="datetimeFigureOut">
              <a:rPr lang="ru-RU" smtClean="0"/>
              <a:t>22.02.2014</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B19B0651-EE4F-4900-A07F-96A6BFA9D0F0}" type="slidenum">
              <a:rPr lang="ru-RU" smtClean="0"/>
              <a:t>‹#›</a:t>
            </a:fld>
            <a:endParaRPr lang="ru-RU"/>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908720"/>
            <a:ext cx="8892480" cy="1470025"/>
          </a:xfrm>
        </p:spPr>
        <p:txBody>
          <a:bodyPr/>
          <a:lstStyle/>
          <a:p>
            <a:r>
              <a:rPr lang="uk-UA" sz="11500" b="1" dirty="0" smtClean="0">
                <a:solidFill>
                  <a:schemeClr val="accent6">
                    <a:lumMod val="20000"/>
                    <a:lumOff val="80000"/>
                  </a:schemeClr>
                </a:solidFill>
              </a:rPr>
              <a:t>Угорщина</a:t>
            </a:r>
            <a:endParaRPr lang="uk-UA" sz="11500" b="1" dirty="0">
              <a:solidFill>
                <a:schemeClr val="accent6">
                  <a:lumMod val="20000"/>
                  <a:lumOff val="80000"/>
                </a:schemeClr>
              </a:solidFill>
            </a:endParaRPr>
          </a:p>
        </p:txBody>
      </p:sp>
      <p:sp>
        <p:nvSpPr>
          <p:cNvPr id="3" name="Подзаголовок 2"/>
          <p:cNvSpPr>
            <a:spLocks noGrp="1"/>
          </p:cNvSpPr>
          <p:nvPr>
            <p:ph type="subTitle" idx="1"/>
          </p:nvPr>
        </p:nvSpPr>
        <p:spPr/>
        <p:txBody>
          <a:bodyPr/>
          <a:lstStyle/>
          <a:p>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114799"/>
            <a:ext cx="4968552" cy="32078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570985"/>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284984"/>
            <a:ext cx="7445703" cy="3416320"/>
          </a:xfrm>
          <a:prstGeom prst="rect">
            <a:avLst/>
          </a:prstGeom>
        </p:spPr>
        <p:txBody>
          <a:bodyPr wrap="square">
            <a:spAutoFit/>
          </a:bodyPr>
          <a:lstStyle/>
          <a:p>
            <a:r>
              <a:rPr lang="uk-UA" sz="2400" b="1" dirty="0">
                <a:solidFill>
                  <a:schemeClr val="accent6">
                    <a:lumMod val="60000"/>
                    <a:lumOff val="40000"/>
                  </a:schemeClr>
                </a:solidFill>
              </a:rPr>
              <a:t>Почала розвиватися важка індустрія, зокрема машинобудування. Деякі зміни відбулися в сільському господарстві. Частина землі (майже 7%) була роздана селянам, однак майже половина селянських родин і надалі залишалася безземельною. Великим землевласникам належала третина усієї землі.</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403" y="858950"/>
            <a:ext cx="4479771" cy="2011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91095"/>
            <a:ext cx="3119040" cy="20793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698087"/>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45" y="548680"/>
            <a:ext cx="2887411" cy="412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8144" y="5085184"/>
            <a:ext cx="3639949" cy="1200329"/>
          </a:xfrm>
          <a:prstGeom prst="rect">
            <a:avLst/>
          </a:prstGeom>
        </p:spPr>
        <p:txBody>
          <a:bodyPr wrap="square">
            <a:spAutoFit/>
          </a:bodyPr>
          <a:lstStyle/>
          <a:p>
            <a:r>
              <a:rPr lang="uk-UA" sz="2400" b="1" dirty="0">
                <a:solidFill>
                  <a:schemeClr val="accent1">
                    <a:lumMod val="60000"/>
                    <a:lumOff val="40000"/>
                  </a:schemeClr>
                </a:solidFill>
              </a:rPr>
              <a:t>Агітаційний плакат </a:t>
            </a:r>
            <a:r>
              <a:rPr lang="uk-UA" sz="2400" b="1" dirty="0" err="1">
                <a:solidFill>
                  <a:schemeClr val="accent1">
                    <a:lumMod val="60000"/>
                    <a:lumOff val="40000"/>
                  </a:schemeClr>
                </a:solidFill>
              </a:rPr>
              <a:t>хортиського</a:t>
            </a:r>
            <a:r>
              <a:rPr lang="uk-UA" sz="2400" b="1" dirty="0">
                <a:solidFill>
                  <a:schemeClr val="accent1">
                    <a:lumMod val="60000"/>
                    <a:lumOff val="40000"/>
                  </a:schemeClr>
                </a:solidFill>
              </a:rPr>
              <a:t> режиму</a:t>
            </a:r>
          </a:p>
        </p:txBody>
      </p:sp>
      <p:sp>
        <p:nvSpPr>
          <p:cNvPr id="3" name="Прямоугольник 2"/>
          <p:cNvSpPr/>
          <p:nvPr/>
        </p:nvSpPr>
        <p:spPr>
          <a:xfrm>
            <a:off x="3779911" y="241683"/>
            <a:ext cx="5364089" cy="6370975"/>
          </a:xfrm>
          <a:prstGeom prst="rect">
            <a:avLst/>
          </a:prstGeom>
        </p:spPr>
        <p:txBody>
          <a:bodyPr wrap="square">
            <a:spAutoFit/>
          </a:bodyPr>
          <a:lstStyle/>
          <a:p>
            <a:r>
              <a:rPr lang="uk-UA" sz="2400" b="1" dirty="0">
                <a:solidFill>
                  <a:schemeClr val="accent6">
                    <a:lumMod val="60000"/>
                    <a:lumOff val="40000"/>
                  </a:schemeClr>
                </a:solidFill>
              </a:rPr>
              <a:t>Було проведено часткову аграрну реформу. </a:t>
            </a:r>
          </a:p>
          <a:p>
            <a:endParaRPr lang="uk-UA" sz="2400" b="1" dirty="0">
              <a:solidFill>
                <a:schemeClr val="accent6">
                  <a:lumMod val="60000"/>
                  <a:lumOff val="40000"/>
                </a:schemeClr>
              </a:solidFill>
            </a:endParaRPr>
          </a:p>
          <a:p>
            <a:r>
              <a:rPr lang="uk-UA" sz="2400" b="1" dirty="0">
                <a:solidFill>
                  <a:schemeClr val="accent6">
                    <a:lumMod val="60000"/>
                    <a:lumOff val="40000"/>
                  </a:schemeClr>
                </a:solidFill>
              </a:rPr>
              <a:t>На міжнародній арені Угорщина прагнула до перегляду </a:t>
            </a:r>
            <a:r>
              <a:rPr lang="uk-UA" sz="2400" b="1" dirty="0" err="1">
                <a:solidFill>
                  <a:schemeClr val="accent6">
                    <a:lumMod val="60000"/>
                    <a:lumOff val="40000"/>
                  </a:schemeClr>
                </a:solidFill>
              </a:rPr>
              <a:t>Тріанонського</a:t>
            </a:r>
            <a:r>
              <a:rPr lang="uk-UA" sz="2400" b="1" dirty="0">
                <a:solidFill>
                  <a:schemeClr val="accent6">
                    <a:lumMod val="60000"/>
                    <a:lumOff val="40000"/>
                  </a:schemeClr>
                </a:solidFill>
              </a:rPr>
              <a:t> договору і зменшення репарацій. У 1927 р. Угорщина почала зближення з Італією, а в 1934 р. між Італією, Угорщиною та Австрією було підписано Римський протокол, який передбачав взаємну підтримку у перегляді Версальської системи.</a:t>
            </a:r>
          </a:p>
        </p:txBody>
      </p:sp>
    </p:spTree>
    <p:extLst>
      <p:ext uri="{BB962C8B-B14F-4D97-AF65-F5344CB8AC3E}">
        <p14:creationId xmlns:p14="http://schemas.microsoft.com/office/powerpoint/2010/main" val="1583372214"/>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4824536" cy="6370975"/>
          </a:xfrm>
          <a:prstGeom prst="rect">
            <a:avLst/>
          </a:prstGeom>
        </p:spPr>
        <p:txBody>
          <a:bodyPr wrap="square">
            <a:spAutoFit/>
          </a:bodyPr>
          <a:lstStyle/>
          <a:p>
            <a:r>
              <a:rPr lang="uk-UA" sz="2400" b="1" dirty="0">
                <a:solidFill>
                  <a:schemeClr val="accent6">
                    <a:lumMod val="40000"/>
                    <a:lumOff val="60000"/>
                  </a:schemeClr>
                </a:solidFill>
              </a:rPr>
              <a:t>У 1922 р. уряд запровадив новий закон про вибори, згідно з яким таємне голосування зберігалося в Будапешті та у великих містах. На решті території дозволялося відкрите голосування, що ускладнювало висунення кандидатів від опозиції. На виборах 1922 р. перемогу здобула урядова Партія єдності, яка була створена на базі Партії дрібних сільських господарів.</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16632"/>
            <a:ext cx="25908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077072"/>
            <a:ext cx="3481264" cy="2617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335716"/>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920880" cy="3785652"/>
          </a:xfrm>
          <a:prstGeom prst="rect">
            <a:avLst/>
          </a:prstGeom>
        </p:spPr>
        <p:txBody>
          <a:bodyPr wrap="square">
            <a:spAutoFit/>
          </a:bodyPr>
          <a:lstStyle/>
          <a:p>
            <a:r>
              <a:rPr lang="ru-RU" sz="2400" b="1" dirty="0">
                <a:solidFill>
                  <a:schemeClr val="accent6">
                    <a:lumMod val="40000"/>
                    <a:lumOff val="60000"/>
                  </a:schemeClr>
                </a:solidFill>
              </a:rPr>
              <a:t>У 1925 р. вступив у </a:t>
            </a:r>
            <a:r>
              <a:rPr lang="ru-RU" sz="2400" b="1" dirty="0" err="1">
                <a:solidFill>
                  <a:schemeClr val="accent6">
                    <a:lumMod val="40000"/>
                    <a:lumOff val="60000"/>
                  </a:schemeClr>
                </a:solidFill>
              </a:rPr>
              <a:t>дію</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новий</a:t>
            </a:r>
            <a:r>
              <a:rPr lang="ru-RU" sz="2400" b="1" dirty="0">
                <a:solidFill>
                  <a:schemeClr val="accent6">
                    <a:lumMod val="40000"/>
                    <a:lumOff val="60000"/>
                  </a:schemeClr>
                </a:solidFill>
              </a:rPr>
              <a:t>, </a:t>
            </a:r>
            <a:r>
              <a:rPr lang="ru-RU" sz="2400" b="1" dirty="0" err="1">
                <a:solidFill>
                  <a:schemeClr val="accent6">
                    <a:lumMod val="40000"/>
                    <a:lumOff val="60000"/>
                  </a:schemeClr>
                </a:solidFill>
              </a:rPr>
              <a:t>більш</a:t>
            </a:r>
            <a:r>
              <a:rPr lang="ru-RU" sz="2400" b="1" dirty="0">
                <a:solidFill>
                  <a:schemeClr val="accent6">
                    <a:lumMod val="40000"/>
                    <a:lumOff val="60000"/>
                  </a:schemeClr>
                </a:solidFill>
              </a:rPr>
              <a:t> </a:t>
            </a:r>
            <a:r>
              <a:rPr lang="ru-RU" sz="2400" b="1" dirty="0" err="1">
                <a:solidFill>
                  <a:schemeClr val="accent6">
                    <a:lumMod val="40000"/>
                    <a:lumOff val="60000"/>
                  </a:schemeClr>
                </a:solidFill>
              </a:rPr>
              <a:t>реакційний</a:t>
            </a:r>
            <a:r>
              <a:rPr lang="ru-RU" sz="2400" b="1" dirty="0">
                <a:solidFill>
                  <a:schemeClr val="accent6">
                    <a:lumMod val="40000"/>
                    <a:lumOff val="60000"/>
                  </a:schemeClr>
                </a:solidFill>
              </a:rPr>
              <a:t> </a:t>
            </a:r>
            <a:r>
              <a:rPr lang="ru-RU" sz="2400" b="1" dirty="0" err="1">
                <a:solidFill>
                  <a:schemeClr val="accent6">
                    <a:lumMod val="40000"/>
                    <a:lumOff val="60000"/>
                  </a:schemeClr>
                </a:solidFill>
              </a:rPr>
              <a:t>виборчий</a:t>
            </a:r>
            <a:r>
              <a:rPr lang="ru-RU" sz="2400" b="1" dirty="0">
                <a:solidFill>
                  <a:schemeClr val="accent6">
                    <a:lumMod val="40000"/>
                    <a:lumOff val="60000"/>
                  </a:schemeClr>
                </a:solidFill>
              </a:rPr>
              <a:t> закон. </a:t>
            </a:r>
          </a:p>
          <a:p>
            <a:r>
              <a:rPr lang="ru-RU" sz="2400" b="1" dirty="0">
                <a:solidFill>
                  <a:schemeClr val="accent6">
                    <a:lumMod val="40000"/>
                    <a:lumOff val="60000"/>
                  </a:schemeClr>
                </a:solidFill>
              </a:rPr>
              <a:t> Через </a:t>
            </a:r>
            <a:r>
              <a:rPr lang="ru-RU" sz="2400" b="1" dirty="0" err="1">
                <a:solidFill>
                  <a:schemeClr val="accent6">
                    <a:lumMod val="40000"/>
                    <a:lumOff val="60000"/>
                  </a:schemeClr>
                </a:solidFill>
              </a:rPr>
              <a:t>рік</a:t>
            </a:r>
            <a:r>
              <a:rPr lang="ru-RU" sz="2400" b="1" dirty="0">
                <a:solidFill>
                  <a:schemeClr val="accent6">
                    <a:lumMod val="40000"/>
                    <a:lumOff val="60000"/>
                  </a:schemeClr>
                </a:solidFill>
              </a:rPr>
              <a:t> </a:t>
            </a:r>
            <a:r>
              <a:rPr lang="ru-RU" sz="2400" b="1" dirty="0" err="1">
                <a:solidFill>
                  <a:schemeClr val="accent6">
                    <a:lumMod val="40000"/>
                    <a:lumOff val="60000"/>
                  </a:schemeClr>
                </a:solidFill>
              </a:rPr>
              <a:t>була</a:t>
            </a:r>
            <a:r>
              <a:rPr lang="ru-RU" sz="2400" b="1" dirty="0">
                <a:solidFill>
                  <a:schemeClr val="accent6">
                    <a:lumMod val="40000"/>
                    <a:lumOff val="60000"/>
                  </a:schemeClr>
                </a:solidFill>
              </a:rPr>
              <a:t> створена </a:t>
            </a:r>
            <a:r>
              <a:rPr lang="ru-RU" sz="2400" b="1" dirty="0" err="1">
                <a:solidFill>
                  <a:schemeClr val="accent6">
                    <a:lumMod val="40000"/>
                    <a:lumOff val="60000"/>
                  </a:schemeClr>
                </a:solidFill>
              </a:rPr>
              <a:t>верхня</a:t>
            </a:r>
            <a:r>
              <a:rPr lang="ru-RU" sz="2400" b="1" dirty="0">
                <a:solidFill>
                  <a:schemeClr val="accent6">
                    <a:lumMod val="40000"/>
                    <a:lumOff val="60000"/>
                  </a:schemeClr>
                </a:solidFill>
              </a:rPr>
              <a:t> палата парламенту, члени </a:t>
            </a:r>
            <a:r>
              <a:rPr lang="ru-RU" sz="2400" b="1" dirty="0" err="1">
                <a:solidFill>
                  <a:schemeClr val="accent6">
                    <a:lumMod val="40000"/>
                    <a:lumOff val="60000"/>
                  </a:schemeClr>
                </a:solidFill>
              </a:rPr>
              <a:t>якої</a:t>
            </a:r>
            <a:r>
              <a:rPr lang="ru-RU" sz="2400" b="1" dirty="0">
                <a:solidFill>
                  <a:schemeClr val="accent6">
                    <a:lumMod val="40000"/>
                    <a:lumOff val="60000"/>
                  </a:schemeClr>
                </a:solidFill>
              </a:rPr>
              <a:t> по </a:t>
            </a:r>
            <a:r>
              <a:rPr lang="ru-RU" sz="2400" b="1" dirty="0" err="1">
                <a:solidFill>
                  <a:schemeClr val="accent6">
                    <a:lumMod val="40000"/>
                    <a:lumOff val="60000"/>
                  </a:schemeClr>
                </a:solidFill>
              </a:rPr>
              <a:t>суті</a:t>
            </a:r>
            <a:r>
              <a:rPr lang="ru-RU" sz="2400" b="1" dirty="0">
                <a:solidFill>
                  <a:schemeClr val="accent6">
                    <a:lumMod val="40000"/>
                    <a:lumOff val="60000"/>
                  </a:schemeClr>
                </a:solidFill>
              </a:rPr>
              <a:t> не </a:t>
            </a:r>
            <a:r>
              <a:rPr lang="ru-RU" sz="2400" b="1" dirty="0" err="1">
                <a:solidFill>
                  <a:schemeClr val="accent6">
                    <a:lumMod val="40000"/>
                    <a:lumOff val="60000"/>
                  </a:schemeClr>
                </a:solidFill>
              </a:rPr>
              <a:t>обиралися</a:t>
            </a:r>
            <a:r>
              <a:rPr lang="ru-RU" sz="2400" b="1" dirty="0">
                <a:solidFill>
                  <a:schemeClr val="accent6">
                    <a:lumMod val="40000"/>
                    <a:lumOff val="60000"/>
                  </a:schemeClr>
                </a:solidFill>
              </a:rPr>
              <a:t>, а </a:t>
            </a:r>
            <a:r>
              <a:rPr lang="ru-RU" sz="2400" b="1" dirty="0" err="1">
                <a:solidFill>
                  <a:schemeClr val="accent6">
                    <a:lumMod val="40000"/>
                    <a:lumOff val="60000"/>
                  </a:schemeClr>
                </a:solidFill>
              </a:rPr>
              <a:t>призначалися</a:t>
            </a:r>
            <a:r>
              <a:rPr lang="ru-RU" sz="2400" b="1" dirty="0">
                <a:solidFill>
                  <a:schemeClr val="accent6">
                    <a:lumMod val="40000"/>
                    <a:lumOff val="60000"/>
                  </a:schemeClr>
                </a:solidFill>
              </a:rPr>
              <a:t>. </a:t>
            </a:r>
            <a:r>
              <a:rPr lang="ru-RU" sz="2400" b="1" dirty="0" err="1">
                <a:solidFill>
                  <a:schemeClr val="accent6">
                    <a:lumMod val="40000"/>
                    <a:lumOff val="60000"/>
                  </a:schemeClr>
                </a:solidFill>
              </a:rPr>
              <a:t>Внаслідок</a:t>
            </a:r>
            <a:r>
              <a:rPr lang="ru-RU" sz="2400" b="1" dirty="0">
                <a:solidFill>
                  <a:schemeClr val="accent6">
                    <a:lumMod val="40000"/>
                    <a:lumOff val="60000"/>
                  </a:schemeClr>
                </a:solidFill>
              </a:rPr>
              <a:t> таких </a:t>
            </a:r>
            <a:r>
              <a:rPr lang="ru-RU" sz="2400" b="1" dirty="0" err="1">
                <a:solidFill>
                  <a:schemeClr val="accent6">
                    <a:lumMod val="40000"/>
                    <a:lumOff val="60000"/>
                  </a:schemeClr>
                </a:solidFill>
              </a:rPr>
              <a:t>заходів</a:t>
            </a:r>
            <a:r>
              <a:rPr lang="ru-RU" sz="2400" b="1" dirty="0">
                <a:solidFill>
                  <a:schemeClr val="accent6">
                    <a:lumMod val="40000"/>
                    <a:lumOff val="60000"/>
                  </a:schemeClr>
                </a:solidFill>
              </a:rPr>
              <a:t> </a:t>
            </a:r>
            <a:r>
              <a:rPr lang="ru-RU" sz="2400" b="1" dirty="0" err="1">
                <a:solidFill>
                  <a:schemeClr val="accent6">
                    <a:lumMod val="40000"/>
                    <a:lumOff val="60000"/>
                  </a:schemeClr>
                </a:solidFill>
              </a:rPr>
              <a:t>обмежувалась</a:t>
            </a:r>
            <a:r>
              <a:rPr lang="ru-RU" sz="2400" b="1" dirty="0">
                <a:solidFill>
                  <a:schemeClr val="accent6">
                    <a:lumMod val="40000"/>
                    <a:lumOff val="60000"/>
                  </a:schemeClr>
                </a:solidFill>
              </a:rPr>
              <a:t> участь широких </a:t>
            </a:r>
            <a:r>
              <a:rPr lang="ru-RU" sz="2400" b="1" dirty="0" err="1">
                <a:solidFill>
                  <a:schemeClr val="accent6">
                    <a:lumMod val="40000"/>
                    <a:lumOff val="60000"/>
                  </a:schemeClr>
                </a:solidFill>
              </a:rPr>
              <a:t>верств</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населення</a:t>
            </a:r>
            <a:r>
              <a:rPr lang="ru-RU" sz="2400" b="1" dirty="0">
                <a:solidFill>
                  <a:schemeClr val="accent6">
                    <a:lumMod val="40000"/>
                    <a:lumOff val="60000"/>
                  </a:schemeClr>
                </a:solidFill>
              </a:rPr>
              <a:t> у </a:t>
            </a:r>
            <a:r>
              <a:rPr lang="ru-RU" sz="2400" b="1" dirty="0" err="1">
                <a:solidFill>
                  <a:schemeClr val="accent6">
                    <a:lumMod val="40000"/>
                    <a:lumOff val="60000"/>
                  </a:schemeClr>
                </a:solidFill>
              </a:rPr>
              <a:t>політичному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житті</a:t>
            </a:r>
            <a:r>
              <a:rPr lang="ru-RU" sz="2400" b="1" dirty="0">
                <a:solidFill>
                  <a:schemeClr val="accent6">
                    <a:lumMod val="40000"/>
                    <a:lumOff val="60000"/>
                  </a:schemeClr>
                </a:solidFill>
              </a:rPr>
              <a:t>, </a:t>
            </a:r>
            <a:r>
              <a:rPr lang="ru-RU" sz="2400" b="1" dirty="0" err="1">
                <a:solidFill>
                  <a:schemeClr val="accent6">
                    <a:lumMod val="40000"/>
                    <a:lumOff val="60000"/>
                  </a:schemeClr>
                </a:solidFill>
              </a:rPr>
              <a:t>згорталась</a:t>
            </a:r>
            <a:r>
              <a:rPr lang="ru-RU" sz="2400" b="1" dirty="0">
                <a:solidFill>
                  <a:schemeClr val="accent6">
                    <a:lumMod val="40000"/>
                    <a:lumOff val="60000"/>
                  </a:schemeClr>
                </a:solidFill>
              </a:rPr>
              <a:t> до </a:t>
            </a:r>
            <a:r>
              <a:rPr lang="ru-RU" sz="2400" b="1" dirty="0" err="1">
                <a:solidFill>
                  <a:schemeClr val="accent6">
                    <a:lumMod val="40000"/>
                    <a:lumOff val="60000"/>
                  </a:schemeClr>
                </a:solidFill>
              </a:rPr>
              <a:t>мінімуму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парламентська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демократія</a:t>
            </a:r>
            <a:r>
              <a:rPr lang="ru-RU" sz="2400" b="1" dirty="0">
                <a:solidFill>
                  <a:schemeClr val="accent6">
                    <a:lumMod val="40000"/>
                    <a:lumOff val="60000"/>
                  </a:schemeClr>
                </a:solidFill>
              </a:rPr>
              <a:t>. </a:t>
            </a:r>
          </a:p>
          <a:p>
            <a:r>
              <a:rPr lang="ru-RU" sz="2400" b="1" dirty="0">
                <a:solidFill>
                  <a:schemeClr val="accent6">
                    <a:lumMod val="40000"/>
                    <a:lumOff val="60000"/>
                  </a:schemeClr>
                </a:solidFill>
              </a:rPr>
              <a:t> </a:t>
            </a:r>
            <a:endParaRPr lang="uk-UA" sz="2400" b="1" dirty="0">
              <a:solidFill>
                <a:schemeClr val="accent6">
                  <a:lumMod val="40000"/>
                  <a:lumOff val="60000"/>
                </a:schemeClr>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861048"/>
            <a:ext cx="2880320" cy="26035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988711"/>
            <a:ext cx="3672408" cy="23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910414"/>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3717032"/>
            <a:ext cx="7254552" cy="3046988"/>
          </a:xfrm>
          <a:prstGeom prst="rect">
            <a:avLst/>
          </a:prstGeom>
        </p:spPr>
        <p:txBody>
          <a:bodyPr wrap="square">
            <a:spAutoFit/>
          </a:bodyPr>
          <a:lstStyle/>
          <a:p>
            <a:r>
              <a:rPr lang="uk-UA" sz="2400" b="1" dirty="0">
                <a:solidFill>
                  <a:schemeClr val="accent6">
                    <a:lumMod val="40000"/>
                    <a:lumOff val="60000"/>
                  </a:schemeClr>
                </a:solidFill>
              </a:rPr>
              <a:t>Режим М. Хорті домагався перегляду </a:t>
            </a:r>
            <a:r>
              <a:rPr lang="uk-UA" sz="2400" b="1" dirty="0" err="1">
                <a:solidFill>
                  <a:schemeClr val="accent6">
                    <a:lumMod val="40000"/>
                    <a:lumOff val="60000"/>
                  </a:schemeClr>
                </a:solidFill>
              </a:rPr>
              <a:t>Тріанонського</a:t>
            </a:r>
            <a:r>
              <a:rPr lang="uk-UA" sz="2400" b="1" dirty="0">
                <a:solidFill>
                  <a:schemeClr val="accent6">
                    <a:lumMod val="40000"/>
                    <a:lumOff val="60000"/>
                  </a:schemeClr>
                </a:solidFill>
              </a:rPr>
              <a:t> договору і пом'якшення умов репарацій. У 1927 р. почалося зближення Угорщини з фашистською Італією і мілітаристськими колами Німеччини. Поступово Угорщина збільшувала свій військовий потенціал.</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319" y="332656"/>
            <a:ext cx="4667082" cy="31113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235199"/>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7992888" cy="3785652"/>
          </a:xfrm>
          <a:prstGeom prst="rect">
            <a:avLst/>
          </a:prstGeom>
        </p:spPr>
        <p:txBody>
          <a:bodyPr wrap="square">
            <a:spAutoFit/>
          </a:bodyPr>
          <a:lstStyle/>
          <a:p>
            <a:r>
              <a:rPr lang="uk-UA" sz="2000" b="1" dirty="0">
                <a:solidFill>
                  <a:schemeClr val="accent6">
                    <a:lumMod val="40000"/>
                    <a:lumOff val="60000"/>
                  </a:schemeClr>
                </a:solidFill>
              </a:rPr>
              <a:t>Криза сільського господарства, що охопила країни східної Європи наприкінці 20-х років, економічна криза 1929-1933 рр. завдала сильного удару угорській економіці, а надто сільському господарству. Активізували діяльність ультраправі сили, зокрема партія угорських фашистів на чолі з </a:t>
            </a:r>
            <a:r>
              <a:rPr lang="uk-UA" sz="2000" b="1" dirty="0" err="1">
                <a:solidFill>
                  <a:schemeClr val="accent6">
                    <a:lumMod val="40000"/>
                    <a:lumOff val="60000"/>
                  </a:schemeClr>
                </a:solidFill>
              </a:rPr>
              <a:t>Нілаші</a:t>
            </a:r>
            <a:r>
              <a:rPr lang="uk-UA" sz="2000" b="1" dirty="0">
                <a:solidFill>
                  <a:schemeClr val="accent6">
                    <a:lumMod val="40000"/>
                    <a:lumOff val="60000"/>
                  </a:schemeClr>
                </a:solidFill>
              </a:rPr>
              <a:t> "Схрещені стріли". У зовнішній політиці було взято курс на зближення з Німеччиною. Відроджувалися гасла відновлення "Історичної Угорщини" та реваншу. У 1936 р. прем’єр-міністром став граф П.</a:t>
            </a:r>
            <a:r>
              <a:rPr lang="uk-UA" sz="2000" b="1" dirty="0" err="1">
                <a:solidFill>
                  <a:schemeClr val="accent6">
                    <a:lumMod val="40000"/>
                    <a:lumOff val="60000"/>
                  </a:schemeClr>
                </a:solidFill>
              </a:rPr>
              <a:t>Телекі</a:t>
            </a:r>
            <a:r>
              <a:rPr lang="uk-UA" sz="2000" b="1" dirty="0">
                <a:solidFill>
                  <a:schemeClr val="accent6">
                    <a:lumMod val="40000"/>
                    <a:lumOff val="60000"/>
                  </a:schemeClr>
                </a:solidFill>
              </a:rPr>
              <a:t>, який провадив політику зближення з Німеччиною.</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71" y="4149080"/>
            <a:ext cx="3600400" cy="24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715480"/>
            <a:ext cx="2304256" cy="28885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80252"/>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573016"/>
            <a:ext cx="8640960" cy="3170099"/>
          </a:xfrm>
          <a:prstGeom prst="rect">
            <a:avLst/>
          </a:prstGeom>
        </p:spPr>
        <p:txBody>
          <a:bodyPr wrap="square">
            <a:spAutoFit/>
          </a:bodyPr>
          <a:lstStyle/>
          <a:p>
            <a:r>
              <a:rPr lang="uk-UA" sz="2000" b="1" dirty="0">
                <a:solidFill>
                  <a:schemeClr val="accent6">
                    <a:lumMod val="40000"/>
                    <a:lumOff val="60000"/>
                  </a:schemeClr>
                </a:solidFill>
              </a:rPr>
              <a:t>Економічні труднощі, які почалися з середини 1929 </a:t>
            </a:r>
            <a:r>
              <a:rPr lang="en-US" sz="2000" b="1" dirty="0">
                <a:solidFill>
                  <a:schemeClr val="accent6">
                    <a:lumMod val="40000"/>
                    <a:lumOff val="60000"/>
                  </a:schemeClr>
                </a:solidFill>
              </a:rPr>
              <a:t>p., </a:t>
            </a:r>
            <a:r>
              <a:rPr lang="uk-UA" sz="2000" b="1" dirty="0">
                <a:solidFill>
                  <a:schemeClr val="accent6">
                    <a:lumMod val="40000"/>
                    <a:lumOff val="60000"/>
                  </a:schemeClr>
                </a:solidFill>
              </a:rPr>
              <a:t>особливо гостро відчувалися в легкій промисловості і сільському господарстві. Майже 800 тис. промислових і сільськогосподарських робітників були безробітними. Уже в 1930 р. країну охопило масове незадоволення. Демонстрації і виступи відбувалися під гаслом «Хліба і праці!». Партія дрібних сільських господарів виступила з вимогами проведення аграрної реформи, зниження податків, надання селянам пільгових позик, введення загального виборчого права.</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4586">
            <a:off x="5791946" y="247411"/>
            <a:ext cx="2264784" cy="323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96565"/>
            <a:ext cx="4104456" cy="27397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080908"/>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56984" cy="3416320"/>
          </a:xfrm>
          <a:prstGeom prst="rect">
            <a:avLst/>
          </a:prstGeom>
        </p:spPr>
        <p:txBody>
          <a:bodyPr wrap="square">
            <a:spAutoFit/>
          </a:bodyPr>
          <a:lstStyle/>
          <a:p>
            <a:r>
              <a:rPr lang="ru-RU" sz="2400" b="1" dirty="0">
                <a:solidFill>
                  <a:schemeClr val="accent6">
                    <a:lumMod val="40000"/>
                    <a:lumOff val="60000"/>
                  </a:schemeClr>
                </a:solidFill>
              </a:rPr>
              <a:t>У 1931 р. уряд </a:t>
            </a:r>
            <a:r>
              <a:rPr lang="ru-RU" sz="2400" b="1" dirty="0" err="1">
                <a:solidFill>
                  <a:schemeClr val="accent6">
                    <a:lumMod val="40000"/>
                    <a:lumOff val="60000"/>
                  </a:schemeClr>
                </a:solidFill>
              </a:rPr>
              <a:t>пішов</a:t>
            </a:r>
            <a:r>
              <a:rPr lang="ru-RU" sz="2400" b="1" dirty="0">
                <a:solidFill>
                  <a:schemeClr val="accent6">
                    <a:lumMod val="40000"/>
                    <a:lumOff val="60000"/>
                  </a:schemeClr>
                </a:solidFill>
              </a:rPr>
              <a:t> у </a:t>
            </a:r>
            <a:r>
              <a:rPr lang="ru-RU" sz="2400" b="1" dirty="0" err="1">
                <a:solidFill>
                  <a:schemeClr val="accent6">
                    <a:lumMod val="40000"/>
                    <a:lumOff val="60000"/>
                  </a:schemeClr>
                </a:solidFill>
              </a:rPr>
              <a:t>відставку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Спроби</a:t>
            </a:r>
            <a:r>
              <a:rPr lang="ru-RU" sz="2400" b="1" dirty="0">
                <a:solidFill>
                  <a:schemeClr val="accent6">
                    <a:lumMod val="40000"/>
                    <a:lumOff val="60000"/>
                  </a:schemeClr>
                </a:solidFill>
              </a:rPr>
              <a:t> нового уряду ввести </a:t>
            </a:r>
            <a:r>
              <a:rPr lang="ru-RU" sz="2400" b="1" dirty="0" err="1">
                <a:solidFill>
                  <a:schemeClr val="accent6">
                    <a:lumMod val="40000"/>
                    <a:lumOff val="60000"/>
                  </a:schemeClr>
                </a:solidFill>
              </a:rPr>
              <a:t>надзвичайний</a:t>
            </a:r>
            <a:r>
              <a:rPr lang="ru-RU" sz="2400" b="1" dirty="0">
                <a:solidFill>
                  <a:schemeClr val="accent6">
                    <a:lumMod val="40000"/>
                    <a:lumOff val="60000"/>
                  </a:schemeClr>
                </a:solidFill>
              </a:rPr>
              <a:t> стан </a:t>
            </a:r>
            <a:r>
              <a:rPr lang="ru-RU" sz="2400" b="1" dirty="0" err="1">
                <a:solidFill>
                  <a:schemeClr val="accent6">
                    <a:lumMod val="40000"/>
                    <a:lumOff val="60000"/>
                  </a:schemeClr>
                </a:solidFill>
              </a:rPr>
              <a:t>викликали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нову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хвилю</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невдоволення</a:t>
            </a:r>
            <a:r>
              <a:rPr lang="ru-RU" sz="2400" b="1" dirty="0">
                <a:solidFill>
                  <a:schemeClr val="accent6">
                    <a:lumMod val="40000"/>
                    <a:lumOff val="60000"/>
                  </a:schemeClr>
                </a:solidFill>
              </a:rPr>
              <a:t>. У 1932 p. М. </a:t>
            </a:r>
            <a:r>
              <a:rPr lang="ru-RU" sz="2400" b="1" dirty="0" err="1">
                <a:solidFill>
                  <a:schemeClr val="accent6">
                    <a:lumMod val="40000"/>
                    <a:lumOff val="60000"/>
                  </a:schemeClr>
                </a:solidFill>
              </a:rPr>
              <a:t>Хорті</a:t>
            </a:r>
            <a:r>
              <a:rPr lang="ru-RU" sz="2400" b="1" dirty="0">
                <a:solidFill>
                  <a:schemeClr val="accent6">
                    <a:lumMod val="40000"/>
                    <a:lumOff val="60000"/>
                  </a:schemeClr>
                </a:solidFill>
              </a:rPr>
              <a:t> поставив на </a:t>
            </a:r>
            <a:r>
              <a:rPr lang="ru-RU" sz="2400" b="1" dirty="0" err="1">
                <a:solidFill>
                  <a:schemeClr val="accent6">
                    <a:lumMod val="40000"/>
                    <a:lumOff val="60000"/>
                  </a:schemeClr>
                </a:solidFill>
              </a:rPr>
              <a:t>чолі</a:t>
            </a:r>
            <a:r>
              <a:rPr lang="ru-RU" sz="2400" b="1" dirty="0">
                <a:solidFill>
                  <a:schemeClr val="accent6">
                    <a:lumMod val="40000"/>
                    <a:lumOff val="60000"/>
                  </a:schemeClr>
                </a:solidFill>
              </a:rPr>
              <a:t> уряду </a:t>
            </a:r>
            <a:r>
              <a:rPr lang="ru-RU" sz="2400" b="1" dirty="0" err="1">
                <a:solidFill>
                  <a:schemeClr val="accent6">
                    <a:lumMod val="40000"/>
                    <a:lumOff val="60000"/>
                  </a:schemeClr>
                </a:solidFill>
              </a:rPr>
              <a:t>лідера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крайньо</a:t>
            </a:r>
            <a:r>
              <a:rPr lang="ru-RU" sz="2400" b="1" dirty="0">
                <a:solidFill>
                  <a:schemeClr val="accent6">
                    <a:lumMod val="40000"/>
                    <a:lumOff val="60000"/>
                  </a:schemeClr>
                </a:solidFill>
              </a:rPr>
              <a:t> правого </a:t>
            </a:r>
            <a:r>
              <a:rPr lang="ru-RU" sz="2400" b="1" dirty="0" err="1">
                <a:solidFill>
                  <a:schemeClr val="accent6">
                    <a:lumMod val="40000"/>
                    <a:lumOff val="60000"/>
                  </a:schemeClr>
                </a:solidFill>
              </a:rPr>
              <a:t>крила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Партії</a:t>
            </a:r>
            <a:r>
              <a:rPr lang="ru-RU" sz="2400" b="1" dirty="0">
                <a:solidFill>
                  <a:schemeClr val="accent6">
                    <a:lumMod val="40000"/>
                    <a:lumOff val="60000"/>
                  </a:schemeClr>
                </a:solidFill>
              </a:rPr>
              <a:t> </a:t>
            </a:r>
            <a:r>
              <a:rPr lang="ru-RU" sz="2400" b="1" dirty="0" err="1">
                <a:solidFill>
                  <a:schemeClr val="accent6">
                    <a:lumMod val="40000"/>
                    <a:lumOff val="60000"/>
                  </a:schemeClr>
                </a:solidFill>
              </a:rPr>
              <a:t>єдності</a:t>
            </a:r>
            <a:r>
              <a:rPr lang="ru-RU" sz="2400" b="1" dirty="0">
                <a:solidFill>
                  <a:schemeClr val="accent6">
                    <a:lumMod val="40000"/>
                    <a:lumOff val="60000"/>
                  </a:schemeClr>
                </a:solidFill>
              </a:rPr>
              <a:t> </a:t>
            </a:r>
            <a:r>
              <a:rPr lang="ru-RU" sz="2400" b="1" dirty="0" err="1">
                <a:solidFill>
                  <a:schemeClr val="accent6">
                    <a:lumMod val="40000"/>
                    <a:lumOff val="60000"/>
                  </a:schemeClr>
                </a:solidFill>
              </a:rPr>
              <a:t>Д'юлу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Гьомбьоша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Наміри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жорстокими</a:t>
            </a:r>
            <a:r>
              <a:rPr lang="ru-RU" sz="2400" b="1" dirty="0">
                <a:solidFill>
                  <a:schemeClr val="accent6">
                    <a:lumMod val="40000"/>
                    <a:lumOff val="60000"/>
                  </a:schemeClr>
                </a:solidFill>
              </a:rPr>
              <a:t> методами навести порядок у </a:t>
            </a:r>
            <a:r>
              <a:rPr lang="ru-RU" sz="2400" b="1" dirty="0" err="1">
                <a:solidFill>
                  <a:schemeClr val="accent6">
                    <a:lumMod val="40000"/>
                    <a:lumOff val="60000"/>
                  </a:schemeClr>
                </a:solidFill>
              </a:rPr>
              <a:t>країні</a:t>
            </a:r>
            <a:r>
              <a:rPr lang="ru-RU" sz="2400" b="1" dirty="0">
                <a:solidFill>
                  <a:schemeClr val="accent6">
                    <a:lumMod val="40000"/>
                    <a:lumOff val="60000"/>
                  </a:schemeClr>
                </a:solidFill>
              </a:rPr>
              <a:t> той </a:t>
            </a:r>
            <a:r>
              <a:rPr lang="ru-RU" sz="2400" b="1" dirty="0" err="1">
                <a:solidFill>
                  <a:schemeClr val="accent6">
                    <a:lumMod val="40000"/>
                    <a:lumOff val="60000"/>
                  </a:schemeClr>
                </a:solidFill>
              </a:rPr>
              <a:t>прикривав</a:t>
            </a:r>
            <a:r>
              <a:rPr lang="ru-RU" sz="2400" b="1" dirty="0">
                <a:solidFill>
                  <a:schemeClr val="accent6">
                    <a:lumMod val="40000"/>
                    <a:lumOff val="60000"/>
                  </a:schemeClr>
                </a:solidFill>
              </a:rPr>
              <a:t> </a:t>
            </a:r>
            <a:r>
              <a:rPr lang="ru-RU" sz="2400" b="1" dirty="0" err="1">
                <a:solidFill>
                  <a:schemeClr val="accent6">
                    <a:lumMod val="40000"/>
                    <a:lumOff val="60000"/>
                  </a:schemeClr>
                </a:solidFill>
              </a:rPr>
              <a:t>обіцянками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запровадити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новий</a:t>
            </a:r>
            <a:r>
              <a:rPr lang="ru-RU" sz="2400" b="1" dirty="0">
                <a:solidFill>
                  <a:schemeClr val="accent6">
                    <a:lumMod val="40000"/>
                    <a:lumOff val="60000"/>
                  </a:schemeClr>
                </a:solidFill>
              </a:rPr>
              <a:t> </a:t>
            </a:r>
            <a:r>
              <a:rPr lang="ru-RU" sz="2400" b="1" dirty="0" err="1">
                <a:solidFill>
                  <a:schemeClr val="accent6">
                    <a:lumMod val="40000"/>
                    <a:lumOff val="60000"/>
                  </a:schemeClr>
                </a:solidFill>
              </a:rPr>
              <a:t>виборчий</a:t>
            </a:r>
            <a:r>
              <a:rPr lang="ru-RU" sz="2400" b="1" dirty="0">
                <a:solidFill>
                  <a:schemeClr val="accent6">
                    <a:lumMod val="40000"/>
                    <a:lumOff val="60000"/>
                  </a:schemeClr>
                </a:solidFill>
              </a:rPr>
              <a:t> закон на </a:t>
            </a:r>
            <a:r>
              <a:rPr lang="ru-RU" sz="2400" b="1" dirty="0" err="1">
                <a:solidFill>
                  <a:schemeClr val="accent6">
                    <a:lumMod val="40000"/>
                    <a:lumOff val="60000"/>
                  </a:schemeClr>
                </a:solidFill>
              </a:rPr>
              <a:t>основі</a:t>
            </a:r>
            <a:r>
              <a:rPr lang="ru-RU" sz="2400" b="1" dirty="0">
                <a:solidFill>
                  <a:schemeClr val="accent6">
                    <a:lumMod val="40000"/>
                    <a:lumOff val="60000"/>
                  </a:schemeClr>
                </a:solidFill>
              </a:rPr>
              <a:t> </a:t>
            </a:r>
            <a:r>
              <a:rPr lang="ru-RU" sz="2400" b="1" dirty="0" err="1">
                <a:solidFill>
                  <a:schemeClr val="accent6">
                    <a:lumMod val="40000"/>
                    <a:lumOff val="60000"/>
                  </a:schemeClr>
                </a:solidFill>
              </a:rPr>
              <a:t>таємного</a:t>
            </a:r>
            <a:r>
              <a:rPr lang="ru-RU" sz="2400" b="1" dirty="0">
                <a:solidFill>
                  <a:schemeClr val="accent6">
                    <a:lumMod val="40000"/>
                    <a:lumOff val="60000"/>
                  </a:schemeClr>
                </a:solidFill>
              </a:rPr>
              <a:t> </a:t>
            </a:r>
            <a:r>
              <a:rPr lang="ru-RU" sz="2400" b="1" dirty="0" err="1">
                <a:solidFill>
                  <a:schemeClr val="accent6">
                    <a:lumMod val="40000"/>
                    <a:lumOff val="60000"/>
                  </a:schemeClr>
                </a:solidFill>
              </a:rPr>
              <a:t>голосування</a:t>
            </a:r>
            <a:r>
              <a:rPr lang="ru-RU" sz="2400" b="1" dirty="0">
                <a:solidFill>
                  <a:schemeClr val="accent6">
                    <a:lumMod val="40000"/>
                    <a:lumOff val="60000"/>
                  </a:schemeClr>
                </a:solidFill>
              </a:rPr>
              <a:t>.</a:t>
            </a:r>
            <a:endParaRPr lang="uk-UA" sz="2400" b="1" dirty="0">
              <a:solidFill>
                <a:schemeClr val="accent6">
                  <a:lumMod val="40000"/>
                  <a:lumOff val="60000"/>
                </a:schemeClr>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18916"/>
            <a:ext cx="4026024" cy="225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784" y="3717032"/>
            <a:ext cx="2067705" cy="28921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297209"/>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3297" y="3573016"/>
            <a:ext cx="7942812" cy="3046988"/>
          </a:xfrm>
          <a:prstGeom prst="rect">
            <a:avLst/>
          </a:prstGeom>
        </p:spPr>
        <p:txBody>
          <a:bodyPr wrap="square">
            <a:spAutoFit/>
          </a:bodyPr>
          <a:lstStyle/>
          <a:p>
            <a:r>
              <a:rPr lang="uk-UA" sz="2400" b="1" dirty="0">
                <a:solidFill>
                  <a:schemeClr val="accent6">
                    <a:lumMod val="40000"/>
                    <a:lumOff val="60000"/>
                  </a:schemeClr>
                </a:solidFill>
              </a:rPr>
              <a:t>У зовнішній політиці було висунуто реваншистське гасло «Відродження угорської нації». Посилились утиски й обмеження діяльності соціал-демократів і профспілок. Однак Д. </a:t>
            </a:r>
            <a:r>
              <a:rPr lang="uk-UA" sz="2400" b="1" dirty="0" err="1">
                <a:solidFill>
                  <a:schemeClr val="accent6">
                    <a:lumMod val="40000"/>
                    <a:lumOff val="60000"/>
                  </a:schemeClr>
                </a:solidFill>
              </a:rPr>
              <a:t>Гьомбьошу</a:t>
            </a:r>
            <a:r>
              <a:rPr lang="uk-UA" sz="2400" b="1" dirty="0">
                <a:solidFill>
                  <a:schemeClr val="accent6">
                    <a:lumMod val="40000"/>
                    <a:lumOff val="60000"/>
                  </a:schemeClr>
                </a:solidFill>
              </a:rPr>
              <a:t> не вдалося реалізувати свої плани і встановити в країні диктатуру за італійським чи німецьким зразком.</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65553"/>
            <a:ext cx="2381250" cy="2962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27663"/>
            <a:ext cx="3823265" cy="2638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268472"/>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520" y="476672"/>
            <a:ext cx="4679528" cy="6247864"/>
          </a:xfrm>
          <a:prstGeom prst="rect">
            <a:avLst/>
          </a:prstGeom>
        </p:spPr>
        <p:txBody>
          <a:bodyPr wrap="square">
            <a:spAutoFit/>
          </a:bodyPr>
          <a:lstStyle/>
          <a:p>
            <a:r>
              <a:rPr lang="uk-UA" sz="2000" b="1" dirty="0">
                <a:solidFill>
                  <a:schemeClr val="accent6">
                    <a:lumMod val="40000"/>
                    <a:lumOff val="60000"/>
                  </a:schemeClr>
                </a:solidFill>
              </a:rPr>
              <a:t>Уряди 1936-1939 </a:t>
            </a:r>
            <a:r>
              <a:rPr lang="en-US" sz="2000" b="1" dirty="0">
                <a:solidFill>
                  <a:schemeClr val="accent6">
                    <a:lumMod val="40000"/>
                    <a:lumOff val="60000"/>
                  </a:schemeClr>
                </a:solidFill>
              </a:rPr>
              <a:t>pp., </a:t>
            </a:r>
            <a:r>
              <a:rPr lang="uk-UA" sz="2000" b="1" dirty="0">
                <a:solidFill>
                  <a:schemeClr val="accent6">
                    <a:lumMod val="40000"/>
                    <a:lumOff val="60000"/>
                  </a:schemeClr>
                </a:solidFill>
              </a:rPr>
              <a:t>які називали себе духовними спадкоємцями </a:t>
            </a:r>
            <a:r>
              <a:rPr lang="uk-UA" sz="2000" b="1" dirty="0" err="1">
                <a:solidFill>
                  <a:schemeClr val="accent6">
                    <a:lumMod val="40000"/>
                    <a:lumOff val="60000"/>
                  </a:schemeClr>
                </a:solidFill>
              </a:rPr>
              <a:t>Гьомбьоша</a:t>
            </a:r>
            <a:r>
              <a:rPr lang="uk-UA" sz="2000" b="1" dirty="0">
                <a:solidFill>
                  <a:schemeClr val="accent6">
                    <a:lumMod val="40000"/>
                    <a:lumOff val="60000"/>
                  </a:schemeClr>
                </a:solidFill>
              </a:rPr>
              <a:t> (він помер у 1936 р.), провели деякі реформи. Водночас розширювалися права Хорті як регента і права верхньої палати парламенту. Праві сили почали визначати внутрішню і зовнішню політику уряду. Після приходу до влади в Німеччині Гітлера активну діяльність в Угорщині розгорнули націонал-соціалістичні групи, які у 1935 р. об'єдналися в партію «Перехрещені стріли», що перебувала в опозиції до уряду і регента.</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1463" y="4581128"/>
            <a:ext cx="3401282" cy="1700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854" y="846625"/>
            <a:ext cx="3238500" cy="2428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091031"/>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9692" y="188640"/>
            <a:ext cx="6552728" cy="3539430"/>
          </a:xfrm>
          <a:prstGeom prst="rect">
            <a:avLst/>
          </a:prstGeom>
        </p:spPr>
        <p:txBody>
          <a:bodyPr wrap="square">
            <a:spAutoFit/>
          </a:bodyPr>
          <a:lstStyle/>
          <a:p>
            <a:r>
              <a:rPr lang="ru-RU" sz="2800" b="1" dirty="0" err="1" smtClean="0">
                <a:solidFill>
                  <a:schemeClr val="accent6">
                    <a:lumMod val="60000"/>
                    <a:lumOff val="40000"/>
                  </a:schemeClr>
                </a:solidFill>
              </a:rPr>
              <a:t>Після</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падіння</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комуністичного</a:t>
            </a:r>
            <a:r>
              <a:rPr lang="ru-RU" sz="2800" b="1" dirty="0" smtClean="0">
                <a:solidFill>
                  <a:schemeClr val="accent6">
                    <a:lumMod val="60000"/>
                    <a:lumOff val="40000"/>
                  </a:schemeClr>
                </a:solidFill>
              </a:rPr>
              <a:t> режиму правителем </a:t>
            </a:r>
            <a:r>
              <a:rPr lang="ru-RU" sz="2800" b="1" dirty="0" err="1" smtClean="0">
                <a:solidFill>
                  <a:schemeClr val="accent6">
                    <a:lumMod val="60000"/>
                    <a:lumOff val="40000"/>
                  </a:schemeClr>
                </a:solidFill>
              </a:rPr>
              <a:t>Угорщини</a:t>
            </a:r>
            <a:r>
              <a:rPr lang="ru-RU" sz="2800" b="1" dirty="0" smtClean="0">
                <a:solidFill>
                  <a:schemeClr val="accent6">
                    <a:lumMod val="60000"/>
                    <a:lumOff val="40000"/>
                  </a:schemeClr>
                </a:solidFill>
              </a:rPr>
              <a:t> </a:t>
            </a:r>
            <a:r>
              <a:rPr lang="ru-RU" sz="2800" b="1" dirty="0" err="1">
                <a:solidFill>
                  <a:schemeClr val="accent6">
                    <a:lumMod val="60000"/>
                    <a:lumOff val="40000"/>
                  </a:schemeClr>
                </a:solidFill>
              </a:rPr>
              <a:t>б</a:t>
            </a:r>
            <a:r>
              <a:rPr lang="ru-RU" sz="2800" b="1" dirty="0" err="1" smtClean="0">
                <a:solidFill>
                  <a:schemeClr val="accent6">
                    <a:lumMod val="60000"/>
                    <a:lumOff val="40000"/>
                  </a:schemeClr>
                </a:solidFill>
              </a:rPr>
              <a:t>уло</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проголошено</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ерцгерцога</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Габсбурзького</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який</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доручив</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сформувати</a:t>
            </a:r>
            <a:r>
              <a:rPr lang="ru-RU" sz="2800" b="1" dirty="0" smtClean="0">
                <a:solidFill>
                  <a:schemeClr val="accent6">
                    <a:lumMod val="60000"/>
                    <a:lumOff val="40000"/>
                  </a:schemeClr>
                </a:solidFill>
              </a:rPr>
              <a:t> уряд. Але Антанта не </a:t>
            </a:r>
            <a:r>
              <a:rPr lang="ru-RU" sz="2800" b="1" dirty="0" err="1" smtClean="0">
                <a:solidFill>
                  <a:schemeClr val="accent6">
                    <a:lumMod val="60000"/>
                    <a:lumOff val="40000"/>
                  </a:schemeClr>
                </a:solidFill>
              </a:rPr>
              <a:t>визнала</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цей</a:t>
            </a:r>
            <a:r>
              <a:rPr lang="ru-RU" sz="2800" b="1" dirty="0" smtClean="0">
                <a:solidFill>
                  <a:schemeClr val="accent6">
                    <a:lumMod val="60000"/>
                    <a:lumOff val="40000"/>
                  </a:schemeClr>
                </a:solidFill>
              </a:rPr>
              <a:t> уряд і </a:t>
            </a:r>
            <a:r>
              <a:rPr lang="ru-RU" sz="2800" b="1" dirty="0" err="1" smtClean="0">
                <a:solidFill>
                  <a:schemeClr val="accent6">
                    <a:lumMod val="60000"/>
                    <a:lumOff val="40000"/>
                  </a:schemeClr>
                </a:solidFill>
              </a:rPr>
              <a:t>віддала</a:t>
            </a:r>
            <a:r>
              <a:rPr lang="ru-RU" sz="2800" b="1" dirty="0" smtClean="0">
                <a:solidFill>
                  <a:schemeClr val="accent6">
                    <a:lumMod val="60000"/>
                    <a:lumOff val="40000"/>
                  </a:schemeClr>
                </a:solidFill>
              </a:rPr>
              <a:t> </a:t>
            </a:r>
            <a:r>
              <a:rPr lang="ru-RU" sz="2800" b="1" dirty="0" err="1" smtClean="0">
                <a:solidFill>
                  <a:schemeClr val="accent6">
                    <a:lumMod val="60000"/>
                    <a:lumOff val="40000"/>
                  </a:schemeClr>
                </a:solidFill>
              </a:rPr>
              <a:t>перевагу</a:t>
            </a:r>
            <a:r>
              <a:rPr lang="ru-RU" sz="2800" b="1" dirty="0" smtClean="0">
                <a:solidFill>
                  <a:schemeClr val="accent6">
                    <a:lumMod val="60000"/>
                    <a:lumOff val="40000"/>
                  </a:schemeClr>
                </a:solidFill>
              </a:rPr>
              <a:t> М. </a:t>
            </a:r>
            <a:r>
              <a:rPr lang="ru-RU" sz="2800" b="1" dirty="0" err="1" smtClean="0">
                <a:solidFill>
                  <a:schemeClr val="accent6">
                    <a:lumMod val="60000"/>
                    <a:lumOff val="40000"/>
                  </a:schemeClr>
                </a:solidFill>
              </a:rPr>
              <a:t>Горті</a:t>
            </a:r>
            <a:r>
              <a:rPr lang="ru-RU" sz="2800" b="1" dirty="0" smtClean="0">
                <a:solidFill>
                  <a:schemeClr val="accent6">
                    <a:lumMod val="60000"/>
                    <a:lumOff val="40000"/>
                  </a:schemeClr>
                </a:solidFill>
              </a:rPr>
              <a:t>. </a:t>
            </a:r>
            <a:endParaRPr lang="uk-UA" sz="2800" b="1" dirty="0">
              <a:solidFill>
                <a:schemeClr val="accent6">
                  <a:lumMod val="60000"/>
                  <a:lumOff val="4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05064"/>
            <a:ext cx="2622798" cy="22806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423200"/>
            <a:ext cx="2334484" cy="329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906340"/>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46974" y="260648"/>
            <a:ext cx="4752528" cy="6370975"/>
          </a:xfrm>
          <a:prstGeom prst="rect">
            <a:avLst/>
          </a:prstGeom>
        </p:spPr>
        <p:txBody>
          <a:bodyPr wrap="square">
            <a:spAutoFit/>
          </a:bodyPr>
          <a:lstStyle/>
          <a:p>
            <a:r>
              <a:rPr lang="uk-UA" sz="2400" b="1" dirty="0">
                <a:solidFill>
                  <a:schemeClr val="accent6">
                    <a:lumMod val="40000"/>
                    <a:lumOff val="60000"/>
                  </a:schemeClr>
                </a:solidFill>
              </a:rPr>
              <a:t>З 1937 р. в Угорщині виник антифашистський рух інтелігенції «Березневий фронт». Він вимагав відновлення демократичних свобод, конфіскації великої земельної власності, об'єднання народів Дунайського басейну проти фашизму. Комуністи й інші ліві сили виступили за створення Народного фронту. В країні тривала гостра міжпартійна боротьба.</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3512814" cy="241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869160"/>
            <a:ext cx="3057128" cy="1069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131054"/>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429000"/>
            <a:ext cx="7920880" cy="3046988"/>
          </a:xfrm>
          <a:prstGeom prst="rect">
            <a:avLst/>
          </a:prstGeom>
        </p:spPr>
        <p:txBody>
          <a:bodyPr wrap="square">
            <a:spAutoFit/>
          </a:bodyPr>
          <a:lstStyle/>
          <a:p>
            <a:r>
              <a:rPr lang="uk-UA" sz="2400" b="1" dirty="0">
                <a:solidFill>
                  <a:schemeClr val="accent6">
                    <a:lumMod val="40000"/>
                    <a:lumOff val="60000"/>
                  </a:schemeClr>
                </a:solidFill>
              </a:rPr>
              <a:t>За період 1938-1941 рр. до Угорщини було приєднано значні території: частину Словаччини (Верхню Угорщину), Закарпатську Україну, Трансільванію та частину Югославії (Воєводина, </a:t>
            </a:r>
            <a:r>
              <a:rPr lang="uk-UA" sz="2400" b="1" dirty="0" err="1">
                <a:solidFill>
                  <a:schemeClr val="accent6">
                    <a:lumMod val="40000"/>
                    <a:lumOff val="60000"/>
                  </a:schemeClr>
                </a:solidFill>
              </a:rPr>
              <a:t>Банат</a:t>
            </a:r>
            <a:r>
              <a:rPr lang="uk-UA" sz="2400" b="1" dirty="0">
                <a:solidFill>
                  <a:schemeClr val="accent6">
                    <a:lumMod val="40000"/>
                    <a:lumOff val="60000"/>
                  </a:schemeClr>
                </a:solidFill>
              </a:rPr>
              <a:t>). Угорці вважали, що завдяки Хорті щодо їх країни було відновлено справедливість розтоптану у 1919-1920 рр. в Парижі.</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473" y="23556"/>
            <a:ext cx="4536504" cy="30682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434765"/>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6662" y="404664"/>
            <a:ext cx="7022001" cy="2800767"/>
          </a:xfrm>
          <a:prstGeom prst="rect">
            <a:avLst/>
          </a:prstGeom>
        </p:spPr>
        <p:txBody>
          <a:bodyPr wrap="square">
            <a:spAutoFit/>
          </a:bodyPr>
          <a:lstStyle/>
          <a:p>
            <a:r>
              <a:rPr lang="uk-UA" sz="8800" b="1" dirty="0" smtClean="0">
                <a:solidFill>
                  <a:schemeClr val="accent6">
                    <a:lumMod val="40000"/>
                    <a:lumOff val="60000"/>
                  </a:schemeClr>
                </a:solidFill>
              </a:rPr>
              <a:t>Дякую за увагу !!!</a:t>
            </a:r>
            <a:endParaRPr lang="uk-UA" sz="8800" b="1" dirty="0">
              <a:solidFill>
                <a:schemeClr val="accent6">
                  <a:lumMod val="40000"/>
                  <a:lumOff val="60000"/>
                </a:schemeClr>
              </a:solidFill>
            </a:endParaRPr>
          </a:p>
        </p:txBody>
      </p:sp>
      <p:sp>
        <p:nvSpPr>
          <p:cNvPr id="4" name="Прямоугольник 3"/>
          <p:cNvSpPr/>
          <p:nvPr/>
        </p:nvSpPr>
        <p:spPr>
          <a:xfrm>
            <a:off x="3823855" y="5301208"/>
            <a:ext cx="5112568" cy="1446550"/>
          </a:xfrm>
          <a:prstGeom prst="rect">
            <a:avLst/>
          </a:prstGeom>
        </p:spPr>
        <p:txBody>
          <a:bodyPr wrap="square">
            <a:spAutoFit/>
          </a:bodyPr>
          <a:lstStyle/>
          <a:p>
            <a:r>
              <a:rPr lang="uk-UA" sz="2800" b="1" dirty="0" smtClean="0">
                <a:solidFill>
                  <a:schemeClr val="accent1">
                    <a:lumMod val="60000"/>
                    <a:lumOff val="40000"/>
                  </a:schemeClr>
                </a:solidFill>
              </a:rPr>
              <a:t>Виконали:</a:t>
            </a:r>
            <a:r>
              <a:rPr lang="uk-UA" sz="2000" b="1" dirty="0" smtClean="0">
                <a:solidFill>
                  <a:schemeClr val="accent1">
                    <a:lumMod val="60000"/>
                    <a:lumOff val="40000"/>
                  </a:schemeClr>
                </a:solidFill>
              </a:rPr>
              <a:t> </a:t>
            </a:r>
          </a:p>
          <a:p>
            <a:r>
              <a:rPr lang="uk-UA" sz="2000" b="1" dirty="0" err="1" smtClean="0">
                <a:solidFill>
                  <a:schemeClr val="accent1">
                    <a:lumMod val="60000"/>
                    <a:lumOff val="40000"/>
                  </a:schemeClr>
                </a:solidFill>
              </a:rPr>
              <a:t>Асцатрян</a:t>
            </a:r>
            <a:r>
              <a:rPr lang="uk-UA" sz="2000" b="1" dirty="0" smtClean="0">
                <a:solidFill>
                  <a:schemeClr val="accent1">
                    <a:lumMod val="60000"/>
                    <a:lumOff val="40000"/>
                  </a:schemeClr>
                </a:solidFill>
              </a:rPr>
              <a:t> Анжеліка</a:t>
            </a:r>
          </a:p>
          <a:p>
            <a:r>
              <a:rPr lang="uk-UA" sz="2000" b="1" dirty="0" smtClean="0">
                <a:solidFill>
                  <a:schemeClr val="accent1">
                    <a:lumMod val="60000"/>
                    <a:lumOff val="40000"/>
                  </a:schemeClr>
                </a:solidFill>
              </a:rPr>
              <a:t>Богданова Дар</a:t>
            </a:r>
            <a:r>
              <a:rPr lang="en-US" sz="2000" b="1" dirty="0" smtClean="0">
                <a:solidFill>
                  <a:schemeClr val="accent1">
                    <a:lumMod val="60000"/>
                    <a:lumOff val="40000"/>
                  </a:schemeClr>
                </a:solidFill>
              </a:rPr>
              <a:t>’</a:t>
            </a:r>
            <a:r>
              <a:rPr lang="ru-RU" sz="2000" b="1" dirty="0" smtClean="0">
                <a:solidFill>
                  <a:schemeClr val="accent1">
                    <a:lumMod val="60000"/>
                    <a:lumOff val="40000"/>
                  </a:schemeClr>
                </a:solidFill>
              </a:rPr>
              <a:t>я</a:t>
            </a:r>
          </a:p>
          <a:p>
            <a:r>
              <a:rPr lang="uk-UA" sz="2000" b="1" dirty="0" smtClean="0">
                <a:solidFill>
                  <a:schemeClr val="accent1">
                    <a:lumMod val="60000"/>
                    <a:lumOff val="40000"/>
                  </a:schemeClr>
                </a:solidFill>
              </a:rPr>
              <a:t>Шульга Владислав</a:t>
            </a:r>
            <a:endParaRPr lang="uk-UA" sz="2000" b="1" dirty="0">
              <a:solidFill>
                <a:schemeClr val="accent1">
                  <a:lumMod val="60000"/>
                  <a:lumOff val="40000"/>
                </a:schemeClr>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133" y="3405305"/>
            <a:ext cx="2419350" cy="2857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583009"/>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3573016"/>
            <a:ext cx="6984776" cy="3108543"/>
          </a:xfrm>
          <a:prstGeom prst="rect">
            <a:avLst/>
          </a:prstGeom>
        </p:spPr>
        <p:txBody>
          <a:bodyPr wrap="square">
            <a:spAutoFit/>
          </a:bodyPr>
          <a:lstStyle/>
          <a:p>
            <a:r>
              <a:rPr lang="ru-RU" sz="2800" b="1" dirty="0">
                <a:solidFill>
                  <a:schemeClr val="accent6">
                    <a:lumMod val="40000"/>
                    <a:lumOff val="60000"/>
                  </a:schemeClr>
                </a:solidFill>
              </a:rPr>
              <a:t>14 листопада 1919 р. </a:t>
            </a:r>
            <a:r>
              <a:rPr lang="ru-RU" sz="2800" b="1" dirty="0" err="1">
                <a:solidFill>
                  <a:schemeClr val="accent6">
                    <a:lumMod val="40000"/>
                    <a:lumOff val="60000"/>
                  </a:schemeClr>
                </a:solidFill>
              </a:rPr>
              <a:t>після</a:t>
            </a:r>
            <a:r>
              <a:rPr lang="ru-RU" sz="2800" b="1" dirty="0">
                <a:solidFill>
                  <a:schemeClr val="accent6">
                    <a:lumMod val="40000"/>
                    <a:lumOff val="60000"/>
                  </a:schemeClr>
                </a:solidFill>
              </a:rPr>
              <a:t> </a:t>
            </a:r>
            <a:r>
              <a:rPr lang="ru-RU" sz="2800" b="1" dirty="0" err="1">
                <a:solidFill>
                  <a:schemeClr val="accent6">
                    <a:lumMod val="40000"/>
                    <a:lumOff val="60000"/>
                  </a:schemeClr>
                </a:solidFill>
              </a:rPr>
              <a:t>виведення</a:t>
            </a:r>
            <a:r>
              <a:rPr lang="ru-RU" sz="2800" b="1" dirty="0">
                <a:solidFill>
                  <a:schemeClr val="accent6">
                    <a:lumMod val="40000"/>
                    <a:lumOff val="60000"/>
                  </a:schemeClr>
                </a:solidFill>
              </a:rPr>
              <a:t> </a:t>
            </a:r>
            <a:r>
              <a:rPr lang="ru-RU" sz="2800" b="1" dirty="0" err="1">
                <a:solidFill>
                  <a:schemeClr val="accent6">
                    <a:lumMod val="40000"/>
                    <a:lumOff val="60000"/>
                  </a:schemeClr>
                </a:solidFill>
              </a:rPr>
              <a:t>румунських</a:t>
            </a:r>
            <a:r>
              <a:rPr lang="ru-RU" sz="2800" b="1" dirty="0">
                <a:solidFill>
                  <a:schemeClr val="accent6">
                    <a:lumMod val="40000"/>
                    <a:lumOff val="60000"/>
                  </a:schemeClr>
                </a:solidFill>
              </a:rPr>
              <a:t> </a:t>
            </a:r>
            <a:r>
              <a:rPr lang="ru-RU" sz="2800" b="1" dirty="0" err="1">
                <a:solidFill>
                  <a:schemeClr val="accent6">
                    <a:lumMod val="40000"/>
                    <a:lumOff val="60000"/>
                  </a:schemeClr>
                </a:solidFill>
              </a:rPr>
              <a:t>військ</a:t>
            </a:r>
            <a:r>
              <a:rPr lang="ru-RU" sz="2800" b="1" dirty="0">
                <a:solidFill>
                  <a:schemeClr val="accent6">
                    <a:lumMod val="40000"/>
                    <a:lumOff val="60000"/>
                  </a:schemeClr>
                </a:solidFill>
              </a:rPr>
              <a:t> з </a:t>
            </a:r>
            <a:r>
              <a:rPr lang="ru-RU" sz="2800" b="1" dirty="0" err="1">
                <a:solidFill>
                  <a:schemeClr val="accent6">
                    <a:lumMod val="40000"/>
                    <a:lumOff val="60000"/>
                  </a:schemeClr>
                </a:solidFill>
              </a:rPr>
              <a:t>Угорщини</a:t>
            </a:r>
            <a:r>
              <a:rPr lang="ru-RU" sz="2800" b="1" dirty="0">
                <a:solidFill>
                  <a:schemeClr val="accent6">
                    <a:lumMod val="40000"/>
                    <a:lumOff val="60000"/>
                  </a:schemeClr>
                </a:solidFill>
              </a:rPr>
              <a:t> до Будапешта вступила </a:t>
            </a:r>
            <a:r>
              <a:rPr lang="ru-RU" sz="2800" b="1" dirty="0" err="1">
                <a:solidFill>
                  <a:schemeClr val="accent6">
                    <a:lumMod val="40000"/>
                    <a:lumOff val="60000"/>
                  </a:schemeClr>
                </a:solidFill>
              </a:rPr>
              <a:t>угорська</a:t>
            </a:r>
            <a:r>
              <a:rPr lang="ru-RU" sz="2800" b="1" dirty="0">
                <a:solidFill>
                  <a:schemeClr val="accent6">
                    <a:lumMod val="40000"/>
                    <a:lumOff val="60000"/>
                  </a:schemeClr>
                </a:solidFill>
              </a:rPr>
              <a:t> </a:t>
            </a:r>
            <a:r>
              <a:rPr lang="ru-RU" sz="2800" b="1" dirty="0" err="1">
                <a:solidFill>
                  <a:schemeClr val="accent6">
                    <a:lumMod val="40000"/>
                    <a:lumOff val="60000"/>
                  </a:schemeClr>
                </a:solidFill>
              </a:rPr>
              <a:t>армія</a:t>
            </a:r>
            <a:r>
              <a:rPr lang="ru-RU" sz="2800" b="1" dirty="0">
                <a:solidFill>
                  <a:schemeClr val="accent6">
                    <a:lumMod val="40000"/>
                    <a:lumOff val="60000"/>
                  </a:schemeClr>
                </a:solidFill>
              </a:rPr>
              <a:t> </a:t>
            </a:r>
            <a:r>
              <a:rPr lang="ru-RU" sz="2800" b="1" dirty="0" err="1">
                <a:solidFill>
                  <a:schemeClr val="accent6">
                    <a:lumMod val="40000"/>
                    <a:lumOff val="60000"/>
                  </a:schemeClr>
                </a:solidFill>
              </a:rPr>
              <a:t>адмірала</a:t>
            </a:r>
            <a:r>
              <a:rPr lang="ru-RU" sz="2800" b="1" dirty="0">
                <a:solidFill>
                  <a:schemeClr val="accent6">
                    <a:lumMod val="40000"/>
                    <a:lumOff val="60000"/>
                  </a:schemeClr>
                </a:solidFill>
              </a:rPr>
              <a:t> </a:t>
            </a:r>
            <a:r>
              <a:rPr lang="ru-RU" sz="2800" b="1" dirty="0" err="1">
                <a:solidFill>
                  <a:schemeClr val="accent6">
                    <a:lumMod val="40000"/>
                    <a:lumOff val="60000"/>
                  </a:schemeClr>
                </a:solidFill>
              </a:rPr>
              <a:t>М.Хорті</a:t>
            </a:r>
            <a:r>
              <a:rPr lang="ru-RU" sz="2800" b="1" dirty="0">
                <a:solidFill>
                  <a:schemeClr val="accent6">
                    <a:lumMod val="40000"/>
                    <a:lumOff val="60000"/>
                  </a:schemeClr>
                </a:solidFill>
              </a:rPr>
              <a:t>, </a:t>
            </a:r>
            <a:r>
              <a:rPr lang="ru-RU" sz="2800" b="1" dirty="0" err="1">
                <a:solidFill>
                  <a:schemeClr val="accent6">
                    <a:lumMod val="40000"/>
                    <a:lumOff val="60000"/>
                  </a:schemeClr>
                </a:solidFill>
              </a:rPr>
              <a:t>який</a:t>
            </a:r>
            <a:r>
              <a:rPr lang="ru-RU" sz="2800" b="1" dirty="0">
                <a:solidFill>
                  <a:schemeClr val="accent6">
                    <a:lumMod val="40000"/>
                    <a:lumOff val="60000"/>
                  </a:schemeClr>
                </a:solidFill>
              </a:rPr>
              <a:t> </a:t>
            </a:r>
            <a:r>
              <a:rPr lang="ru-RU" sz="2800" b="1" dirty="0" err="1">
                <a:solidFill>
                  <a:schemeClr val="accent6">
                    <a:lumMod val="40000"/>
                    <a:lumOff val="60000"/>
                  </a:schemeClr>
                </a:solidFill>
              </a:rPr>
              <a:t>фактично</a:t>
            </a:r>
            <a:r>
              <a:rPr lang="ru-RU" sz="2800" b="1" dirty="0">
                <a:solidFill>
                  <a:schemeClr val="accent6">
                    <a:lumMod val="40000"/>
                    <a:lumOff val="60000"/>
                  </a:schemeClr>
                </a:solidFill>
              </a:rPr>
              <a:t> </a:t>
            </a:r>
            <a:r>
              <a:rPr lang="ru-RU" sz="2800" b="1" dirty="0" err="1">
                <a:solidFill>
                  <a:schemeClr val="accent6">
                    <a:lumMod val="40000"/>
                    <a:lumOff val="60000"/>
                  </a:schemeClr>
                </a:solidFill>
              </a:rPr>
              <a:t>встановив</a:t>
            </a:r>
            <a:r>
              <a:rPr lang="ru-RU" sz="2800" b="1" dirty="0">
                <a:solidFill>
                  <a:schemeClr val="accent6">
                    <a:lumMod val="40000"/>
                    <a:lumOff val="60000"/>
                  </a:schemeClr>
                </a:solidFill>
              </a:rPr>
              <a:t> у </a:t>
            </a:r>
            <a:r>
              <a:rPr lang="ru-RU" sz="2800" b="1" dirty="0" err="1">
                <a:solidFill>
                  <a:schemeClr val="accent6">
                    <a:lumMod val="40000"/>
                    <a:lumOff val="60000"/>
                  </a:schemeClr>
                </a:solidFill>
              </a:rPr>
              <a:t>країні</a:t>
            </a:r>
            <a:r>
              <a:rPr lang="ru-RU" sz="2800" b="1" dirty="0">
                <a:solidFill>
                  <a:schemeClr val="accent6">
                    <a:lumMod val="40000"/>
                    <a:lumOff val="60000"/>
                  </a:schemeClr>
                </a:solidFill>
              </a:rPr>
              <a:t> свою диктатуру.</a:t>
            </a:r>
            <a:endParaRPr lang="uk-UA" sz="2800" b="1" dirty="0">
              <a:solidFill>
                <a:schemeClr val="accent6">
                  <a:lumMod val="40000"/>
                  <a:lumOff val="6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28379"/>
            <a:ext cx="2016224" cy="279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60648"/>
            <a:ext cx="2088232" cy="313445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097370"/>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332656"/>
            <a:ext cx="6840760" cy="3046988"/>
          </a:xfrm>
          <a:prstGeom prst="rect">
            <a:avLst/>
          </a:prstGeom>
        </p:spPr>
        <p:txBody>
          <a:bodyPr wrap="square">
            <a:spAutoFit/>
          </a:bodyPr>
          <a:lstStyle/>
          <a:p>
            <a:r>
              <a:rPr lang="uk-UA" dirty="0"/>
              <a:t> </a:t>
            </a:r>
            <a:r>
              <a:rPr lang="uk-UA" sz="2400" b="1" dirty="0">
                <a:solidFill>
                  <a:schemeClr val="accent6">
                    <a:lumMod val="40000"/>
                    <a:lumOff val="60000"/>
                  </a:schemeClr>
                </a:solidFill>
              </a:rPr>
              <a:t>У червні 1920 р. Угорщина підписала </a:t>
            </a:r>
            <a:r>
              <a:rPr lang="uk-UA" sz="2400" b="1" dirty="0" err="1">
                <a:solidFill>
                  <a:schemeClr val="accent6">
                    <a:lumMod val="40000"/>
                    <a:lumOff val="60000"/>
                  </a:schemeClr>
                </a:solidFill>
              </a:rPr>
              <a:t>Тріанонський</a:t>
            </a:r>
            <a:r>
              <a:rPr lang="uk-UA" sz="2400" b="1" dirty="0">
                <a:solidFill>
                  <a:schemeClr val="accent6">
                    <a:lumMod val="40000"/>
                    <a:lumOff val="60000"/>
                  </a:schemeClr>
                </a:solidFill>
              </a:rPr>
              <a:t> мирний договір, згідно з яким вона втрачала 77% території і 59% населення. На неї було покладено обов’язок виплачувати репарації. Угорщині заборонялось мати на озброєнні авіацію, танки, важку артилерію.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15" y="3617385"/>
            <a:ext cx="4680520" cy="2971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80024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3645024"/>
            <a:ext cx="6444208" cy="3046988"/>
          </a:xfrm>
          <a:prstGeom prst="rect">
            <a:avLst/>
          </a:prstGeom>
        </p:spPr>
        <p:txBody>
          <a:bodyPr wrap="square">
            <a:spAutoFit/>
          </a:bodyPr>
          <a:lstStyle/>
          <a:p>
            <a:r>
              <a:rPr lang="ru-RU" sz="2400" b="1" dirty="0">
                <a:solidFill>
                  <a:schemeClr val="accent6">
                    <a:lumMod val="40000"/>
                    <a:lumOff val="60000"/>
                  </a:schemeClr>
                </a:solidFill>
              </a:rPr>
              <a:t>Максимальна </a:t>
            </a:r>
            <a:r>
              <a:rPr lang="ru-RU" sz="2400" b="1" dirty="0" err="1">
                <a:solidFill>
                  <a:schemeClr val="accent6">
                    <a:lumMod val="40000"/>
                    <a:lumOff val="60000"/>
                  </a:schemeClr>
                </a:solidFill>
              </a:rPr>
              <a:t>чисельність</a:t>
            </a:r>
            <a:r>
              <a:rPr lang="ru-RU" sz="2400" b="1" dirty="0">
                <a:solidFill>
                  <a:schemeClr val="accent6">
                    <a:lumMod val="40000"/>
                    <a:lumOff val="60000"/>
                  </a:schemeClr>
                </a:solidFill>
              </a:rPr>
              <a:t> </a:t>
            </a:r>
            <a:r>
              <a:rPr lang="ru-RU" sz="2400" b="1" dirty="0" err="1">
                <a:solidFill>
                  <a:schemeClr val="accent6">
                    <a:lumMod val="40000"/>
                    <a:lumOff val="60000"/>
                  </a:schemeClr>
                </a:solidFill>
              </a:rPr>
              <a:t>угорської</a:t>
            </a:r>
            <a:r>
              <a:rPr lang="ru-RU" sz="2400" b="1" dirty="0">
                <a:solidFill>
                  <a:schemeClr val="accent6">
                    <a:lumMod val="40000"/>
                    <a:lumOff val="60000"/>
                  </a:schemeClr>
                </a:solidFill>
              </a:rPr>
              <a:t> </a:t>
            </a:r>
            <a:r>
              <a:rPr lang="ru-RU" sz="2400" b="1" dirty="0" err="1">
                <a:solidFill>
                  <a:schemeClr val="accent6">
                    <a:lumMod val="40000"/>
                    <a:lumOff val="60000"/>
                  </a:schemeClr>
                </a:solidFill>
              </a:rPr>
              <a:t>армії</a:t>
            </a:r>
            <a:r>
              <a:rPr lang="ru-RU" sz="2400" b="1" dirty="0">
                <a:solidFill>
                  <a:schemeClr val="accent6">
                    <a:lumMod val="40000"/>
                    <a:lumOff val="60000"/>
                  </a:schemeClr>
                </a:solidFill>
              </a:rPr>
              <a:t>, яка могла </a:t>
            </a:r>
            <a:r>
              <a:rPr lang="ru-RU" sz="2400" b="1" dirty="0" err="1">
                <a:solidFill>
                  <a:schemeClr val="accent6">
                    <a:lumMod val="40000"/>
                    <a:lumOff val="60000"/>
                  </a:schemeClr>
                </a:solidFill>
              </a:rPr>
              <a:t>формуватись</a:t>
            </a:r>
            <a:r>
              <a:rPr lang="ru-RU" sz="2400" b="1" dirty="0">
                <a:solidFill>
                  <a:schemeClr val="accent6">
                    <a:lumMod val="40000"/>
                    <a:lumOff val="60000"/>
                  </a:schemeClr>
                </a:solidFill>
              </a:rPr>
              <a:t> </a:t>
            </a:r>
            <a:r>
              <a:rPr lang="ru-RU" sz="2400" b="1" dirty="0" err="1">
                <a:solidFill>
                  <a:schemeClr val="accent6">
                    <a:lumMod val="40000"/>
                    <a:lumOff val="60000"/>
                  </a:schemeClr>
                </a:solidFill>
              </a:rPr>
              <a:t>лише</a:t>
            </a:r>
            <a:r>
              <a:rPr lang="ru-RU" sz="2400" b="1" dirty="0">
                <a:solidFill>
                  <a:schemeClr val="accent6">
                    <a:lumMod val="40000"/>
                    <a:lumOff val="60000"/>
                  </a:schemeClr>
                </a:solidFill>
              </a:rPr>
              <a:t> з </a:t>
            </a:r>
            <a:r>
              <a:rPr lang="ru-RU" sz="2400" b="1" dirty="0" err="1">
                <a:solidFill>
                  <a:schemeClr val="accent6">
                    <a:lumMod val="40000"/>
                    <a:lumOff val="60000"/>
                  </a:schemeClr>
                </a:solidFill>
              </a:rPr>
              <a:t>добровольців</a:t>
            </a:r>
            <a:r>
              <a:rPr lang="ru-RU" sz="2400" b="1" dirty="0">
                <a:solidFill>
                  <a:schemeClr val="accent6">
                    <a:lumMod val="40000"/>
                    <a:lumOff val="60000"/>
                  </a:schemeClr>
                </a:solidFill>
              </a:rPr>
              <a:t>, мала не </a:t>
            </a:r>
            <a:r>
              <a:rPr lang="ru-RU" sz="2400" b="1" dirty="0" err="1">
                <a:solidFill>
                  <a:schemeClr val="accent6">
                    <a:lumMod val="40000"/>
                    <a:lumOff val="60000"/>
                  </a:schemeClr>
                </a:solidFill>
              </a:rPr>
              <a:t>перевищувати</a:t>
            </a:r>
            <a:r>
              <a:rPr lang="ru-RU" sz="2400" b="1" dirty="0">
                <a:solidFill>
                  <a:schemeClr val="accent6">
                    <a:lumMod val="40000"/>
                    <a:lumOff val="60000"/>
                  </a:schemeClr>
                </a:solidFill>
              </a:rPr>
              <a:t> 35 тис. </a:t>
            </a:r>
            <a:r>
              <a:rPr lang="ru-RU" sz="2400" b="1" dirty="0" err="1">
                <a:solidFill>
                  <a:schemeClr val="accent6">
                    <a:lumMod val="40000"/>
                    <a:lumOff val="60000"/>
                  </a:schemeClr>
                </a:solidFill>
              </a:rPr>
              <a:t>чоловік</a:t>
            </a:r>
            <a:r>
              <a:rPr lang="ru-RU" sz="2400" b="1" dirty="0">
                <a:solidFill>
                  <a:schemeClr val="accent6">
                    <a:lumMod val="40000"/>
                    <a:lumOff val="60000"/>
                  </a:schemeClr>
                </a:solidFill>
              </a:rPr>
              <a:t>. </a:t>
            </a:r>
            <a:r>
              <a:rPr lang="ru-RU" sz="2400" b="1" dirty="0" err="1">
                <a:solidFill>
                  <a:schemeClr val="accent6">
                    <a:lumMod val="40000"/>
                    <a:lumOff val="60000"/>
                  </a:schemeClr>
                </a:solidFill>
              </a:rPr>
              <a:t>Військово-морський</a:t>
            </a:r>
            <a:r>
              <a:rPr lang="ru-RU" sz="2400" b="1" dirty="0">
                <a:solidFill>
                  <a:schemeClr val="accent6">
                    <a:lumMod val="40000"/>
                    <a:lumOff val="60000"/>
                  </a:schemeClr>
                </a:solidFill>
              </a:rPr>
              <a:t> флот, у тому </a:t>
            </a:r>
            <a:r>
              <a:rPr lang="ru-RU" sz="2400" b="1" dirty="0" err="1">
                <a:solidFill>
                  <a:schemeClr val="accent6">
                    <a:lumMod val="40000"/>
                    <a:lumOff val="60000"/>
                  </a:schemeClr>
                </a:solidFill>
              </a:rPr>
              <a:t>числі</a:t>
            </a:r>
            <a:r>
              <a:rPr lang="ru-RU" sz="2400" b="1" dirty="0">
                <a:solidFill>
                  <a:schemeClr val="accent6">
                    <a:lumMod val="40000"/>
                    <a:lumOff val="60000"/>
                  </a:schemeClr>
                </a:solidFill>
              </a:rPr>
              <a:t> </a:t>
            </a:r>
            <a:r>
              <a:rPr lang="ru-RU" sz="2400" b="1" dirty="0" err="1">
                <a:solidFill>
                  <a:schemeClr val="accent6">
                    <a:lumMod val="40000"/>
                    <a:lumOff val="60000"/>
                  </a:schemeClr>
                </a:solidFill>
              </a:rPr>
              <a:t>кораблі</a:t>
            </a:r>
            <a:r>
              <a:rPr lang="ru-RU" sz="2400" b="1" dirty="0">
                <a:solidFill>
                  <a:schemeClr val="accent6">
                    <a:lumMod val="40000"/>
                    <a:lumOff val="60000"/>
                  </a:schemeClr>
                </a:solidFill>
              </a:rPr>
              <a:t> </a:t>
            </a:r>
            <a:r>
              <a:rPr lang="ru-RU" sz="2400" b="1" dirty="0" err="1">
                <a:solidFill>
                  <a:schemeClr val="accent6">
                    <a:lumMod val="40000"/>
                    <a:lumOff val="60000"/>
                  </a:schemeClr>
                </a:solidFill>
              </a:rPr>
              <a:t>Дунайської</a:t>
            </a:r>
            <a:r>
              <a:rPr lang="ru-RU" sz="2400" b="1" dirty="0">
                <a:solidFill>
                  <a:schemeClr val="accent6">
                    <a:lumMod val="40000"/>
                    <a:lumOff val="60000"/>
                  </a:schemeClr>
                </a:solidFill>
              </a:rPr>
              <a:t> </a:t>
            </a:r>
            <a:r>
              <a:rPr lang="ru-RU" sz="2400" b="1" dirty="0" err="1">
                <a:solidFill>
                  <a:schemeClr val="accent6">
                    <a:lumMod val="40000"/>
                    <a:lumOff val="60000"/>
                  </a:schemeClr>
                </a:solidFill>
              </a:rPr>
              <a:t>флотилії</a:t>
            </a:r>
            <a:r>
              <a:rPr lang="ru-RU" sz="2400" b="1" dirty="0">
                <a:solidFill>
                  <a:schemeClr val="accent6">
                    <a:lumMod val="40000"/>
                    <a:lumOff val="60000"/>
                  </a:schemeClr>
                </a:solidFill>
              </a:rPr>
              <a:t>, передавались союзникам.</a:t>
            </a:r>
            <a:endParaRPr lang="uk-UA" sz="2400" b="1" dirty="0">
              <a:solidFill>
                <a:schemeClr val="accent6">
                  <a:lumMod val="40000"/>
                  <a:lumOff val="60000"/>
                </a:schemeClr>
              </a:solidFill>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1154"/>
            <a:ext cx="3578153" cy="2128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468" y="447388"/>
            <a:ext cx="2143125" cy="319563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04137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332656"/>
            <a:ext cx="7344816" cy="3785652"/>
          </a:xfrm>
          <a:prstGeom prst="rect">
            <a:avLst/>
          </a:prstGeom>
        </p:spPr>
        <p:txBody>
          <a:bodyPr wrap="square">
            <a:spAutoFit/>
          </a:bodyPr>
          <a:lstStyle/>
          <a:p>
            <a:r>
              <a:rPr lang="ru-RU" sz="2400" b="1" dirty="0">
                <a:solidFill>
                  <a:schemeClr val="accent6">
                    <a:lumMod val="40000"/>
                    <a:lumOff val="60000"/>
                  </a:schemeClr>
                </a:solidFill>
              </a:rPr>
              <a:t>Контроль за </a:t>
            </a:r>
            <a:r>
              <a:rPr lang="ru-RU" sz="2400" b="1" dirty="0" err="1">
                <a:solidFill>
                  <a:schemeClr val="accent6">
                    <a:lumMod val="40000"/>
                    <a:lumOff val="60000"/>
                  </a:schemeClr>
                </a:solidFill>
              </a:rPr>
              <a:t>виконанням</a:t>
            </a:r>
            <a:r>
              <a:rPr lang="ru-RU" sz="2400" b="1" dirty="0">
                <a:solidFill>
                  <a:schemeClr val="accent6">
                    <a:lumMod val="40000"/>
                    <a:lumOff val="60000"/>
                  </a:schemeClr>
                </a:solidFill>
              </a:rPr>
              <a:t> статей договору </a:t>
            </a:r>
            <a:r>
              <a:rPr lang="ru-RU" sz="2400" b="1" dirty="0" err="1">
                <a:solidFill>
                  <a:schemeClr val="accent6">
                    <a:lumMod val="40000"/>
                    <a:lumOff val="60000"/>
                  </a:schemeClr>
                </a:solidFill>
              </a:rPr>
              <a:t>покладався</a:t>
            </a:r>
            <a:r>
              <a:rPr lang="ru-RU" sz="2400" b="1" dirty="0">
                <a:solidFill>
                  <a:schemeClr val="accent6">
                    <a:lumMod val="40000"/>
                    <a:lumOff val="60000"/>
                  </a:schemeClr>
                </a:solidFill>
              </a:rPr>
              <a:t> на </a:t>
            </a:r>
            <a:r>
              <a:rPr lang="ru-RU" sz="2400" b="1" dirty="0" err="1">
                <a:solidFill>
                  <a:schemeClr val="accent6">
                    <a:lumMod val="40000"/>
                    <a:lumOff val="60000"/>
                  </a:schemeClr>
                </a:solidFill>
              </a:rPr>
              <a:t>Союзну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контрольну</a:t>
            </a:r>
            <a:r>
              <a:rPr lang="ru-RU" sz="2400" b="1" dirty="0">
                <a:solidFill>
                  <a:schemeClr val="accent6">
                    <a:lumMod val="40000"/>
                    <a:lumOff val="60000"/>
                  </a:schemeClr>
                </a:solidFill>
              </a:rPr>
              <a:t> </a:t>
            </a:r>
            <a:r>
              <a:rPr lang="ru-RU" sz="2400" b="1" dirty="0" err="1">
                <a:solidFill>
                  <a:schemeClr val="accent6">
                    <a:lumMod val="40000"/>
                    <a:lumOff val="60000"/>
                  </a:schemeClr>
                </a:solidFill>
              </a:rPr>
              <a:t>комісію</a:t>
            </a:r>
            <a:r>
              <a:rPr lang="ru-RU" sz="2400" b="1" dirty="0">
                <a:solidFill>
                  <a:schemeClr val="accent6">
                    <a:lumMod val="40000"/>
                    <a:lumOff val="60000"/>
                  </a:schemeClr>
                </a:solidFill>
              </a:rPr>
              <a:t>. </a:t>
            </a:r>
            <a:r>
              <a:rPr lang="ru-RU" sz="2400" b="1" dirty="0" err="1">
                <a:solidFill>
                  <a:schemeClr val="accent6">
                    <a:lumMod val="40000"/>
                    <a:lumOff val="60000"/>
                  </a:schemeClr>
                </a:solidFill>
              </a:rPr>
              <a:t>Угорщина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зобов'язувалась</a:t>
            </a:r>
            <a:r>
              <a:rPr lang="ru-RU" sz="2400" b="1" dirty="0">
                <a:solidFill>
                  <a:schemeClr val="accent6">
                    <a:lumMod val="40000"/>
                    <a:lumOff val="60000"/>
                  </a:schemeClr>
                </a:solidFill>
              </a:rPr>
              <a:t> </a:t>
            </a:r>
            <a:r>
              <a:rPr lang="ru-RU" sz="2400" b="1" dirty="0" err="1">
                <a:solidFill>
                  <a:schemeClr val="accent6">
                    <a:lumMod val="40000"/>
                    <a:lumOff val="60000"/>
                  </a:schemeClr>
                </a:solidFill>
              </a:rPr>
              <a:t>надати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країнам-переможцям</a:t>
            </a:r>
            <a:r>
              <a:rPr lang="ru-RU" sz="2400" b="1" dirty="0">
                <a:solidFill>
                  <a:schemeClr val="accent6">
                    <a:lumMod val="40000"/>
                    <a:lumOff val="60000"/>
                  </a:schemeClr>
                </a:solidFill>
              </a:rPr>
              <a:t> в </a:t>
            </a:r>
            <a:r>
              <a:rPr lang="ru-RU" sz="2400" b="1" dirty="0" err="1">
                <a:solidFill>
                  <a:schemeClr val="accent6">
                    <a:lumMod val="40000"/>
                    <a:lumOff val="60000"/>
                  </a:schemeClr>
                </a:solidFill>
              </a:rPr>
              <a:t>односторонньому</a:t>
            </a:r>
            <a:r>
              <a:rPr lang="ru-RU" sz="2400" b="1" dirty="0">
                <a:solidFill>
                  <a:schemeClr val="accent6">
                    <a:lumMod val="40000"/>
                    <a:lumOff val="60000"/>
                  </a:schemeClr>
                </a:solidFill>
              </a:rPr>
              <a:t> порядку режим </a:t>
            </a:r>
            <a:r>
              <a:rPr lang="ru-RU" sz="2400" b="1" dirty="0" err="1">
                <a:solidFill>
                  <a:schemeClr val="accent6">
                    <a:lumMod val="40000"/>
                    <a:lumOff val="60000"/>
                  </a:schemeClr>
                </a:solidFill>
              </a:rPr>
              <a:t>найбільшого</a:t>
            </a:r>
            <a:r>
              <a:rPr lang="ru-RU" sz="2400" b="1" dirty="0">
                <a:solidFill>
                  <a:schemeClr val="accent6">
                    <a:lumMod val="40000"/>
                    <a:lumOff val="60000"/>
                  </a:schemeClr>
                </a:solidFill>
              </a:rPr>
              <a:t> </a:t>
            </a:r>
            <a:r>
              <a:rPr lang="ru-RU" sz="2400" b="1" dirty="0" err="1">
                <a:solidFill>
                  <a:schemeClr val="accent6">
                    <a:lumMod val="40000"/>
                    <a:lumOff val="60000"/>
                  </a:schemeClr>
                </a:solidFill>
              </a:rPr>
              <a:t>сприяння</a:t>
            </a:r>
            <a:r>
              <a:rPr lang="ru-RU" sz="2400" b="1" dirty="0">
                <a:solidFill>
                  <a:schemeClr val="accent6">
                    <a:lumMod val="40000"/>
                    <a:lumOff val="60000"/>
                  </a:schemeClr>
                </a:solidFill>
              </a:rPr>
              <a:t> на транзит, </a:t>
            </a:r>
            <a:r>
              <a:rPr lang="ru-RU" sz="2400" b="1" dirty="0" err="1">
                <a:solidFill>
                  <a:schemeClr val="accent6">
                    <a:lumMod val="40000"/>
                    <a:lumOff val="60000"/>
                  </a:schemeClr>
                </a:solidFill>
              </a:rPr>
              <a:t>ввіз</a:t>
            </a:r>
            <a:r>
              <a:rPr lang="ru-RU" sz="2400" b="1" dirty="0">
                <a:solidFill>
                  <a:schemeClr val="accent6">
                    <a:lumMod val="40000"/>
                    <a:lumOff val="60000"/>
                  </a:schemeClr>
                </a:solidFill>
              </a:rPr>
              <a:t> та </a:t>
            </a:r>
            <a:r>
              <a:rPr lang="ru-RU" sz="2400" b="1" dirty="0" err="1">
                <a:solidFill>
                  <a:schemeClr val="accent6">
                    <a:lumMod val="40000"/>
                    <a:lumOff val="60000"/>
                  </a:schemeClr>
                </a:solidFill>
              </a:rPr>
              <a:t>вивіз</a:t>
            </a:r>
            <a:r>
              <a:rPr lang="ru-RU" sz="2400" b="1" dirty="0">
                <a:solidFill>
                  <a:schemeClr val="accent6">
                    <a:lumMod val="40000"/>
                    <a:lumOff val="60000"/>
                  </a:schemeClr>
                </a:solidFill>
              </a:rPr>
              <a:t> товару. </a:t>
            </a:r>
            <a:r>
              <a:rPr lang="ru-RU" sz="2400" b="1" dirty="0" err="1">
                <a:solidFill>
                  <a:schemeClr val="accent6">
                    <a:lumMod val="40000"/>
                    <a:lumOff val="60000"/>
                  </a:schemeClr>
                </a:solidFill>
              </a:rPr>
              <a:t>Угорщина</a:t>
            </a:r>
            <a:r>
              <a:rPr lang="ru-RU" sz="2400" b="1" dirty="0">
                <a:solidFill>
                  <a:schemeClr val="accent6">
                    <a:lumMod val="40000"/>
                    <a:lumOff val="60000"/>
                  </a:schemeClr>
                </a:solidFill>
              </a:rPr>
              <a:t> </a:t>
            </a:r>
            <a:r>
              <a:rPr lang="ru-RU" sz="2400" b="1" dirty="0" err="1">
                <a:solidFill>
                  <a:schemeClr val="accent6">
                    <a:lumMod val="40000"/>
                    <a:lumOff val="60000"/>
                  </a:schemeClr>
                </a:solidFill>
              </a:rPr>
              <a:t>зобов'язувалась</a:t>
            </a:r>
            <a:r>
              <a:rPr lang="ru-RU" sz="2400" b="1" dirty="0">
                <a:solidFill>
                  <a:schemeClr val="accent6">
                    <a:lumMod val="40000"/>
                    <a:lumOff val="60000"/>
                  </a:schemeClr>
                </a:solidFill>
              </a:rPr>
              <a:t> </a:t>
            </a:r>
            <a:r>
              <a:rPr lang="ru-RU" sz="2400" b="1" dirty="0" err="1">
                <a:solidFill>
                  <a:schemeClr val="accent6">
                    <a:lumMod val="40000"/>
                    <a:lumOff val="60000"/>
                  </a:schemeClr>
                </a:solidFill>
              </a:rPr>
              <a:t>сплатити</a:t>
            </a:r>
            <a:r>
              <a:rPr lang="ru-RU" sz="2400" b="1" dirty="0">
                <a:solidFill>
                  <a:schemeClr val="accent6">
                    <a:lumMod val="40000"/>
                    <a:lumOff val="60000"/>
                  </a:schemeClr>
                </a:solidFill>
              </a:rPr>
              <a:t> </a:t>
            </a:r>
            <a:r>
              <a:rPr lang="ru-RU" sz="2400" b="1" dirty="0" err="1">
                <a:solidFill>
                  <a:schemeClr val="accent6">
                    <a:lumMod val="40000"/>
                    <a:lumOff val="60000"/>
                  </a:schemeClr>
                </a:solidFill>
              </a:rPr>
              <a:t>репарації</a:t>
            </a:r>
            <a:r>
              <a:rPr lang="ru-RU" sz="2400" b="1" dirty="0">
                <a:solidFill>
                  <a:schemeClr val="accent6">
                    <a:lumMod val="40000"/>
                    <a:lumOff val="60000"/>
                  </a:schemeClr>
                </a:solidFill>
              </a:rPr>
              <a:t> </a:t>
            </a:r>
            <a:r>
              <a:rPr lang="ru-RU" sz="2400" b="1" dirty="0" err="1">
                <a:solidFill>
                  <a:schemeClr val="accent6">
                    <a:lumMod val="40000"/>
                    <a:lumOff val="60000"/>
                  </a:schemeClr>
                </a:solidFill>
              </a:rPr>
              <a:t>загальною</a:t>
            </a:r>
            <a:r>
              <a:rPr lang="ru-RU" sz="2400" b="1" dirty="0">
                <a:solidFill>
                  <a:schemeClr val="accent6">
                    <a:lumMod val="40000"/>
                    <a:lumOff val="60000"/>
                  </a:schemeClr>
                </a:solidFill>
              </a:rPr>
              <a:t> сумою в </a:t>
            </a:r>
            <a:r>
              <a:rPr lang="ru-RU" sz="2400" b="1" dirty="0" err="1">
                <a:solidFill>
                  <a:schemeClr val="accent6">
                    <a:lumMod val="40000"/>
                    <a:lumOff val="60000"/>
                  </a:schemeClr>
                </a:solidFill>
              </a:rPr>
              <a:t>двісті</a:t>
            </a:r>
            <a:r>
              <a:rPr lang="ru-RU" sz="2400" b="1" dirty="0">
                <a:solidFill>
                  <a:schemeClr val="accent6">
                    <a:lumMod val="40000"/>
                    <a:lumOff val="60000"/>
                  </a:schemeClr>
                </a:solidFill>
              </a:rPr>
              <a:t> млн </a:t>
            </a:r>
            <a:r>
              <a:rPr lang="ru-RU" sz="2400" b="1" dirty="0" err="1">
                <a:solidFill>
                  <a:schemeClr val="accent6">
                    <a:lumMod val="40000"/>
                    <a:lumOff val="60000"/>
                  </a:schemeClr>
                </a:solidFill>
              </a:rPr>
              <a:t>золотих</a:t>
            </a:r>
            <a:r>
              <a:rPr lang="ru-RU" sz="2400" b="1" dirty="0">
                <a:solidFill>
                  <a:schemeClr val="accent6">
                    <a:lumMod val="40000"/>
                    <a:lumOff val="60000"/>
                  </a:schemeClr>
                </a:solidFill>
              </a:rPr>
              <a:t> крон.</a:t>
            </a:r>
            <a:endParaRPr lang="uk-UA" sz="2400" b="1" dirty="0">
              <a:solidFill>
                <a:schemeClr val="accent6">
                  <a:lumMod val="40000"/>
                  <a:lumOff val="60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463631"/>
            <a:ext cx="3240360" cy="20006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365104"/>
            <a:ext cx="3880296" cy="22730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671861"/>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2852936"/>
            <a:ext cx="7056784" cy="3785652"/>
          </a:xfrm>
          <a:prstGeom prst="rect">
            <a:avLst/>
          </a:prstGeom>
        </p:spPr>
        <p:txBody>
          <a:bodyPr wrap="square">
            <a:spAutoFit/>
          </a:bodyPr>
          <a:lstStyle/>
          <a:p>
            <a:r>
              <a:rPr lang="uk-UA" sz="2400" b="1" dirty="0">
                <a:solidFill>
                  <a:schemeClr val="accent6">
                    <a:lumMod val="40000"/>
                    <a:lumOff val="60000"/>
                  </a:schemeClr>
                </a:solidFill>
              </a:rPr>
              <a:t>У міжвоєнний період угорські урядові кола намагались переконати населення, що </a:t>
            </a:r>
            <a:r>
              <a:rPr lang="uk-UA" sz="2400" b="1" dirty="0" err="1">
                <a:solidFill>
                  <a:schemeClr val="accent6">
                    <a:lumMod val="40000"/>
                    <a:lumOff val="60000"/>
                  </a:schemeClr>
                </a:solidFill>
              </a:rPr>
              <a:t>Тріанонський</a:t>
            </a:r>
            <a:r>
              <a:rPr lang="uk-UA" sz="2400" b="1" dirty="0">
                <a:solidFill>
                  <a:schemeClr val="accent6">
                    <a:lumMod val="40000"/>
                    <a:lumOff val="60000"/>
                  </a:schemeClr>
                </a:solidFill>
              </a:rPr>
              <a:t> мирний договір недовговічний, розпалювали шовіністичні настрої і закликали до відродження «Великої Угорщини». Зовнішньополітичний курс уряду на ревізію </a:t>
            </a:r>
            <a:r>
              <a:rPr lang="uk-UA" sz="2400" b="1" dirty="0" err="1">
                <a:solidFill>
                  <a:schemeClr val="accent6">
                    <a:lumMod val="40000"/>
                    <a:lumOff val="60000"/>
                  </a:schemeClr>
                </a:solidFill>
              </a:rPr>
              <a:t>Тріанонського</a:t>
            </a:r>
            <a:r>
              <a:rPr lang="uk-UA" sz="2400" b="1" dirty="0">
                <a:solidFill>
                  <a:schemeClr val="accent6">
                    <a:lumMod val="40000"/>
                    <a:lumOff val="60000"/>
                  </a:schemeClr>
                </a:solidFill>
              </a:rPr>
              <a:t> договору спричинявся до напруження між сусідніми країнами.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32656"/>
            <a:ext cx="524262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037908"/>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38624" y="106506"/>
            <a:ext cx="5658455" cy="1631216"/>
          </a:xfrm>
          <a:prstGeom prst="rect">
            <a:avLst/>
          </a:prstGeom>
        </p:spPr>
        <p:txBody>
          <a:bodyPr wrap="square">
            <a:spAutoFit/>
          </a:bodyPr>
          <a:lstStyle/>
          <a:p>
            <a:r>
              <a:rPr lang="ru-RU" sz="2000" b="1" dirty="0">
                <a:solidFill>
                  <a:schemeClr val="accent6">
                    <a:lumMod val="20000"/>
                    <a:lumOff val="80000"/>
                  </a:schemeClr>
                </a:solidFill>
              </a:rPr>
              <a:t>М. </a:t>
            </a:r>
            <a:r>
              <a:rPr lang="ru-RU" sz="2000" b="1" dirty="0" err="1">
                <a:solidFill>
                  <a:schemeClr val="accent6">
                    <a:lumMod val="20000"/>
                    <a:lumOff val="80000"/>
                  </a:schemeClr>
                </a:solidFill>
              </a:rPr>
              <a:t>Хорті</a:t>
            </a:r>
            <a:r>
              <a:rPr lang="ru-RU" sz="2000" b="1" dirty="0">
                <a:solidFill>
                  <a:schemeClr val="accent6">
                    <a:lumMod val="20000"/>
                    <a:lumOff val="80000"/>
                  </a:schemeClr>
                </a:solidFill>
              </a:rPr>
              <a:t>, </a:t>
            </a:r>
            <a:r>
              <a:rPr lang="ru-RU" sz="2000" b="1" dirty="0" err="1">
                <a:solidFill>
                  <a:schemeClr val="accent6">
                    <a:lumMod val="20000"/>
                    <a:lumOff val="80000"/>
                  </a:schemeClr>
                </a:solidFill>
              </a:rPr>
              <a:t>спираючись</a:t>
            </a:r>
            <a:r>
              <a:rPr lang="ru-RU" sz="2000" b="1" dirty="0">
                <a:solidFill>
                  <a:schemeClr val="accent6">
                    <a:lumMod val="20000"/>
                    <a:lumOff val="80000"/>
                  </a:schemeClr>
                </a:solidFill>
              </a:rPr>
              <a:t> на </a:t>
            </a:r>
            <a:r>
              <a:rPr lang="ru-RU" sz="2000" b="1" dirty="0" err="1">
                <a:solidFill>
                  <a:schemeClr val="accent6">
                    <a:lumMod val="20000"/>
                    <a:lumOff val="80000"/>
                  </a:schemeClr>
                </a:solidFill>
              </a:rPr>
              <a:t>армію</a:t>
            </a:r>
            <a:r>
              <a:rPr lang="ru-RU" sz="2000" b="1" dirty="0">
                <a:solidFill>
                  <a:schemeClr val="accent6">
                    <a:lumMod val="20000"/>
                    <a:lumOff val="80000"/>
                  </a:schemeClr>
                </a:solidFill>
              </a:rPr>
              <a:t> і </a:t>
            </a:r>
            <a:r>
              <a:rPr lang="ru-RU" sz="2000" b="1" dirty="0" err="1">
                <a:solidFill>
                  <a:schemeClr val="accent6">
                    <a:lumMod val="20000"/>
                    <a:lumOff val="80000"/>
                  </a:schemeClr>
                </a:solidFill>
              </a:rPr>
              <a:t>таємні</a:t>
            </a:r>
            <a:r>
              <a:rPr lang="ru-RU" sz="2000" b="1" dirty="0">
                <a:solidFill>
                  <a:schemeClr val="accent6">
                    <a:lumMod val="20000"/>
                    <a:lumOff val="80000"/>
                  </a:schemeClr>
                </a:solidFill>
              </a:rPr>
              <a:t> угоди з </a:t>
            </a:r>
            <a:r>
              <a:rPr lang="ru-RU" sz="2000" b="1" dirty="0" err="1">
                <a:solidFill>
                  <a:schemeClr val="accent6">
                    <a:lumMod val="20000"/>
                    <a:lumOff val="80000"/>
                  </a:schemeClr>
                </a:solidFill>
              </a:rPr>
              <a:t>іноземними</a:t>
            </a:r>
            <a:r>
              <a:rPr lang="ru-RU" sz="2000" b="1" dirty="0">
                <a:solidFill>
                  <a:schemeClr val="accent6">
                    <a:lumMod val="20000"/>
                    <a:lumOff val="80000"/>
                  </a:schemeClr>
                </a:solidFill>
              </a:rPr>
              <a:t> державами, проголосив себе регентом </a:t>
            </a:r>
            <a:r>
              <a:rPr lang="ru-RU" sz="2000" b="1" dirty="0" err="1">
                <a:solidFill>
                  <a:schemeClr val="accent6">
                    <a:lumMod val="20000"/>
                    <a:lumOff val="80000"/>
                  </a:schemeClr>
                </a:solidFill>
              </a:rPr>
              <a:t>держави</a:t>
            </a:r>
            <a:r>
              <a:rPr lang="ru-RU" sz="2000" b="1" dirty="0">
                <a:solidFill>
                  <a:schemeClr val="accent6">
                    <a:lumMod val="20000"/>
                    <a:lumOff val="80000"/>
                  </a:schemeClr>
                </a:solidFill>
              </a:rPr>
              <a:t> з широкими </a:t>
            </a:r>
            <a:r>
              <a:rPr lang="ru-RU" sz="2000" b="1" dirty="0" err="1">
                <a:solidFill>
                  <a:schemeClr val="accent6">
                    <a:lumMod val="20000"/>
                    <a:lumOff val="80000"/>
                  </a:schemeClr>
                </a:solidFill>
              </a:rPr>
              <a:t>повноваженнями</a:t>
            </a:r>
            <a:r>
              <a:rPr lang="ru-RU" sz="2000" b="1" dirty="0">
                <a:solidFill>
                  <a:schemeClr val="accent6">
                    <a:lumMod val="20000"/>
                    <a:lumOff val="80000"/>
                  </a:schemeClr>
                </a:solidFill>
              </a:rPr>
              <a:t>. </a:t>
            </a:r>
            <a:endParaRPr lang="uk-UA" sz="2000" b="1" dirty="0">
              <a:solidFill>
                <a:schemeClr val="accent6">
                  <a:lumMod val="20000"/>
                  <a:lumOff val="80000"/>
                </a:schemeClr>
              </a:solidFill>
            </a:endParaRPr>
          </a:p>
        </p:txBody>
      </p:sp>
      <p:sp>
        <p:nvSpPr>
          <p:cNvPr id="3" name="Прямоугольник 2"/>
          <p:cNvSpPr/>
          <p:nvPr/>
        </p:nvSpPr>
        <p:spPr>
          <a:xfrm>
            <a:off x="3438624" y="1699092"/>
            <a:ext cx="5544616" cy="5139869"/>
          </a:xfrm>
          <a:prstGeom prst="rect">
            <a:avLst/>
          </a:prstGeom>
        </p:spPr>
        <p:txBody>
          <a:bodyPr wrap="square">
            <a:spAutoFit/>
          </a:bodyPr>
          <a:lstStyle/>
          <a:p>
            <a:r>
              <a:rPr lang="uk-UA" sz="2800" b="1" dirty="0">
                <a:solidFill>
                  <a:schemeClr val="accent6">
                    <a:lumMod val="60000"/>
                    <a:lumOff val="40000"/>
                  </a:schemeClr>
                </a:solidFill>
              </a:rPr>
              <a:t>Риси режиму М.Хорті </a:t>
            </a:r>
          </a:p>
          <a:p>
            <a:endParaRPr lang="uk-UA" sz="2000" b="1" dirty="0"/>
          </a:p>
          <a:p>
            <a:pPr marL="342900" indent="-342900">
              <a:buFont typeface="Wingdings" panose="05000000000000000000" pitchFamily="2" charset="2"/>
              <a:buChar char="§"/>
            </a:pPr>
            <a:r>
              <a:rPr lang="uk-UA" sz="2000" b="1" dirty="0" smtClean="0">
                <a:solidFill>
                  <a:schemeClr val="accent6">
                    <a:lumMod val="40000"/>
                    <a:lumOff val="60000"/>
                  </a:schemeClr>
                </a:solidFill>
              </a:rPr>
              <a:t>Консерватизм</a:t>
            </a:r>
            <a:r>
              <a:rPr lang="uk-UA" sz="2000" b="1" dirty="0">
                <a:solidFill>
                  <a:schemeClr val="accent6">
                    <a:lumMod val="40000"/>
                    <a:lumOff val="60000"/>
                  </a:schemeClr>
                </a:solidFill>
              </a:rPr>
              <a:t>. </a:t>
            </a:r>
          </a:p>
          <a:p>
            <a:pPr marL="342900" indent="-342900">
              <a:buFont typeface="Wingdings" panose="05000000000000000000" pitchFamily="2" charset="2"/>
              <a:buChar char="§"/>
            </a:pPr>
            <a:r>
              <a:rPr lang="uk-UA" sz="2000" b="1" dirty="0" smtClean="0">
                <a:solidFill>
                  <a:schemeClr val="accent6">
                    <a:lumMod val="40000"/>
                    <a:lumOff val="60000"/>
                  </a:schemeClr>
                </a:solidFill>
              </a:rPr>
              <a:t>Обмеження </a:t>
            </a:r>
            <a:r>
              <a:rPr lang="uk-UA" sz="2000" b="1" dirty="0">
                <a:solidFill>
                  <a:schemeClr val="accent6">
                    <a:lumMod val="40000"/>
                    <a:lumOff val="60000"/>
                  </a:schemeClr>
                </a:solidFill>
              </a:rPr>
              <a:t>демократичних прав і свобод. </a:t>
            </a:r>
          </a:p>
          <a:p>
            <a:pPr marL="342900" indent="-342900">
              <a:buFont typeface="Wingdings" panose="05000000000000000000" pitchFamily="2" charset="2"/>
              <a:buChar char="§"/>
            </a:pPr>
            <a:r>
              <a:rPr lang="uk-UA" sz="2000" b="1" dirty="0" smtClean="0">
                <a:solidFill>
                  <a:schemeClr val="accent6">
                    <a:lumMod val="40000"/>
                    <a:lumOff val="60000"/>
                  </a:schemeClr>
                </a:solidFill>
              </a:rPr>
              <a:t>Збереження </a:t>
            </a:r>
            <a:r>
              <a:rPr lang="uk-UA" sz="2000" b="1" dirty="0">
                <a:solidFill>
                  <a:schemeClr val="accent6">
                    <a:lumMod val="40000"/>
                    <a:lumOff val="60000"/>
                  </a:schemeClr>
                </a:solidFill>
              </a:rPr>
              <a:t>представницьких, демократичних інститутів влади. </a:t>
            </a:r>
          </a:p>
          <a:p>
            <a:pPr marL="342900" indent="-342900">
              <a:buFont typeface="Wingdings" panose="05000000000000000000" pitchFamily="2" charset="2"/>
              <a:buChar char="§"/>
            </a:pPr>
            <a:r>
              <a:rPr lang="uk-UA" sz="2000" b="1" dirty="0" smtClean="0">
                <a:solidFill>
                  <a:schemeClr val="accent6">
                    <a:lumMod val="40000"/>
                    <a:lumOff val="60000"/>
                  </a:schemeClr>
                </a:solidFill>
              </a:rPr>
              <a:t>Легальне </a:t>
            </a:r>
            <a:r>
              <a:rPr lang="uk-UA" sz="2000" b="1" dirty="0">
                <a:solidFill>
                  <a:schemeClr val="accent6">
                    <a:lumMod val="40000"/>
                    <a:lumOff val="60000"/>
                  </a:schemeClr>
                </a:solidFill>
              </a:rPr>
              <a:t>існування опозиції. Обмеження діяльності лівих сил. </a:t>
            </a:r>
          </a:p>
          <a:p>
            <a:pPr marL="342900" indent="-342900">
              <a:buFont typeface="Wingdings" panose="05000000000000000000" pitchFamily="2" charset="2"/>
              <a:buChar char="§"/>
            </a:pPr>
            <a:r>
              <a:rPr lang="uk-UA" sz="2000" b="1" dirty="0" smtClean="0">
                <a:solidFill>
                  <a:schemeClr val="accent6">
                    <a:lumMod val="40000"/>
                    <a:lumOff val="60000"/>
                  </a:schemeClr>
                </a:solidFill>
              </a:rPr>
              <a:t>Панування </a:t>
            </a:r>
            <a:r>
              <a:rPr lang="uk-UA" sz="2000" b="1" dirty="0">
                <a:solidFill>
                  <a:schemeClr val="accent6">
                    <a:lumMod val="40000"/>
                    <a:lumOff val="60000"/>
                  </a:schemeClr>
                </a:solidFill>
              </a:rPr>
              <a:t>традиційної еліти (земельної аристократії). </a:t>
            </a:r>
          </a:p>
          <a:p>
            <a:pPr marL="342900" indent="-342900">
              <a:buFont typeface="Wingdings" panose="05000000000000000000" pitchFamily="2" charset="2"/>
              <a:buChar char="§"/>
            </a:pPr>
            <a:r>
              <a:rPr lang="uk-UA" sz="2000" b="1" dirty="0" smtClean="0">
                <a:solidFill>
                  <a:schemeClr val="accent6">
                    <a:lumMod val="40000"/>
                    <a:lumOff val="60000"/>
                  </a:schemeClr>
                </a:solidFill>
              </a:rPr>
              <a:t>Необмежена </a:t>
            </a:r>
            <a:r>
              <a:rPr lang="uk-UA" sz="2000" b="1" dirty="0">
                <a:solidFill>
                  <a:schemeClr val="accent6">
                    <a:lumMod val="40000"/>
                    <a:lumOff val="60000"/>
                  </a:schemeClr>
                </a:solidFill>
              </a:rPr>
              <a:t>влада М.Хорті. </a:t>
            </a:r>
          </a:p>
          <a:p>
            <a:pPr marL="342900" indent="-342900">
              <a:buFont typeface="Wingdings" panose="05000000000000000000" pitchFamily="2" charset="2"/>
              <a:buChar char="§"/>
            </a:pPr>
            <a:r>
              <a:rPr lang="uk-UA" sz="2000" b="1" dirty="0" smtClean="0">
                <a:solidFill>
                  <a:schemeClr val="accent6">
                    <a:lumMod val="40000"/>
                    <a:lumOff val="60000"/>
                  </a:schemeClr>
                </a:solidFill>
              </a:rPr>
              <a:t>Відсутність </a:t>
            </a:r>
            <a:r>
              <a:rPr lang="uk-UA" sz="2000" b="1" dirty="0">
                <a:solidFill>
                  <a:schemeClr val="accent6">
                    <a:lumMod val="40000"/>
                    <a:lumOff val="60000"/>
                  </a:schemeClr>
                </a:solidFill>
              </a:rPr>
              <a:t>масової партії – опори правлячого режиму. </a:t>
            </a:r>
          </a:p>
          <a:p>
            <a:pPr marL="342900" indent="-342900">
              <a:buFont typeface="Wingdings" panose="05000000000000000000" pitchFamily="2" charset="2"/>
              <a:buChar char="§"/>
            </a:pPr>
            <a:r>
              <a:rPr lang="uk-UA" sz="2000" b="1" dirty="0" smtClean="0">
                <a:solidFill>
                  <a:schemeClr val="accent6">
                    <a:lumMod val="40000"/>
                    <a:lumOff val="60000"/>
                  </a:schemeClr>
                </a:solidFill>
              </a:rPr>
              <a:t>Монархічна</a:t>
            </a:r>
            <a:r>
              <a:rPr lang="uk-UA" sz="2000" b="1" dirty="0">
                <a:solidFill>
                  <a:schemeClr val="accent6">
                    <a:lumMod val="40000"/>
                    <a:lumOff val="60000"/>
                  </a:schemeClr>
                </a:solidFill>
              </a:rPr>
              <a:t>, націоналістична демагогія.</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99092"/>
            <a:ext cx="2843617" cy="41483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367065"/>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9001000" cy="3785652"/>
          </a:xfrm>
          <a:prstGeom prst="rect">
            <a:avLst/>
          </a:prstGeom>
        </p:spPr>
        <p:txBody>
          <a:bodyPr wrap="square">
            <a:spAutoFit/>
          </a:bodyPr>
          <a:lstStyle/>
          <a:p>
            <a:r>
              <a:rPr lang="uk-UA" sz="2400" b="1" dirty="0">
                <a:solidFill>
                  <a:schemeClr val="accent6">
                    <a:lumMod val="40000"/>
                    <a:lumOff val="60000"/>
                  </a:schemeClr>
                </a:solidFill>
              </a:rPr>
              <a:t>Складне економічне становище, в якому опинилася Угорщина внаслідок першої світової війни і післявоєнної розрухи, у 1924-1926 </a:t>
            </a:r>
            <a:r>
              <a:rPr lang="en-US" sz="2400" b="1" dirty="0">
                <a:solidFill>
                  <a:schemeClr val="accent6">
                    <a:lumMod val="40000"/>
                    <a:lumOff val="60000"/>
                  </a:schemeClr>
                </a:solidFill>
              </a:rPr>
              <a:t>pp. </a:t>
            </a:r>
            <a:r>
              <a:rPr lang="uk-UA" sz="2400" b="1" dirty="0">
                <a:solidFill>
                  <a:schemeClr val="accent6">
                    <a:lumMod val="40000"/>
                    <a:lumOff val="60000"/>
                  </a:schemeClr>
                </a:solidFill>
              </a:rPr>
              <a:t>вдалося стабілізувати за допомогою позик Англії, Франції і США. Разом з тим посилився вплив іноземного капіталу в країні. Розрив економічних відносин з Австрією позбавив промисловість Угорщини серйозного конкурента і сприяв швидкому розвиткові текстильної промисловості.</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141440"/>
            <a:ext cx="4061228" cy="1990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717032"/>
            <a:ext cx="3456384" cy="25820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46137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Autumn">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Осень</Template>
  <TotalTime>173</TotalTime>
  <Words>1046</Words>
  <Application>Microsoft Office PowerPoint</Application>
  <PresentationFormat>Экран (4:3)</PresentationFormat>
  <Paragraphs>41</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Autumn</vt:lpstr>
      <vt:lpstr>Угорщина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Угорщина</dc:title>
  <dc:creator>Таня</dc:creator>
  <cp:lastModifiedBy>Таня</cp:lastModifiedBy>
  <cp:revision>25</cp:revision>
  <dcterms:created xsi:type="dcterms:W3CDTF">2014-02-22T08:06:01Z</dcterms:created>
  <dcterms:modified xsi:type="dcterms:W3CDTF">2014-02-22T12:26:28Z</dcterms:modified>
</cp:coreProperties>
</file>