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FB9E5-67FA-49F8-AEE5-EC77EE7F70F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3A507-1A9B-41C6-BEDF-ABF0D37017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0" i="1" dirty="0" err="1" smtClean="0">
                <a:solidFill>
                  <a:srgbClr val="FFFF00"/>
                </a:solidFill>
              </a:rPr>
              <a:t>Шість</a:t>
            </a:r>
            <a:r>
              <a:rPr lang="ru-RU" b="0" i="1" dirty="0" smtClean="0">
                <a:solidFill>
                  <a:srgbClr val="FFFF00"/>
                </a:solidFill>
              </a:rPr>
              <a:t> </a:t>
            </a:r>
            <a:r>
              <a:rPr lang="ru-RU" b="0" i="1" dirty="0" err="1" smtClean="0">
                <a:solidFill>
                  <a:srgbClr val="FFFF00"/>
                </a:solidFill>
              </a:rPr>
              <a:t>е</a:t>
            </a:r>
            <a:r>
              <a:rPr lang="ru-RU" b="0" i="1" dirty="0" err="1" smtClean="0">
                <a:solidFill>
                  <a:srgbClr val="FFFF00"/>
                </a:solidFill>
              </a:rPr>
              <a:t>кологічних</a:t>
            </a:r>
            <a:r>
              <a:rPr lang="ru-RU" b="0" i="1" dirty="0" smtClean="0">
                <a:solidFill>
                  <a:srgbClr val="FFFF00"/>
                </a:solidFill>
              </a:rPr>
              <a:t> </a:t>
            </a:r>
            <a:r>
              <a:rPr lang="ru-RU" b="0" i="1" dirty="0" smtClean="0">
                <a:solidFill>
                  <a:srgbClr val="FFFF00"/>
                </a:solidFill>
              </a:rPr>
              <a:t>проблем </a:t>
            </a:r>
            <a:r>
              <a:rPr lang="ru-RU" b="0" i="1" dirty="0" err="1" smtClean="0">
                <a:solidFill>
                  <a:srgbClr val="FFFF00"/>
                </a:solidFill>
              </a:rPr>
              <a:t>України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4962524"/>
            <a:ext cx="2643206" cy="1895476"/>
          </a:xfrm>
        </p:spPr>
        <p:txBody>
          <a:bodyPr>
            <a:normAutofit/>
          </a:bodyPr>
          <a:lstStyle/>
          <a:p>
            <a:r>
              <a:rPr lang="uk-UA" sz="2000" i="1" dirty="0" smtClean="0"/>
              <a:t>Роботу виконала</a:t>
            </a:r>
          </a:p>
          <a:p>
            <a:r>
              <a:rPr lang="uk-UA" sz="2000" i="1" dirty="0" smtClean="0"/>
              <a:t>Учениця 11-А класу</a:t>
            </a:r>
          </a:p>
          <a:p>
            <a:r>
              <a:rPr lang="uk-UA" sz="2000" i="1" dirty="0" err="1" smtClean="0"/>
              <a:t>Макарівського</a:t>
            </a:r>
            <a:r>
              <a:rPr lang="uk-UA" sz="2000" i="1" dirty="0" smtClean="0"/>
              <a:t> НВК</a:t>
            </a:r>
          </a:p>
          <a:p>
            <a:r>
              <a:rPr lang="uk-UA" sz="2000" i="1" dirty="0" err="1" smtClean="0"/>
              <a:t>Заріцька</a:t>
            </a:r>
            <a:r>
              <a:rPr lang="uk-UA" sz="2000" i="1" dirty="0" smtClean="0"/>
              <a:t> Вікторія</a:t>
            </a:r>
            <a:endParaRPr lang="en-US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2280921_w640_h640_post106862128264299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1588">
            <a:off x="4000496" y="2857496"/>
            <a:ext cx="4945145" cy="3376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err="1" smtClean="0">
                <a:solidFill>
                  <a:srgbClr val="FF0000"/>
                </a:solidFill>
              </a:rPr>
              <a:t>Вик</a:t>
            </a:r>
            <a:r>
              <a:rPr lang="ru-RU" i="1" dirty="0" err="1" smtClean="0">
                <a:solidFill>
                  <a:srgbClr val="FF0000"/>
                </a:solidFill>
              </a:rPr>
              <a:t>ористана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література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i="1" dirty="0" smtClean="0"/>
              <a:t>        </a:t>
            </a:r>
          </a:p>
          <a:p>
            <a:pPr>
              <a:buNone/>
            </a:pPr>
            <a:endParaRPr lang="ru-RU" sz="1600" i="1" dirty="0" smtClean="0"/>
          </a:p>
          <a:p>
            <a:pPr>
              <a:buNone/>
            </a:pPr>
            <a:endParaRPr lang="ru-RU" sz="1600" i="1" dirty="0"/>
          </a:p>
        </p:txBody>
      </p:sp>
      <p:pic>
        <p:nvPicPr>
          <p:cNvPr id="8" name="Содержимое 7" descr="7145_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007286">
            <a:off x="6072198" y="1142984"/>
            <a:ext cx="2679581" cy="2495587"/>
          </a:xfrm>
        </p:spPr>
      </p:pic>
      <p:pic>
        <p:nvPicPr>
          <p:cNvPr id="9" name="Рисунок 8" descr="pic6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63130">
            <a:off x="928662" y="2643182"/>
            <a:ext cx="2642016" cy="2000264"/>
          </a:xfrm>
          <a:prstGeom prst="rect">
            <a:avLst/>
          </a:prstGeom>
        </p:spPr>
      </p:pic>
      <p:pic>
        <p:nvPicPr>
          <p:cNvPr id="10" name="Рисунок 9" descr="file55747987_27c9c19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429132"/>
            <a:ext cx="3136095" cy="17859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2000264"/>
          </a:xfrm>
        </p:spPr>
        <p:txBody>
          <a:bodyPr>
            <a:normAutofit/>
          </a:bodyPr>
          <a:lstStyle/>
          <a:p>
            <a:pPr algn="ctr"/>
            <a:r>
              <a:rPr lang="ru-RU" i="1" dirty="0" err="1" smtClean="0">
                <a:solidFill>
                  <a:srgbClr val="FF0000"/>
                </a:solidFill>
              </a:rPr>
              <a:t>Пам’ятайте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майбутнє</a:t>
            </a:r>
            <a:r>
              <a:rPr lang="ru-RU" i="1" dirty="0" smtClean="0">
                <a:solidFill>
                  <a:srgbClr val="FF0000"/>
                </a:solidFill>
              </a:rPr>
              <a:t> у Ваших руках!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6U671e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357562"/>
            <a:ext cx="3387147" cy="2500330"/>
          </a:xfrm>
          <a:prstGeom prst="rect">
            <a:avLst/>
          </a:prstGeom>
        </p:spPr>
      </p:pic>
      <p:pic>
        <p:nvPicPr>
          <p:cNvPr id="9" name="Рисунок 8" descr="162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643182"/>
            <a:ext cx="3087252" cy="377019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5813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План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2400" i="1" dirty="0" smtClean="0">
                <a:solidFill>
                  <a:schemeClr val="accent1">
                    <a:lumMod val="75000"/>
                  </a:schemeClr>
                </a:solidFill>
              </a:rPr>
              <a:t>Неякісна вода</a:t>
            </a:r>
          </a:p>
          <a:p>
            <a:pPr marL="514350" indent="-514350">
              <a:buAutoNum type="arabicPeriod"/>
            </a:pPr>
            <a:r>
              <a:rPr lang="uk-UA" sz="2400" i="1" dirty="0" smtClean="0">
                <a:solidFill>
                  <a:schemeClr val="accent1">
                    <a:lumMod val="75000"/>
                  </a:schemeClr>
                </a:solidFill>
              </a:rPr>
              <a:t>Забруднення повітря</a:t>
            </a:r>
          </a:p>
          <a:p>
            <a:pPr marL="514350" indent="-514350">
              <a:buAutoNum type="arabicPeriod"/>
            </a:pPr>
            <a:r>
              <a:rPr lang="uk-UA" sz="2400" i="1" dirty="0" smtClean="0">
                <a:solidFill>
                  <a:schemeClr val="accent1">
                    <a:lumMod val="75000"/>
                  </a:schemeClr>
                </a:solidFill>
              </a:rPr>
              <a:t>Деградація земельних ресурсів</a:t>
            </a:r>
          </a:p>
          <a:p>
            <a:pPr marL="514350" indent="-514350">
              <a:buAutoNum type="arabicPeriod"/>
            </a:pPr>
            <a:r>
              <a:rPr lang="uk-UA" sz="2400" i="1" dirty="0" smtClean="0">
                <a:solidFill>
                  <a:schemeClr val="accent1">
                    <a:lumMod val="75000"/>
                  </a:schemeClr>
                </a:solidFill>
              </a:rPr>
              <a:t>Знищення лісів</a:t>
            </a:r>
          </a:p>
          <a:p>
            <a:pPr marL="514350" indent="-514350">
              <a:buAutoNum type="arabicPeriod"/>
            </a:pPr>
            <a:r>
              <a:rPr lang="uk-UA" sz="2400" i="1" dirty="0" smtClean="0">
                <a:solidFill>
                  <a:schemeClr val="accent1">
                    <a:lumMod val="75000"/>
                  </a:schemeClr>
                </a:solidFill>
              </a:rPr>
              <a:t>Небезпечні геологічні процеси</a:t>
            </a:r>
          </a:p>
          <a:p>
            <a:pPr marL="514350" indent="-514350">
              <a:buAutoNum type="arabicPeriod"/>
            </a:pPr>
            <a:r>
              <a:rPr lang="uk-UA" sz="2400" i="1" dirty="0" smtClean="0">
                <a:solidFill>
                  <a:schemeClr val="accent1">
                    <a:lumMod val="75000"/>
                  </a:schemeClr>
                </a:solidFill>
              </a:rPr>
              <a:t>Побутові відходи</a:t>
            </a:r>
          </a:p>
          <a:p>
            <a:pPr marL="514350" indent="-514350">
              <a:buAutoNum type="arabicPeriod"/>
            </a:pPr>
            <a:r>
              <a:rPr lang="uk-UA" sz="2400" i="1" dirty="0" smtClean="0">
                <a:solidFill>
                  <a:schemeClr val="accent1">
                    <a:lumMod val="75000"/>
                  </a:schemeClr>
                </a:solidFill>
              </a:rPr>
              <a:t>Висновок</a:t>
            </a:r>
          </a:p>
          <a:p>
            <a:pPr marL="514350" indent="-514350">
              <a:buAutoNum type="arabicPeriod"/>
            </a:pPr>
            <a:r>
              <a:rPr lang="uk-UA" sz="2400" i="1" dirty="0" smtClean="0">
                <a:solidFill>
                  <a:schemeClr val="accent1">
                    <a:lumMod val="75000"/>
                  </a:schemeClr>
                </a:solidFill>
              </a:rPr>
              <a:t>Використана література</a:t>
            </a:r>
          </a:p>
          <a:p>
            <a:endParaRPr lang="ru-RU" sz="1600" dirty="0"/>
          </a:p>
        </p:txBody>
      </p:sp>
      <p:pic>
        <p:nvPicPr>
          <p:cNvPr id="6" name="Рисунок 5" descr="klim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4838">
            <a:off x="5994971" y="3701333"/>
            <a:ext cx="2684566" cy="2770768"/>
          </a:xfrm>
          <a:prstGeom prst="rect">
            <a:avLst/>
          </a:prstGeom>
        </p:spPr>
      </p:pic>
      <p:pic>
        <p:nvPicPr>
          <p:cNvPr id="7" name="Рисунок 6" descr="50bdf511e62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7808">
            <a:off x="5603331" y="1149131"/>
            <a:ext cx="2781300" cy="20859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04088"/>
            <a:ext cx="7758138" cy="115327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1.Неякісна </a:t>
            </a:r>
            <a:r>
              <a:rPr lang="ru-RU" b="1" i="1" dirty="0" smtClean="0">
                <a:solidFill>
                  <a:srgbClr val="FF0000"/>
                </a:solidFill>
              </a:rPr>
              <a:t>вода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/>
              <a:t>Як </a:t>
            </a:r>
            <a:r>
              <a:rPr lang="ru-RU" sz="1600" i="1" dirty="0" err="1" smtClean="0"/>
              <a:t>відомо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організм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людини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сімдесят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відсотків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складається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води, тому вона </a:t>
            </a:r>
            <a:r>
              <a:rPr lang="ru-RU" sz="1600" i="1" dirty="0" err="1" smtClean="0"/>
              <a:t>відіграє</a:t>
            </a:r>
            <a:r>
              <a:rPr lang="ru-RU" sz="1600" i="1" dirty="0" smtClean="0"/>
              <a:t> одну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найважливіших</a:t>
            </a:r>
            <a:r>
              <a:rPr lang="ru-RU" sz="1600" i="1" dirty="0" smtClean="0"/>
              <a:t> ролей у </a:t>
            </a:r>
            <a:r>
              <a:rPr lang="ru-RU" sz="1600" i="1" dirty="0" err="1" smtClean="0"/>
              <a:t>житті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організму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Проте</a:t>
            </a:r>
            <a:r>
              <a:rPr lang="ru-RU" sz="1600" i="1" dirty="0" smtClean="0"/>
              <a:t> 80% </a:t>
            </a:r>
            <a:r>
              <a:rPr lang="ru-RU" sz="1600" i="1" dirty="0" err="1" smtClean="0"/>
              <a:t>населення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України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використовує</a:t>
            </a:r>
            <a:r>
              <a:rPr lang="ru-RU" sz="1600" i="1" dirty="0" smtClean="0"/>
              <a:t> в </a:t>
            </a:r>
            <a:r>
              <a:rPr lang="ru-RU" sz="1600" i="1" dirty="0" err="1" smtClean="0"/>
              <a:t>своєму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житті</a:t>
            </a:r>
            <a:r>
              <a:rPr lang="ru-RU" sz="1600" i="1" dirty="0" smtClean="0"/>
              <a:t> воду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поверхневих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джерел</a:t>
            </a:r>
            <a:r>
              <a:rPr lang="ru-RU" sz="1600" i="1" dirty="0" smtClean="0"/>
              <a:t>, а </a:t>
            </a:r>
            <a:r>
              <a:rPr lang="ru-RU" sz="1600" i="1" dirty="0" err="1" smtClean="0"/>
              <a:t>екологічний</a:t>
            </a:r>
            <a:r>
              <a:rPr lang="ru-RU" sz="1600" i="1" dirty="0" smtClean="0"/>
              <a:t> стан </a:t>
            </a:r>
            <a:r>
              <a:rPr lang="ru-RU" sz="1600" i="1" dirty="0" err="1" smtClean="0"/>
              <a:t>цих</a:t>
            </a:r>
            <a:r>
              <a:rPr lang="ru-RU" sz="1600" i="1" dirty="0" smtClean="0"/>
              <a:t> вод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кожним</a:t>
            </a:r>
            <a:r>
              <a:rPr lang="ru-RU" sz="1600" i="1" dirty="0" smtClean="0"/>
              <a:t> роком </a:t>
            </a:r>
            <a:r>
              <a:rPr lang="ru-RU" sz="1600" i="1" dirty="0" err="1" smtClean="0"/>
              <a:t>погіршується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Недостатнє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очищення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стоків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неякісне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очищення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промислових</a:t>
            </a:r>
            <a:r>
              <a:rPr lang="ru-RU" sz="1600" i="1" dirty="0" smtClean="0"/>
              <a:t> вод, </a:t>
            </a:r>
            <a:r>
              <a:rPr lang="ru-RU" sz="1600" i="1" dirty="0" err="1" smtClean="0"/>
              <a:t>надмірна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насиченість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органікою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призводить</a:t>
            </a:r>
            <a:r>
              <a:rPr lang="ru-RU" sz="1600" i="1" dirty="0" smtClean="0"/>
              <a:t> до того,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сьогодні</a:t>
            </a:r>
            <a:r>
              <a:rPr lang="ru-RU" sz="1600" i="1" dirty="0" smtClean="0"/>
              <a:t> практично </a:t>
            </a:r>
            <a:r>
              <a:rPr lang="ru-RU" sz="1600" i="1" dirty="0" err="1" smtClean="0"/>
              <a:t>всі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водойми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країни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наблизилися</a:t>
            </a:r>
            <a:r>
              <a:rPr lang="ru-RU" sz="1600" i="1" dirty="0" smtClean="0"/>
              <a:t> до 3 </a:t>
            </a:r>
            <a:r>
              <a:rPr lang="ru-RU" sz="1600" i="1" dirty="0" err="1" smtClean="0"/>
              <a:t>класу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забрудненості</a:t>
            </a:r>
            <a:r>
              <a:rPr lang="ru-RU" sz="1600" i="1" dirty="0" smtClean="0"/>
              <a:t>. </a:t>
            </a:r>
            <a:endParaRPr lang="ru-RU" sz="1600" i="1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37539">
            <a:off x="857224" y="3857628"/>
            <a:ext cx="2857520" cy="23187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x_6e7b64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5304">
            <a:off x="5214942" y="3857628"/>
            <a:ext cx="2928958" cy="2805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2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  <a:r>
              <a:rPr lang="uk-UA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Забруднення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повітря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935480"/>
            <a:ext cx="6286544" cy="4389120"/>
          </a:xfrm>
        </p:spPr>
        <p:txBody>
          <a:bodyPr>
            <a:normAutofit/>
          </a:bodyPr>
          <a:lstStyle/>
          <a:p>
            <a:r>
              <a:rPr lang="ru-RU" sz="1600" i="1" dirty="0" err="1" smtClean="0"/>
              <a:t>Щорічно</a:t>
            </a:r>
            <a:r>
              <a:rPr lang="ru-RU" sz="1600" i="1" dirty="0" smtClean="0"/>
              <a:t> в атмосферу </a:t>
            </a:r>
            <a:r>
              <a:rPr lang="ru-RU" sz="1600" i="1" dirty="0" err="1" smtClean="0"/>
              <a:t>України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потрапляє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понад</a:t>
            </a:r>
            <a:r>
              <a:rPr lang="ru-RU" sz="1600" i="1" dirty="0" smtClean="0"/>
              <a:t> 6 млн. тонн </a:t>
            </a:r>
            <a:r>
              <a:rPr lang="ru-RU" sz="1600" i="1" dirty="0" err="1" smtClean="0"/>
              <a:t>шкідливих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речовин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вуглекислого</a:t>
            </a:r>
            <a:r>
              <a:rPr lang="ru-RU" sz="1600" i="1" dirty="0" smtClean="0"/>
              <a:t> газу. </a:t>
            </a:r>
            <a:r>
              <a:rPr lang="ru-RU" sz="1600" i="1" dirty="0" err="1" smtClean="0"/>
              <a:t>Традиційно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найбільш</a:t>
            </a:r>
            <a:r>
              <a:rPr lang="ru-RU" sz="1600" i="1" dirty="0" smtClean="0"/>
              <a:t> " </a:t>
            </a:r>
            <a:r>
              <a:rPr lang="ru-RU" sz="1600" i="1" dirty="0" err="1" smtClean="0"/>
              <a:t>головними</a:t>
            </a:r>
            <a:r>
              <a:rPr lang="ru-RU" sz="1600" i="1" dirty="0" smtClean="0"/>
              <a:t>" </a:t>
            </a:r>
            <a:r>
              <a:rPr lang="ru-RU" sz="1600" i="1" dirty="0" err="1" smtClean="0"/>
              <a:t>забруднювачами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залишаються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промислові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підприємства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Однак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збільшення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кількості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автомобілів</a:t>
            </a:r>
            <a:r>
              <a:rPr lang="ru-RU" sz="1600" i="1" dirty="0" smtClean="0"/>
              <a:t> на дорогах </a:t>
            </a:r>
            <a:r>
              <a:rPr lang="ru-RU" sz="1600" i="1" dirty="0" err="1" smtClean="0"/>
              <a:t>спричинило</a:t>
            </a:r>
            <a:r>
              <a:rPr lang="ru-RU" sz="1600" i="1" dirty="0" smtClean="0"/>
              <a:t> за собою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збільшення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шкідливих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викидів</a:t>
            </a:r>
            <a:r>
              <a:rPr lang="ru-RU" sz="1600" i="1" dirty="0" smtClean="0"/>
              <a:t> в атмосферу. За </a:t>
            </a:r>
            <a:r>
              <a:rPr lang="ru-RU" sz="1600" i="1" dirty="0" err="1" smtClean="0"/>
              <a:t>останні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кілька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років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відпрацьованих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газів</a:t>
            </a:r>
            <a:r>
              <a:rPr lang="ru-RU" sz="1600" i="1" dirty="0" smtClean="0"/>
              <a:t> 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надходять</a:t>
            </a:r>
            <a:r>
              <a:rPr lang="ru-RU" sz="1600" i="1" dirty="0" smtClean="0"/>
              <a:t> у </a:t>
            </a:r>
            <a:r>
              <a:rPr lang="ru-RU" sz="1600" i="1" dirty="0" err="1" smtClean="0"/>
              <a:t>повітря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території</a:t>
            </a:r>
            <a:r>
              <a:rPr lang="ru-RU" sz="1600" i="1" dirty="0" smtClean="0"/>
              <a:t> великих </a:t>
            </a:r>
            <a:r>
              <a:rPr lang="ru-RU" sz="1600" i="1" dirty="0" err="1" smtClean="0"/>
              <a:t>міст</a:t>
            </a:r>
            <a:r>
              <a:rPr lang="ru-RU" sz="1600" i="1" dirty="0" smtClean="0"/>
              <a:t> , </a:t>
            </a:r>
            <a:r>
              <a:rPr lang="ru-RU" sz="1600" i="1" dirty="0" err="1" smtClean="0"/>
              <a:t>виросло</a:t>
            </a:r>
            <a:r>
              <a:rPr lang="ru-RU" sz="1600" i="1" dirty="0" smtClean="0"/>
              <a:t> на 50-70%. </a:t>
            </a:r>
            <a:r>
              <a:rPr lang="ru-RU" sz="1600" i="1" dirty="0" err="1" smtClean="0"/>
              <a:t>Більше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половини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шкідливих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речовин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викидають</a:t>
            </a:r>
            <a:r>
              <a:rPr lang="ru-RU" sz="1600" i="1" dirty="0" smtClean="0"/>
              <a:t> в атмосферу </a:t>
            </a:r>
            <a:r>
              <a:rPr lang="ru-RU" sz="1600" i="1" dirty="0" err="1" smtClean="0"/>
              <a:t>приватні</a:t>
            </a:r>
            <a:r>
              <a:rPr lang="ru-RU" sz="1600" i="1" dirty="0" smtClean="0"/>
              <a:t> авто : у 2009 </a:t>
            </a:r>
            <a:r>
              <a:rPr lang="ru-RU" sz="1600" i="1" dirty="0" err="1" smtClean="0"/>
              <a:t>році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їх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частку</a:t>
            </a:r>
            <a:r>
              <a:rPr lang="ru-RU" sz="1600" i="1" dirty="0" smtClean="0"/>
              <a:t> припало 1,7 млн. т </a:t>
            </a:r>
            <a:r>
              <a:rPr lang="ru-RU" sz="1600" i="1" dirty="0" err="1" smtClean="0"/>
              <a:t>шкідливих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речовин</a:t>
            </a:r>
            <a:r>
              <a:rPr lang="ru-RU" sz="1600" i="1" dirty="0" smtClean="0"/>
              <a:t> , </a:t>
            </a:r>
            <a:r>
              <a:rPr lang="ru-RU" sz="1600" i="1" dirty="0" err="1" smtClean="0"/>
              <a:t>тоді</a:t>
            </a:r>
            <a:r>
              <a:rPr lang="ru-RU" sz="1600" i="1" dirty="0" smtClean="0"/>
              <a:t> як </a:t>
            </a:r>
            <a:r>
              <a:rPr lang="ru-RU" sz="1600" i="1" dirty="0" err="1" smtClean="0"/>
              <a:t>загальна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всіх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автомобільних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викидів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склало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2 ,3 </a:t>
            </a:r>
            <a:r>
              <a:rPr lang="ru-RU" sz="1600" i="1" dirty="0" smtClean="0"/>
              <a:t>млн. тонн.</a:t>
            </a:r>
            <a:endParaRPr lang="ru-RU" sz="1600" i="1" dirty="0"/>
          </a:p>
        </p:txBody>
      </p:sp>
      <p:pic>
        <p:nvPicPr>
          <p:cNvPr id="4" name="Рисунок 3" descr="heaven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4977">
            <a:off x="6760429" y="5024383"/>
            <a:ext cx="2036956" cy="1513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61035d95300990641fd89a886faf16ed_250x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0899">
            <a:off x="247515" y="2338327"/>
            <a:ext cx="2295833" cy="183666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3. </a:t>
            </a:r>
            <a:r>
              <a:rPr lang="ru-RU" i="1" dirty="0" err="1" smtClean="0">
                <a:solidFill>
                  <a:srgbClr val="FF0000"/>
                </a:solidFill>
              </a:rPr>
              <a:t>Деградація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земельних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ресурсів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i="1" dirty="0" err="1" smtClean="0"/>
              <a:t>Житниця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Європи</a:t>
            </a:r>
            <a:r>
              <a:rPr lang="ru-RU" sz="1600" i="1" dirty="0" smtClean="0"/>
              <a:t> " </a:t>
            </a:r>
            <a:r>
              <a:rPr lang="ru-RU" sz="1600" i="1" dirty="0" err="1" smtClean="0"/>
              <a:t>сьогодні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переживає</a:t>
            </a:r>
            <a:r>
              <a:rPr lang="ru-RU" sz="1600" i="1" dirty="0" smtClean="0"/>
              <a:t> не </a:t>
            </a:r>
            <a:r>
              <a:rPr lang="ru-RU" sz="1600" i="1" dirty="0" err="1" smtClean="0"/>
              <a:t>найкращі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часи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Складний</a:t>
            </a:r>
            <a:r>
              <a:rPr lang="ru-RU" sz="1600" i="1" dirty="0" smtClean="0"/>
              <a:t> стан </a:t>
            </a:r>
            <a:r>
              <a:rPr lang="ru-RU" sz="1600" i="1" dirty="0" err="1" smtClean="0"/>
              <a:t>земельних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ресурсів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України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обумовлено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тим</a:t>
            </a:r>
            <a:r>
              <a:rPr lang="ru-RU" sz="1600" i="1" dirty="0" smtClean="0"/>
              <a:t> 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71 % </a:t>
            </a:r>
            <a:r>
              <a:rPr lang="ru-RU" sz="1600" i="1" dirty="0" err="1" smtClean="0"/>
              <a:t>всього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агроландшафта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країни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використовується</a:t>
            </a:r>
            <a:r>
              <a:rPr lang="ru-RU" sz="1600" i="1" dirty="0" smtClean="0"/>
              <a:t> для </a:t>
            </a:r>
            <a:r>
              <a:rPr lang="ru-RU" sz="1600" i="1" dirty="0" err="1" smtClean="0"/>
              <a:t>господарської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діяльності</a:t>
            </a:r>
            <a:r>
              <a:rPr lang="ru-RU" sz="1600" i="1" dirty="0" smtClean="0"/>
              <a:t> . Але через </a:t>
            </a:r>
            <a:r>
              <a:rPr lang="ru-RU" sz="1600" i="1" dirty="0" err="1" smtClean="0"/>
              <a:t>надмірне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неправильне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використання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родючість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землі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кожним</a:t>
            </a:r>
            <a:r>
              <a:rPr lang="ru-RU" sz="1600" i="1" dirty="0" smtClean="0"/>
              <a:t> роком </a:t>
            </a:r>
            <a:r>
              <a:rPr lang="ru-RU" sz="1600" i="1" dirty="0" err="1" smtClean="0"/>
              <a:t>падає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Екосистема</a:t>
            </a:r>
            <a:r>
              <a:rPr lang="ru-RU" sz="1600" i="1" dirty="0" smtClean="0"/>
              <a:t> грунту </a:t>
            </a:r>
            <a:r>
              <a:rPr lang="ru-RU" sz="1600" i="1" dirty="0" err="1" smtClean="0"/>
              <a:t>руйнується</a:t>
            </a:r>
            <a:r>
              <a:rPr lang="ru-RU" sz="1600" i="1" dirty="0" smtClean="0"/>
              <a:t> в основному через </a:t>
            </a:r>
            <a:r>
              <a:rPr lang="ru-RU" sz="1600" i="1" dirty="0" err="1" smtClean="0"/>
              <a:t>інтенсивний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розвиток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ерозії</a:t>
            </a:r>
            <a:r>
              <a:rPr lang="ru-RU" sz="1600" i="1" dirty="0" smtClean="0"/>
              <a:t> : </a:t>
            </a:r>
            <a:r>
              <a:rPr lang="ru-RU" sz="1600" i="1" dirty="0" err="1" smtClean="0"/>
              <a:t>останнім</a:t>
            </a:r>
            <a:r>
              <a:rPr lang="ru-RU" sz="1600" i="1" dirty="0" smtClean="0"/>
              <a:t> часом </a:t>
            </a:r>
            <a:r>
              <a:rPr lang="ru-RU" sz="1600" i="1" dirty="0" err="1" smtClean="0"/>
              <a:t>їй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піддалося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більше</a:t>
            </a:r>
            <a:r>
              <a:rPr lang="ru-RU" sz="1600" i="1" dirty="0" smtClean="0"/>
              <a:t> 35 % </a:t>
            </a:r>
            <a:r>
              <a:rPr lang="ru-RU" sz="1600" i="1" dirty="0" err="1" smtClean="0"/>
              <a:t>сільгоспугідь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України</a:t>
            </a:r>
            <a:r>
              <a:rPr lang="ru-RU" sz="1600" i="1" dirty="0" smtClean="0"/>
              <a:t> . </a:t>
            </a:r>
            <a:r>
              <a:rPr lang="ru-RU" sz="1600" i="1" dirty="0" err="1" smtClean="0"/>
              <a:t>Активне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використання</a:t>
            </a:r>
            <a:r>
              <a:rPr lang="ru-RU" sz="1600" i="1" dirty="0" smtClean="0"/>
              <a:t> добрив </a:t>
            </a:r>
            <a:r>
              <a:rPr lang="ru-RU" sz="1600" i="1" dirty="0" err="1" smtClean="0"/>
              <a:t>призвело</a:t>
            </a:r>
            <a:r>
              <a:rPr lang="ru-RU" sz="1600" i="1" dirty="0" smtClean="0"/>
              <a:t> до </a:t>
            </a:r>
            <a:r>
              <a:rPr lang="ru-RU" sz="1600" i="1" dirty="0" err="1" smtClean="0"/>
              <a:t>збільшення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площі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кислих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грунтів</a:t>
            </a:r>
            <a:r>
              <a:rPr lang="ru-RU" sz="1600" i="1" dirty="0" smtClean="0"/>
              <a:t> ( на 2,4 млн. га за </a:t>
            </a:r>
            <a:r>
              <a:rPr lang="ru-RU" sz="1600" i="1" dirty="0" err="1" smtClean="0"/>
              <a:t>останні</a:t>
            </a:r>
            <a:r>
              <a:rPr lang="ru-RU" sz="1600" i="1" dirty="0" smtClean="0"/>
              <a:t> 15 </a:t>
            </a:r>
            <a:r>
              <a:rPr lang="ru-RU" sz="1600" i="1" dirty="0" err="1" smtClean="0"/>
              <a:t>років</a:t>
            </a:r>
            <a:r>
              <a:rPr lang="ru-RU" sz="1600" i="1" dirty="0" smtClean="0"/>
              <a:t>). На урожай </a:t>
            </a:r>
            <a:r>
              <a:rPr lang="ru-RU" sz="1600" i="1" dirty="0" err="1" smtClean="0"/>
              <a:t>сільськогосподарських</a:t>
            </a:r>
            <a:r>
              <a:rPr lang="ru-RU" sz="1600" i="1" dirty="0" smtClean="0"/>
              <a:t> культур </a:t>
            </a:r>
            <a:r>
              <a:rPr lang="ru-RU" sz="1600" i="1" dirty="0" err="1" smtClean="0"/>
              <a:t>впливає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товщина</a:t>
            </a:r>
            <a:r>
              <a:rPr lang="ru-RU" sz="1600" i="1" dirty="0" smtClean="0"/>
              <a:t> гумусового шару , а вона за </a:t>
            </a:r>
            <a:r>
              <a:rPr lang="ru-RU" sz="1600" i="1" dirty="0" err="1" smtClean="0"/>
              <a:t>останнє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десятиліття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знизилася</a:t>
            </a:r>
            <a:r>
              <a:rPr lang="ru-RU" sz="1600" i="1" dirty="0" smtClean="0"/>
              <a:t> в </a:t>
            </a:r>
            <a:r>
              <a:rPr lang="ru-RU" sz="1600" i="1" dirty="0" err="1" smtClean="0"/>
              <a:t>середньому</a:t>
            </a:r>
            <a:r>
              <a:rPr lang="ru-RU" sz="1600" i="1" dirty="0" smtClean="0"/>
              <a:t> на 20 %. До того ж , </a:t>
            </a:r>
            <a:r>
              <a:rPr lang="ru-RU" sz="1600" i="1" dirty="0" err="1" smtClean="0"/>
              <a:t>майже</a:t>
            </a:r>
            <a:r>
              <a:rPr lang="ru-RU" sz="1600" i="1" dirty="0" smtClean="0"/>
              <a:t> 40 % </a:t>
            </a:r>
            <a:r>
              <a:rPr lang="ru-RU" sz="1600" i="1" dirty="0" err="1" smtClean="0"/>
              <a:t>загальної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площі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земельних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ресурсів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України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відносяться</a:t>
            </a:r>
            <a:r>
              <a:rPr lang="ru-RU" sz="1600" i="1" dirty="0" smtClean="0"/>
              <a:t> до </a:t>
            </a:r>
            <a:r>
              <a:rPr lang="ru-RU" sz="1600" i="1" dirty="0" err="1" smtClean="0"/>
              <a:t>забруднених</a:t>
            </a:r>
            <a:r>
              <a:rPr lang="ru-RU" sz="1600" i="1" dirty="0" smtClean="0"/>
              <a:t> землях .</a:t>
            </a:r>
            <a:endParaRPr lang="ru-RU" sz="1600" i="1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16449">
            <a:off x="5507404" y="4712506"/>
            <a:ext cx="2625870" cy="1712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h_wqVpHAt8ki21oeKac04UvX5WGdmDu6MJ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2407">
            <a:off x="582378" y="4868819"/>
            <a:ext cx="2864866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4. </a:t>
            </a:r>
            <a:r>
              <a:rPr lang="ru-RU" i="1" dirty="0" err="1" smtClean="0">
                <a:solidFill>
                  <a:srgbClr val="FF0000"/>
                </a:solidFill>
              </a:rPr>
              <a:t>Знищення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лісів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35480"/>
            <a:ext cx="4214842" cy="4422478"/>
          </a:xfrm>
        </p:spPr>
        <p:txBody>
          <a:bodyPr>
            <a:normAutofit/>
          </a:bodyPr>
          <a:lstStyle/>
          <a:p>
            <a:r>
              <a:rPr lang="ru-RU" sz="1600" i="1" dirty="0" err="1" smtClean="0"/>
              <a:t>Україна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відноситься</a:t>
            </a:r>
            <a:r>
              <a:rPr lang="ru-RU" sz="1600" i="1" dirty="0" smtClean="0"/>
              <a:t> до </a:t>
            </a:r>
            <a:r>
              <a:rPr lang="ru-RU" sz="1600" i="1" dirty="0" err="1" smtClean="0"/>
              <a:t>малолесистой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країнам</a:t>
            </a:r>
            <a:r>
              <a:rPr lang="ru-RU" sz="1600" i="1" dirty="0" smtClean="0"/>
              <a:t> - </a:t>
            </a:r>
            <a:r>
              <a:rPr lang="ru-RU" sz="1600" i="1" dirty="0" err="1" smtClean="0"/>
              <a:t>ліс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покриває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лише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шосту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частину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її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території</a:t>
            </a:r>
            <a:r>
              <a:rPr lang="ru-RU" sz="1600" i="1" dirty="0" smtClean="0"/>
              <a:t>. Але при </a:t>
            </a:r>
            <a:r>
              <a:rPr lang="ru-RU" sz="1600" i="1" dirty="0" err="1" smtClean="0"/>
              <a:t>цьому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експорт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деревини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України</a:t>
            </a:r>
            <a:r>
              <a:rPr lang="ru-RU" sz="1600" i="1" dirty="0" smtClean="0"/>
              <a:t> в 2 , 5 рази </a:t>
            </a:r>
            <a:r>
              <a:rPr lang="ru-RU" sz="1600" i="1" dirty="0" err="1" smtClean="0"/>
              <a:t>перевищує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імпорт</a:t>
            </a:r>
            <a:r>
              <a:rPr lang="ru-RU" sz="1600" i="1" dirty="0" smtClean="0"/>
              <a:t> . </a:t>
            </a:r>
            <a:r>
              <a:rPr lang="ru-RU" sz="1600" i="1" dirty="0" err="1" smtClean="0"/>
              <a:t>Споживче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ведення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лісового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господарства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призводить</a:t>
            </a:r>
            <a:r>
              <a:rPr lang="ru-RU" sz="1600" i="1" dirty="0" smtClean="0"/>
              <a:t> до того 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ліси</a:t>
            </a:r>
            <a:r>
              <a:rPr lang="ru-RU" sz="1600" i="1" dirty="0" smtClean="0"/>
              <a:t> не </a:t>
            </a:r>
            <a:r>
              <a:rPr lang="ru-RU" sz="1600" i="1" dirty="0" err="1" smtClean="0"/>
              <a:t>відновлюються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втрачають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біологічну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стійкість</a:t>
            </a:r>
            <a:r>
              <a:rPr lang="ru-RU" sz="1600" i="1" dirty="0" smtClean="0"/>
              <a:t> ( </a:t>
            </a:r>
            <a:r>
              <a:rPr lang="ru-RU" sz="1600" i="1" dirty="0" err="1" smtClean="0"/>
              <a:t>площа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лісів</a:t>
            </a:r>
            <a:r>
              <a:rPr lang="ru-RU" sz="1600" i="1" dirty="0" smtClean="0"/>
              <a:t> , </a:t>
            </a:r>
            <a:r>
              <a:rPr lang="ru-RU" sz="1600" i="1" dirty="0" err="1" smtClean="0"/>
              <a:t>уражених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шкідниками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хворобами , </a:t>
            </a:r>
            <a:r>
              <a:rPr lang="ru-RU" sz="1600" i="1" dirty="0" err="1" smtClean="0"/>
              <a:t>постійно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збільшується</a:t>
            </a:r>
            <a:r>
              <a:rPr lang="ru-RU" sz="1600" i="1" dirty="0" smtClean="0"/>
              <a:t>). А </a:t>
            </a:r>
            <a:r>
              <a:rPr lang="ru-RU" sz="1600" i="1" dirty="0" err="1" smtClean="0"/>
              <a:t>цінні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деревні</a:t>
            </a:r>
            <a:r>
              <a:rPr lang="ru-RU" sz="1600" i="1" dirty="0" smtClean="0"/>
              <a:t> породи ( дуб , бук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сосна ) </a:t>
            </a:r>
            <a:r>
              <a:rPr lang="ru-RU" sz="1600" i="1" dirty="0" err="1" smtClean="0"/>
              <a:t>заміщуються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малоцінними</a:t>
            </a:r>
            <a:r>
              <a:rPr lang="ru-RU" sz="1600" i="1" dirty="0" smtClean="0"/>
              <a:t> ( грабом , березою , </a:t>
            </a:r>
            <a:r>
              <a:rPr lang="ru-RU" sz="1600" i="1" dirty="0" err="1" smtClean="0"/>
              <a:t>осикою</a:t>
            </a:r>
            <a:r>
              <a:rPr lang="ru-RU" sz="1600" i="1" dirty="0" smtClean="0"/>
              <a:t> ) . </a:t>
            </a:r>
            <a:r>
              <a:rPr lang="ru-RU" sz="1600" i="1" dirty="0" err="1" smtClean="0"/>
              <a:t>Найскладніша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ситуація</a:t>
            </a:r>
            <a:r>
              <a:rPr lang="ru-RU" sz="1600" i="1" dirty="0" smtClean="0"/>
              <a:t> в Карпатах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Криму</a:t>
            </a:r>
            <a:r>
              <a:rPr lang="ru-RU" sz="1600" i="1" dirty="0" smtClean="0"/>
              <a:t> - тут через </a:t>
            </a:r>
            <a:r>
              <a:rPr lang="ru-RU" sz="1600" i="1" dirty="0" err="1" smtClean="0"/>
              <a:t>деградація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лісових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масивів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розвивається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ерозія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грунтів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зсувні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процеси</a:t>
            </a:r>
            <a:r>
              <a:rPr lang="ru-RU" sz="1600" i="1" dirty="0" smtClean="0"/>
              <a:t> .</a:t>
            </a:r>
            <a:endParaRPr lang="ru-RU" sz="1600" i="1" dirty="0" smtClean="0"/>
          </a:p>
        </p:txBody>
      </p:sp>
      <p:pic>
        <p:nvPicPr>
          <p:cNvPr id="4" name="Рисунок 3" descr="ww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53893">
            <a:off x="5764316" y="4457068"/>
            <a:ext cx="2945184" cy="1921732"/>
          </a:xfrm>
          <a:prstGeom prst="rect">
            <a:avLst/>
          </a:prstGeom>
        </p:spPr>
      </p:pic>
      <p:pic>
        <p:nvPicPr>
          <p:cNvPr id="5" name="Рисунок 4" descr="copy-of-1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7789">
            <a:off x="5190995" y="2095379"/>
            <a:ext cx="2334768" cy="17495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5.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Небезпечні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геологічні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процеси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2571768"/>
          </a:xfrm>
        </p:spPr>
        <p:txBody>
          <a:bodyPr>
            <a:normAutofit/>
          </a:bodyPr>
          <a:lstStyle/>
          <a:p>
            <a:r>
              <a:rPr lang="ru-RU" sz="1600" i="1" dirty="0" err="1" smtClean="0"/>
              <a:t>Істотна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частина</a:t>
            </a:r>
            <a:r>
              <a:rPr lang="ru-RU" sz="1600" i="1" dirty="0" smtClean="0"/>
              <a:t> валового </a:t>
            </a:r>
            <a:r>
              <a:rPr lang="ru-RU" sz="1600" i="1" dirty="0" err="1" smtClean="0"/>
              <a:t>внутрішнього</a:t>
            </a:r>
            <a:r>
              <a:rPr lang="ru-RU" sz="1600" i="1" dirty="0" smtClean="0"/>
              <a:t> продукту </a:t>
            </a:r>
            <a:r>
              <a:rPr lang="ru-RU" sz="1600" i="1" dirty="0" err="1" smtClean="0"/>
              <a:t>країни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пов'язана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видобутком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переробкою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мінерально</a:t>
            </a:r>
            <a:r>
              <a:rPr lang="ru-RU" sz="1600" i="1" dirty="0" smtClean="0"/>
              <a:t> -</a:t>
            </a:r>
            <a:r>
              <a:rPr lang="ru-RU" sz="1600" i="1" dirty="0" err="1" smtClean="0"/>
              <a:t>сировинних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ресурсів</a:t>
            </a:r>
            <a:r>
              <a:rPr lang="ru-RU" sz="1600" i="1" dirty="0" smtClean="0"/>
              <a:t> ( 41-43 %) , </a:t>
            </a:r>
            <a:r>
              <a:rPr lang="ru-RU" sz="1600" i="1" dirty="0" err="1" smtClean="0"/>
              <a:t>сконцентрованих</a:t>
            </a:r>
            <a:r>
              <a:rPr lang="ru-RU" sz="1600" i="1" dirty="0" smtClean="0"/>
              <a:t> в </a:t>
            </a:r>
            <a:r>
              <a:rPr lang="ru-RU" sz="1600" i="1" dirty="0" err="1" smtClean="0"/>
              <a:t>гірничодобувних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регіонах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Донбасу</a:t>
            </a:r>
            <a:r>
              <a:rPr lang="ru-RU" sz="1600" i="1" dirty="0" smtClean="0"/>
              <a:t> , </a:t>
            </a:r>
            <a:r>
              <a:rPr lang="ru-RU" sz="1600" i="1" dirty="0" err="1" smtClean="0"/>
              <a:t>Кривбасу</a:t>
            </a:r>
            <a:r>
              <a:rPr lang="ru-RU" sz="1600" i="1" dirty="0" smtClean="0"/>
              <a:t> , </a:t>
            </a:r>
            <a:r>
              <a:rPr lang="ru-RU" sz="1600" i="1" dirty="0" err="1" smtClean="0"/>
              <a:t>Карпатського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регіону</a:t>
            </a:r>
            <a:r>
              <a:rPr lang="ru-RU" sz="1600" i="1" dirty="0" smtClean="0"/>
              <a:t>. Тим часом , </a:t>
            </a:r>
            <a:r>
              <a:rPr lang="ru-RU" sz="1600" i="1" dirty="0" err="1" smtClean="0"/>
              <a:t>екологія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цих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регіонів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страждає</a:t>
            </a:r>
            <a:r>
              <a:rPr lang="ru-RU" sz="1600" i="1" dirty="0" smtClean="0"/>
              <a:t> не </a:t>
            </a:r>
            <a:r>
              <a:rPr lang="ru-RU" sz="1600" i="1" dirty="0" err="1" smtClean="0"/>
              <a:t>стільки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інтенсивного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видобутку</a:t>
            </a:r>
            <a:r>
              <a:rPr lang="ru-RU" sz="1600" i="1" dirty="0" smtClean="0"/>
              <a:t> , </a:t>
            </a:r>
            <a:r>
              <a:rPr lang="ru-RU" sz="1600" i="1" dirty="0" err="1" smtClean="0"/>
              <a:t>скільки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</a:t>
            </a:r>
            <a:r>
              <a:rPr lang="ru-RU" sz="1600" i="1" dirty="0" smtClean="0"/>
              <a:t> неправильного </a:t>
            </a:r>
            <a:r>
              <a:rPr lang="ru-RU" sz="1600" i="1" dirty="0" err="1" smtClean="0"/>
              <a:t>закриття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нерентабельних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вироблених</a:t>
            </a:r>
            <a:r>
              <a:rPr lang="ru-RU" sz="1600" i="1" dirty="0" smtClean="0"/>
              <a:t> шахт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кар'єрів</a:t>
            </a:r>
            <a:r>
              <a:rPr lang="ru-RU" sz="1600" i="1" dirty="0" smtClean="0"/>
              <a:t> . </a:t>
            </a:r>
            <a:r>
              <a:rPr lang="ru-RU" sz="1600" i="1" dirty="0" err="1" smtClean="0"/>
              <a:t>Ігнорування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наукових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підходів</a:t>
            </a:r>
            <a:r>
              <a:rPr lang="ru-RU" sz="1600" i="1" dirty="0" smtClean="0"/>
              <a:t> до </a:t>
            </a:r>
            <a:r>
              <a:rPr lang="ru-RU" sz="1600" i="1" dirty="0" err="1" smtClean="0"/>
              <a:t>цього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процесу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призвели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активізації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процесів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підтоплення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міст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сіл</a:t>
            </a:r>
            <a:r>
              <a:rPr lang="ru-RU" sz="1600" i="1" dirty="0" smtClean="0"/>
              <a:t> , </a:t>
            </a:r>
            <a:r>
              <a:rPr lang="ru-RU" sz="1600" i="1" dirty="0" err="1" smtClean="0"/>
              <a:t>забруднення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поверхневих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підземних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водозаборів</a:t>
            </a:r>
            <a:r>
              <a:rPr lang="ru-RU" sz="1600" i="1" dirty="0" smtClean="0"/>
              <a:t> , </a:t>
            </a:r>
            <a:r>
              <a:rPr lang="ru-RU" sz="1600" i="1" dirty="0" err="1" smtClean="0"/>
              <a:t>просідання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земної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поверхні</a:t>
            </a:r>
            <a:r>
              <a:rPr lang="ru-RU" sz="1600" i="1" dirty="0" smtClean="0"/>
              <a:t>. Так , </a:t>
            </a:r>
            <a:r>
              <a:rPr lang="ru-RU" sz="1600" i="1" dirty="0" err="1" smtClean="0"/>
              <a:t>наприклад</a:t>
            </a:r>
            <a:r>
              <a:rPr lang="ru-RU" sz="1600" i="1" dirty="0" smtClean="0"/>
              <a:t> , </a:t>
            </a:r>
            <a:r>
              <a:rPr lang="ru-RU" sz="1600" i="1" dirty="0" err="1" smtClean="0"/>
              <a:t>тільки</a:t>
            </a:r>
            <a:r>
              <a:rPr lang="ru-RU" sz="1600" i="1" dirty="0" smtClean="0"/>
              <a:t> в межах </a:t>
            </a:r>
            <a:r>
              <a:rPr lang="ru-RU" sz="1600" i="1" dirty="0" err="1" smtClean="0"/>
              <a:t>Донецька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знаходиться</a:t>
            </a:r>
            <a:r>
              <a:rPr lang="ru-RU" sz="1600" i="1" dirty="0" smtClean="0"/>
              <a:t> 61 </a:t>
            </a:r>
            <a:r>
              <a:rPr lang="ru-RU" sz="1600" i="1" dirty="0" err="1" smtClean="0"/>
              <a:t>терикон</a:t>
            </a:r>
            <a:r>
              <a:rPr lang="ru-RU" sz="1600" i="1" dirty="0" smtClean="0"/>
              <a:t> , </a:t>
            </a:r>
            <a:r>
              <a:rPr lang="ru-RU" sz="1600" i="1" dirty="0" err="1" smtClean="0"/>
              <a:t>які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щорічно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викидають</a:t>
            </a:r>
            <a:r>
              <a:rPr lang="ru-RU" sz="1600" i="1" dirty="0" smtClean="0"/>
              <a:t> в атмосферу </a:t>
            </a:r>
            <a:r>
              <a:rPr lang="ru-RU" sz="1600" i="1" dirty="0" err="1" smtClean="0"/>
              <a:t>близько</a:t>
            </a:r>
            <a:r>
              <a:rPr lang="ru-RU" sz="1600" i="1" dirty="0" smtClean="0"/>
              <a:t> 70 тонн </a:t>
            </a:r>
            <a:r>
              <a:rPr lang="ru-RU" sz="1600" i="1" dirty="0" err="1" smtClean="0"/>
              <a:t>шкідливих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речовин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Серед</a:t>
            </a:r>
            <a:r>
              <a:rPr lang="ru-RU" sz="1600" i="1" dirty="0" smtClean="0"/>
              <a:t> них </a:t>
            </a:r>
            <a:r>
              <a:rPr lang="ru-RU" sz="1600" i="1" dirty="0" err="1" smtClean="0"/>
              <a:t>цілий</a:t>
            </a:r>
            <a:r>
              <a:rPr lang="ru-RU" sz="1600" i="1" dirty="0" smtClean="0"/>
              <a:t> букет </a:t>
            </a:r>
            <a:r>
              <a:rPr lang="ru-RU" sz="1600" i="1" dirty="0" err="1" smtClean="0"/>
              <a:t>шкідливих</a:t>
            </a:r>
            <a:r>
              <a:rPr lang="ru-RU" sz="1600" i="1" dirty="0" smtClean="0"/>
              <a:t> для </a:t>
            </a:r>
            <a:r>
              <a:rPr lang="ru-RU" sz="1600" i="1" dirty="0" err="1" smtClean="0"/>
              <a:t>здоров'я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елементів</a:t>
            </a:r>
            <a:r>
              <a:rPr lang="ru-RU" sz="1600" i="1" dirty="0" smtClean="0"/>
              <a:t> : </a:t>
            </a:r>
            <a:r>
              <a:rPr lang="ru-RU" sz="1600" i="1" dirty="0" err="1" smtClean="0"/>
              <a:t>сірка</a:t>
            </a:r>
            <a:r>
              <a:rPr lang="ru-RU" sz="1600" i="1" dirty="0" smtClean="0"/>
              <a:t> , </a:t>
            </a:r>
            <a:r>
              <a:rPr lang="ru-RU" sz="1600" i="1" dirty="0" err="1" smtClean="0"/>
              <a:t>нітрати</a:t>
            </a:r>
            <a:r>
              <a:rPr lang="ru-RU" sz="1600" i="1" dirty="0" smtClean="0"/>
              <a:t> , кобальт , </a:t>
            </a:r>
            <a:r>
              <a:rPr lang="ru-RU" sz="1600" i="1" dirty="0" err="1" smtClean="0"/>
              <a:t>миш'як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pic>
        <p:nvPicPr>
          <p:cNvPr id="4" name="Рисунок 3" descr="69165167_1e4906ac28_93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7347">
            <a:off x="526753" y="4208831"/>
            <a:ext cx="3125333" cy="2081472"/>
          </a:xfrm>
          <a:prstGeom prst="rect">
            <a:avLst/>
          </a:prstGeom>
        </p:spPr>
      </p:pic>
      <p:pic>
        <p:nvPicPr>
          <p:cNvPr id="5" name="Рисунок 4" descr="slagheaps-donba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73" y="3929066"/>
            <a:ext cx="3333773" cy="25003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6.Побутові </a:t>
            </a:r>
            <a:r>
              <a:rPr lang="ru-RU" i="1" dirty="0" err="1" smtClean="0">
                <a:solidFill>
                  <a:srgbClr val="FF0000"/>
                </a:solidFill>
              </a:rPr>
              <a:t>відходи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829444" cy="2850842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err="1" smtClean="0"/>
              <a:t>Однією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найсерйозніших</a:t>
            </a:r>
            <a:r>
              <a:rPr lang="ru-RU" i="1" dirty="0" smtClean="0"/>
              <a:t> </a:t>
            </a:r>
            <a:r>
              <a:rPr lang="ru-RU" i="1" dirty="0" err="1" smtClean="0"/>
              <a:t>екологічних</a:t>
            </a:r>
            <a:r>
              <a:rPr lang="ru-RU" i="1" dirty="0" smtClean="0"/>
              <a:t> проблем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</a:t>
            </a:r>
            <a:r>
              <a:rPr lang="ru-RU" i="1" dirty="0" err="1" smtClean="0"/>
              <a:t>сьогодні</a:t>
            </a:r>
            <a:r>
              <a:rPr lang="ru-RU" i="1" dirty="0" smtClean="0"/>
              <a:t> </a:t>
            </a:r>
            <a:r>
              <a:rPr lang="ru-RU" i="1" dirty="0" err="1" smtClean="0"/>
              <a:t>можна</a:t>
            </a:r>
            <a:r>
              <a:rPr lang="ru-RU" i="1" dirty="0" smtClean="0"/>
              <a:t> </a:t>
            </a:r>
            <a:r>
              <a:rPr lang="ru-RU" i="1" dirty="0" err="1" smtClean="0"/>
              <a:t>вважати</a:t>
            </a:r>
            <a:r>
              <a:rPr lang="ru-RU" i="1" dirty="0" smtClean="0"/>
              <a:t> проблему </a:t>
            </a:r>
            <a:r>
              <a:rPr lang="ru-RU" i="1" dirty="0" err="1" smtClean="0"/>
              <a:t>утилізації</a:t>
            </a:r>
            <a:r>
              <a:rPr lang="ru-RU" i="1" dirty="0" smtClean="0"/>
              <a:t> та </a:t>
            </a:r>
            <a:r>
              <a:rPr lang="ru-RU" i="1" dirty="0" err="1" smtClean="0"/>
              <a:t>переробки</a:t>
            </a:r>
            <a:r>
              <a:rPr lang="ru-RU" i="1" dirty="0" smtClean="0"/>
              <a:t> </a:t>
            </a:r>
            <a:r>
              <a:rPr lang="ru-RU" i="1" dirty="0" err="1" smtClean="0"/>
              <a:t>різних</a:t>
            </a:r>
            <a:r>
              <a:rPr lang="ru-RU" i="1" dirty="0" smtClean="0"/>
              <a:t> </a:t>
            </a:r>
            <a:r>
              <a:rPr lang="ru-RU" i="1" dirty="0" err="1" smtClean="0"/>
              <a:t>відходів</a:t>
            </a:r>
            <a:r>
              <a:rPr lang="ru-RU" i="1" dirty="0" smtClean="0"/>
              <a:t>. У </a:t>
            </a:r>
            <a:r>
              <a:rPr lang="ru-RU" i="1" dirty="0" err="1" smtClean="0"/>
              <a:t>країні</a:t>
            </a:r>
            <a:r>
              <a:rPr lang="ru-RU" i="1" dirty="0" smtClean="0"/>
              <a:t> </a:t>
            </a:r>
            <a:r>
              <a:rPr lang="ru-RU" i="1" dirty="0" err="1" smtClean="0"/>
              <a:t>діє</a:t>
            </a:r>
            <a:r>
              <a:rPr lang="ru-RU" i="1" dirty="0" smtClean="0"/>
              <a:t> </a:t>
            </a:r>
            <a:r>
              <a:rPr lang="ru-RU" i="1" dirty="0" err="1" smtClean="0"/>
              <a:t>близько</a:t>
            </a:r>
            <a:r>
              <a:rPr lang="ru-RU" i="1" dirty="0" smtClean="0"/>
              <a:t> 800 </a:t>
            </a:r>
            <a:r>
              <a:rPr lang="ru-RU" i="1" dirty="0" err="1" smtClean="0"/>
              <a:t>офіційних</a:t>
            </a:r>
            <a:r>
              <a:rPr lang="ru-RU" i="1" dirty="0" smtClean="0"/>
              <a:t> </a:t>
            </a:r>
            <a:r>
              <a:rPr lang="ru-RU" i="1" dirty="0" err="1" smtClean="0"/>
              <a:t>звалищ</a:t>
            </a:r>
            <a:r>
              <a:rPr lang="ru-RU" i="1" dirty="0" smtClean="0"/>
              <a:t> , </a:t>
            </a:r>
            <a:r>
              <a:rPr lang="ru-RU" i="1" dirty="0" err="1" smtClean="0"/>
              <a:t>загальна</a:t>
            </a:r>
            <a:r>
              <a:rPr lang="ru-RU" i="1" dirty="0" smtClean="0"/>
              <a:t> </a:t>
            </a:r>
            <a:r>
              <a:rPr lang="ru-RU" i="1" dirty="0" err="1" smtClean="0"/>
              <a:t>кількість</a:t>
            </a:r>
            <a:r>
              <a:rPr lang="ru-RU" i="1" dirty="0" smtClean="0"/>
              <a:t> </a:t>
            </a:r>
            <a:r>
              <a:rPr lang="ru-RU" i="1" dirty="0" err="1" smtClean="0"/>
              <a:t>сміття</a:t>
            </a:r>
            <a:r>
              <a:rPr lang="ru-RU" i="1" dirty="0" smtClean="0"/>
              <a:t> на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перевищила</a:t>
            </a:r>
            <a:r>
              <a:rPr lang="ru-RU" i="1" dirty="0" smtClean="0"/>
              <a:t> </a:t>
            </a:r>
            <a:r>
              <a:rPr lang="ru-RU" i="1" dirty="0" err="1" smtClean="0"/>
              <a:t>позначку</a:t>
            </a:r>
            <a:r>
              <a:rPr lang="ru-RU" i="1" dirty="0" smtClean="0"/>
              <a:t> в 35 млрд. т. </a:t>
            </a:r>
            <a:r>
              <a:rPr lang="ru-RU" i="1" dirty="0" err="1" smtClean="0"/>
              <a:t>Щорічно</a:t>
            </a:r>
            <a:r>
              <a:rPr lang="ru-RU" i="1" dirty="0" smtClean="0"/>
              <a:t> </a:t>
            </a:r>
            <a:r>
              <a:rPr lang="ru-RU" i="1" dirty="0" err="1" smtClean="0"/>
              <a:t>ця</a:t>
            </a:r>
            <a:r>
              <a:rPr lang="ru-RU" i="1" dirty="0" smtClean="0"/>
              <a:t> цифра </a:t>
            </a:r>
            <a:r>
              <a:rPr lang="ru-RU" i="1" dirty="0" err="1" smtClean="0"/>
              <a:t>зростає</a:t>
            </a:r>
            <a:r>
              <a:rPr lang="ru-RU" i="1" dirty="0" smtClean="0"/>
              <a:t> </a:t>
            </a:r>
            <a:r>
              <a:rPr lang="ru-RU" i="1" dirty="0" err="1" smtClean="0"/>
              <a:t>ще</a:t>
            </a:r>
            <a:r>
              <a:rPr lang="ru-RU" i="1" dirty="0" smtClean="0"/>
              <a:t> на </a:t>
            </a:r>
            <a:r>
              <a:rPr lang="ru-RU" i="1" dirty="0" err="1" smtClean="0"/>
              <a:t>сімсот</a:t>
            </a:r>
            <a:r>
              <a:rPr lang="ru-RU" i="1" dirty="0" smtClean="0"/>
              <a:t> - </a:t>
            </a:r>
            <a:r>
              <a:rPr lang="ru-RU" i="1" dirty="0" err="1" smtClean="0"/>
              <a:t>вісімсот</a:t>
            </a:r>
            <a:r>
              <a:rPr lang="ru-RU" i="1" dirty="0" smtClean="0"/>
              <a:t> </a:t>
            </a:r>
            <a:r>
              <a:rPr lang="ru-RU" i="1" dirty="0" err="1" smtClean="0"/>
              <a:t>тисяч</a:t>
            </a:r>
            <a:r>
              <a:rPr lang="ru-RU" i="1" dirty="0" smtClean="0"/>
              <a:t> тонн. </a:t>
            </a:r>
            <a:r>
              <a:rPr lang="ru-RU" i="1" dirty="0" err="1" smtClean="0"/>
              <a:t>Загальна</a:t>
            </a:r>
            <a:r>
              <a:rPr lang="ru-RU" i="1" dirty="0" smtClean="0"/>
              <a:t> </a:t>
            </a:r>
            <a:r>
              <a:rPr lang="ru-RU" i="1" dirty="0" err="1" smtClean="0"/>
              <a:t>площа</a:t>
            </a:r>
            <a:r>
              <a:rPr lang="ru-RU" i="1" dirty="0" smtClean="0"/>
              <a:t> </a:t>
            </a:r>
            <a:r>
              <a:rPr lang="ru-RU" i="1" dirty="0" err="1" smtClean="0"/>
              <a:t>всіх</a:t>
            </a:r>
            <a:r>
              <a:rPr lang="ru-RU" i="1" dirty="0" smtClean="0"/>
              <a:t> </a:t>
            </a:r>
            <a:r>
              <a:rPr lang="ru-RU" i="1" dirty="0" err="1" smtClean="0"/>
              <a:t>полігонів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відходами</a:t>
            </a:r>
            <a:r>
              <a:rPr lang="ru-RU" i="1" dirty="0" smtClean="0"/>
              <a:t> </a:t>
            </a:r>
            <a:r>
              <a:rPr lang="ru-RU" i="1" dirty="0" err="1" smtClean="0"/>
              <a:t>вже</a:t>
            </a:r>
            <a:r>
              <a:rPr lang="ru-RU" i="1" dirty="0" smtClean="0"/>
              <a:t> </a:t>
            </a:r>
            <a:r>
              <a:rPr lang="ru-RU" i="1" dirty="0" err="1" smtClean="0"/>
              <a:t>перевищує</a:t>
            </a:r>
            <a:r>
              <a:rPr lang="ru-RU" i="1" dirty="0" smtClean="0"/>
              <a:t> 150 тис. га ( 4 % </a:t>
            </a:r>
            <a:r>
              <a:rPr lang="ru-RU" i="1" dirty="0" err="1" smtClean="0"/>
              <a:t>площі</a:t>
            </a:r>
            <a:r>
              <a:rPr lang="ru-RU" i="1" dirty="0" smtClean="0"/>
              <a:t> </a:t>
            </a:r>
            <a:r>
              <a:rPr lang="ru-RU" i="1" dirty="0" err="1" smtClean="0"/>
              <a:t>країни</a:t>
            </a:r>
            <a:r>
              <a:rPr lang="ru-RU" i="1" dirty="0" smtClean="0"/>
              <a:t>). </a:t>
            </a:r>
            <a:r>
              <a:rPr lang="ru-RU" i="1" dirty="0" err="1" smtClean="0"/>
              <a:t>Речовини</a:t>
            </a:r>
            <a:r>
              <a:rPr lang="ru-RU" i="1" dirty="0" smtClean="0"/>
              <a:t> 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виділяються</a:t>
            </a:r>
            <a:r>
              <a:rPr lang="ru-RU" i="1" dirty="0" smtClean="0"/>
              <a:t> в </a:t>
            </a:r>
            <a:r>
              <a:rPr lang="ru-RU" i="1" dirty="0" err="1" smtClean="0"/>
              <a:t>результаті</a:t>
            </a:r>
            <a:r>
              <a:rPr lang="ru-RU" i="1" dirty="0" smtClean="0"/>
              <a:t> </a:t>
            </a:r>
            <a:r>
              <a:rPr lang="ru-RU" i="1" dirty="0" err="1" smtClean="0"/>
              <a:t>хімічних</a:t>
            </a:r>
            <a:r>
              <a:rPr lang="ru-RU" i="1" dirty="0" smtClean="0"/>
              <a:t> </a:t>
            </a:r>
            <a:r>
              <a:rPr lang="ru-RU" i="1" dirty="0" err="1" smtClean="0"/>
              <a:t>реакцій</a:t>
            </a:r>
            <a:r>
              <a:rPr lang="ru-RU" i="1" dirty="0" smtClean="0"/>
              <a:t> </a:t>
            </a:r>
            <a:r>
              <a:rPr lang="ru-RU" i="1" dirty="0" err="1" smtClean="0"/>
              <a:t>полігонах</a:t>
            </a:r>
            <a:r>
              <a:rPr lang="ru-RU" i="1" dirty="0" smtClean="0"/>
              <a:t> </a:t>
            </a:r>
            <a:r>
              <a:rPr lang="ru-RU" i="1" dirty="0" err="1" smtClean="0"/>
              <a:t>твердих</a:t>
            </a:r>
            <a:r>
              <a:rPr lang="ru-RU" i="1" dirty="0" smtClean="0"/>
              <a:t> </a:t>
            </a:r>
            <a:r>
              <a:rPr lang="ru-RU" i="1" dirty="0" err="1" smtClean="0"/>
              <a:t>побутових</a:t>
            </a:r>
            <a:r>
              <a:rPr lang="ru-RU" i="1" dirty="0" smtClean="0"/>
              <a:t> </a:t>
            </a:r>
            <a:r>
              <a:rPr lang="ru-RU" i="1" dirty="0" err="1" smtClean="0"/>
              <a:t>відходів</a:t>
            </a:r>
            <a:r>
              <a:rPr lang="ru-RU" i="1" dirty="0" smtClean="0"/>
              <a:t> </a:t>
            </a:r>
            <a:r>
              <a:rPr lang="ru-RU" i="1" dirty="0" err="1" smtClean="0"/>
              <a:t>здатні</a:t>
            </a:r>
            <a:r>
              <a:rPr lang="ru-RU" i="1" dirty="0" smtClean="0"/>
              <a:t> </a:t>
            </a:r>
            <a:r>
              <a:rPr lang="ru-RU" i="1" dirty="0" err="1" smtClean="0"/>
              <a:t>перетворити</a:t>
            </a:r>
            <a:r>
              <a:rPr lang="ru-RU" i="1" dirty="0" smtClean="0"/>
              <a:t> </a:t>
            </a:r>
            <a:r>
              <a:rPr lang="ru-RU" i="1" dirty="0" err="1" smtClean="0"/>
              <a:t>територію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 </a:t>
            </a:r>
            <a:r>
              <a:rPr lang="ru-RU" i="1" dirty="0" err="1" smtClean="0"/>
              <a:t>в</a:t>
            </a:r>
            <a:r>
              <a:rPr lang="ru-RU" i="1" dirty="0" smtClean="0"/>
              <a:t> одну </a:t>
            </a:r>
            <a:r>
              <a:rPr lang="ru-RU" i="1" dirty="0" err="1" smtClean="0"/>
              <a:t>суцільну</a:t>
            </a:r>
            <a:r>
              <a:rPr lang="ru-RU" i="1" dirty="0" smtClean="0"/>
              <a:t> зону </a:t>
            </a:r>
            <a:r>
              <a:rPr lang="ru-RU" i="1" dirty="0" err="1" smtClean="0"/>
              <a:t>екологічного</a:t>
            </a:r>
            <a:r>
              <a:rPr lang="ru-RU" i="1" dirty="0" smtClean="0"/>
              <a:t> лиха. </a:t>
            </a:r>
            <a:r>
              <a:rPr lang="ru-RU" i="1" dirty="0" err="1" smtClean="0"/>
              <a:t>Адже</a:t>
            </a:r>
            <a:r>
              <a:rPr lang="ru-RU" i="1" dirty="0" smtClean="0"/>
              <a:t> </a:t>
            </a:r>
            <a:r>
              <a:rPr lang="ru-RU" i="1" dirty="0" err="1" smtClean="0"/>
              <a:t>небезпечні</a:t>
            </a:r>
            <a:r>
              <a:rPr lang="ru-RU" i="1" dirty="0" smtClean="0"/>
              <a:t> </a:t>
            </a:r>
            <a:r>
              <a:rPr lang="ru-RU" i="1" dirty="0" err="1" smtClean="0"/>
              <a:t>хімічні</a:t>
            </a:r>
            <a:r>
              <a:rPr lang="ru-RU" i="1" dirty="0" smtClean="0"/>
              <a:t> </a:t>
            </a:r>
            <a:r>
              <a:rPr lang="ru-RU" i="1" dirty="0" err="1" smtClean="0"/>
              <a:t>речовини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бактерії</a:t>
            </a:r>
            <a:r>
              <a:rPr lang="ru-RU" i="1" dirty="0" smtClean="0"/>
              <a:t> </a:t>
            </a:r>
            <a:r>
              <a:rPr lang="ru-RU" i="1" dirty="0" err="1" smtClean="0"/>
              <a:t>просочуються</a:t>
            </a:r>
            <a:r>
              <a:rPr lang="ru-RU" i="1" dirty="0" smtClean="0"/>
              <a:t> в грунт , </a:t>
            </a:r>
            <a:r>
              <a:rPr lang="ru-RU" i="1" dirty="0" err="1" smtClean="0"/>
              <a:t>потрапляють</a:t>
            </a:r>
            <a:r>
              <a:rPr lang="ru-RU" i="1" dirty="0" smtClean="0"/>
              <a:t> в </a:t>
            </a:r>
            <a:r>
              <a:rPr lang="ru-RU" i="1" dirty="0" err="1" smtClean="0"/>
              <a:t>повітря</a:t>
            </a:r>
            <a:r>
              <a:rPr lang="ru-RU" i="1" dirty="0" smtClean="0"/>
              <a:t> та </a:t>
            </a:r>
            <a:r>
              <a:rPr lang="ru-RU" i="1" dirty="0" err="1" smtClean="0"/>
              <a:t>грунтові</a:t>
            </a:r>
            <a:r>
              <a:rPr lang="ru-RU" i="1" dirty="0" smtClean="0"/>
              <a:t> води , </a:t>
            </a:r>
            <a:r>
              <a:rPr lang="ru-RU" i="1" dirty="0" err="1" smtClean="0"/>
              <a:t>отруюючи</a:t>
            </a:r>
            <a:r>
              <a:rPr lang="ru-RU" i="1" dirty="0" smtClean="0"/>
              <a:t> </a:t>
            </a:r>
            <a:r>
              <a:rPr lang="ru-RU" i="1" dirty="0" err="1" smtClean="0"/>
              <a:t>життя</a:t>
            </a:r>
            <a:r>
              <a:rPr lang="ru-RU" i="1" dirty="0" smtClean="0"/>
              <a:t> на </a:t>
            </a:r>
            <a:r>
              <a:rPr lang="ru-RU" i="1" dirty="0" err="1" smtClean="0"/>
              <a:t>відстані</a:t>
            </a:r>
            <a:r>
              <a:rPr lang="ru-RU" i="1" dirty="0" smtClean="0"/>
              <a:t> </a:t>
            </a:r>
            <a:r>
              <a:rPr lang="ru-RU" i="1" dirty="0" err="1" smtClean="0"/>
              <a:t>десятків</a:t>
            </a:r>
            <a:r>
              <a:rPr lang="ru-RU" i="1" dirty="0" smtClean="0"/>
              <a:t> </a:t>
            </a:r>
            <a:r>
              <a:rPr lang="ru-RU" i="1" dirty="0" err="1" smtClean="0"/>
              <a:t>кілометрів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звалища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4" name="Рисунок 3" descr="3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4857760"/>
            <a:ext cx="4286280" cy="1851953"/>
          </a:xfrm>
          <a:prstGeom prst="rect">
            <a:avLst/>
          </a:prstGeom>
        </p:spPr>
      </p:pic>
      <p:pic>
        <p:nvPicPr>
          <p:cNvPr id="5" name="Рисунок 4" descr="bc39fa3346d195e22f5ad50f626d18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429132"/>
            <a:ext cx="2684334" cy="16300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2919"/>
            <a:ext cx="2212848" cy="571504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err="1" smtClean="0">
                <a:solidFill>
                  <a:srgbClr val="FF0000"/>
                </a:solidFill>
              </a:rPr>
              <a:t>Висновок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609600" y="1785926"/>
            <a:ext cx="2209800" cy="45005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i="1" dirty="0" smtClean="0"/>
              <a:t>         </a:t>
            </a:r>
            <a:r>
              <a:rPr lang="ru-RU" sz="1600" i="1" dirty="0" err="1" smtClean="0"/>
              <a:t>Нинішню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епоху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розвитку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людської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цивілізації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звично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називаємо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космічною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електронною</a:t>
            </a:r>
            <a:r>
              <a:rPr lang="ru-RU" sz="1600" i="1" dirty="0" smtClean="0"/>
              <a:t>, ядерною </a:t>
            </a:r>
            <a:r>
              <a:rPr lang="ru-RU" sz="1600" i="1" dirty="0" err="1" smtClean="0"/>
              <a:t>зважаючи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досягнення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людства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науково-технічний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процес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Водночас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ця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епоха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екологічної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кризи</a:t>
            </a:r>
            <a:r>
              <a:rPr lang="ru-RU" sz="1600" i="1" dirty="0" smtClean="0"/>
              <a:t>  </a:t>
            </a:r>
            <a:r>
              <a:rPr lang="ru-RU" sz="1600" i="1" dirty="0" err="1" smtClean="0"/>
              <a:t>увзаєминах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суспільства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природою.</a:t>
            </a:r>
          </a:p>
          <a:p>
            <a:pPr>
              <a:buNone/>
            </a:pPr>
            <a:r>
              <a:rPr lang="ru-RU" sz="1600" i="1" dirty="0" smtClean="0"/>
              <a:t>         </a:t>
            </a:r>
            <a:r>
              <a:rPr lang="ru-RU" sz="1600" i="1" dirty="0" err="1" smtClean="0"/>
              <a:t>Подолати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глобальну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екологічну</a:t>
            </a:r>
            <a:r>
              <a:rPr lang="ru-RU" sz="1600" i="1" dirty="0" smtClean="0"/>
              <a:t> кризу </a:t>
            </a:r>
            <a:r>
              <a:rPr lang="ru-RU" sz="1600" i="1" dirty="0" err="1" smtClean="0"/>
              <a:t>можна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лише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змінивши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суспільну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психологію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виховавши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нове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цінне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ставлення</a:t>
            </a:r>
            <a:r>
              <a:rPr lang="ru-RU" sz="1600" i="1" dirty="0" smtClean="0"/>
              <a:t> до </a:t>
            </a:r>
            <a:r>
              <a:rPr lang="ru-RU" sz="1600" i="1" dirty="0" err="1" smtClean="0"/>
              <a:t>природи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сформувавши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світоглядну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свідомість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людини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pic>
        <p:nvPicPr>
          <p:cNvPr id="12" name="Рисунок 11" descr="1320739503foto1_bi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129</TotalTime>
  <Words>740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Шість екологічних проблем України </vt:lpstr>
      <vt:lpstr>План</vt:lpstr>
      <vt:lpstr>1.Неякісна вода</vt:lpstr>
      <vt:lpstr>2. Забруднення повітря</vt:lpstr>
      <vt:lpstr>3. Деградація земельних ресурсів</vt:lpstr>
      <vt:lpstr>4. Знищення лісів</vt:lpstr>
      <vt:lpstr>5. Небезпечні геологічні процеси</vt:lpstr>
      <vt:lpstr>6.Побутові відходи</vt:lpstr>
      <vt:lpstr>Висновок</vt:lpstr>
      <vt:lpstr>Використана література</vt:lpstr>
      <vt:lpstr>Пам’ятайте, майбутнє у Ваших руках!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Восемь экологических проблем Украины </dc:title>
  <cp:lastModifiedBy>1</cp:lastModifiedBy>
  <cp:revision>17</cp:revision>
  <dcterms:modified xsi:type="dcterms:W3CDTF">2013-12-03T22:49:26Z</dcterms:modified>
</cp:coreProperties>
</file>