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F1F"/>
    <a:srgbClr val="2E2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9" d="100"/>
          <a:sy n="119" d="100"/>
        </p:scale>
        <p:origin x="-81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8F6A2-FBAA-4903-BEC4-39E7D652E780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5E565-9663-4D0C-9A27-319925F7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2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E565-9663-4D0C-9A27-319925F7F30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41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літосфери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649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8037"/>
            <a:ext cx="8229600" cy="1399032"/>
          </a:xfrm>
        </p:spPr>
        <p:txBody>
          <a:bodyPr/>
          <a:lstStyle/>
          <a:p>
            <a:r>
              <a:rPr lang="uk-UA" dirty="0" smtClean="0"/>
              <a:t>Надра Землі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083" y="11036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ru-RU" dirty="0" err="1"/>
              <a:t>Надра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з </a:t>
            </a:r>
            <a:r>
              <a:rPr lang="ru-RU" dirty="0" err="1"/>
              <a:t>різною</a:t>
            </a:r>
            <a:r>
              <a:rPr lang="ru-RU" dirty="0"/>
              <a:t> метою, </a:t>
            </a:r>
            <a:r>
              <a:rPr lang="ru-RU" dirty="0" err="1"/>
              <a:t>зокрема</a:t>
            </a:r>
            <a:r>
              <a:rPr lang="ru-RU" dirty="0"/>
              <a:t> для: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/>
              <a:t>видобування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і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 у </a:t>
            </a:r>
            <a:r>
              <a:rPr lang="ru-RU" dirty="0" err="1"/>
              <a:t>природних</a:t>
            </a:r>
            <a:r>
              <a:rPr lang="ru-RU" dirty="0"/>
              <a:t> і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сховищах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сховищ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заводів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/>
              <a:t>прокладання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(метро, </a:t>
            </a:r>
            <a:r>
              <a:rPr lang="ru-RU" dirty="0" err="1"/>
              <a:t>трубопроводи</a:t>
            </a:r>
            <a:r>
              <a:rPr lang="ru-RU" dirty="0"/>
              <a:t>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–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і </a:t>
            </a:r>
            <a:r>
              <a:rPr lang="ru-RU" dirty="0" err="1"/>
              <a:t>стічних</a:t>
            </a:r>
            <a:r>
              <a:rPr lang="ru-RU" dirty="0"/>
              <a:t> вод</a:t>
            </a:r>
            <a:r>
              <a:rPr lang="ru-RU" dirty="0" smtClean="0"/>
              <a:t>.</a:t>
            </a:r>
          </a:p>
          <a:p>
            <a:pPr marL="64008" indent="0">
              <a:buNone/>
            </a:pPr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ООН, </a:t>
            </a:r>
            <a:r>
              <a:rPr lang="ru-RU" dirty="0" err="1"/>
              <a:t>сьогодні</a:t>
            </a:r>
            <a:r>
              <a:rPr lang="ru-RU" dirty="0"/>
              <a:t> з </a:t>
            </a:r>
            <a:r>
              <a:rPr lang="ru-RU" dirty="0" err="1"/>
              <a:t>надр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видобувається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20 млрд. т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корисними</a:t>
            </a:r>
            <a:r>
              <a:rPr lang="ru-RU" dirty="0"/>
              <a:t> </a:t>
            </a:r>
            <a:r>
              <a:rPr lang="ru-RU" dirty="0" err="1"/>
              <a:t>копалинами</a:t>
            </a:r>
            <a:r>
              <a:rPr lang="ru-RU" dirty="0"/>
              <a:t> з </a:t>
            </a:r>
            <a:r>
              <a:rPr lang="ru-RU" dirty="0" err="1"/>
              <a:t>надр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піднімається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 smtClean="0"/>
              <a:t>пустих</a:t>
            </a:r>
            <a:r>
              <a:rPr lang="ru-RU" dirty="0" smtClean="0"/>
              <a:t> </a:t>
            </a:r>
            <a:r>
              <a:rPr lang="ru-RU" dirty="0" err="1"/>
              <a:t>порід</a:t>
            </a:r>
            <a:r>
              <a:rPr lang="ru-RU" dirty="0"/>
              <a:t> (за </a:t>
            </a:r>
            <a:r>
              <a:rPr lang="ru-RU" dirty="0" err="1"/>
              <a:t>оцінками</a:t>
            </a:r>
            <a:r>
              <a:rPr lang="ru-RU" dirty="0"/>
              <a:t>, 150 млрд. т </a:t>
            </a:r>
            <a:r>
              <a:rPr lang="ru-RU" dirty="0" err="1"/>
              <a:t>щороку</a:t>
            </a:r>
            <a:r>
              <a:rPr lang="ru-RU" dirty="0"/>
              <a:t>).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83718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</a:t>
            </a:r>
            <a:r>
              <a:rPr lang="ru-RU" sz="2400" dirty="0" err="1"/>
              <a:t>процесі</a:t>
            </a:r>
            <a:r>
              <a:rPr lang="ru-RU" sz="2400" dirty="0"/>
              <a:t> </a:t>
            </a:r>
            <a:r>
              <a:rPr lang="ru-RU" sz="2400" i="1" dirty="0" err="1"/>
              <a:t>буріння</a:t>
            </a:r>
            <a:r>
              <a:rPr lang="ru-RU" sz="2400" i="1" dirty="0"/>
              <a:t> і </a:t>
            </a:r>
            <a:r>
              <a:rPr lang="ru-RU" sz="2400" i="1" dirty="0" err="1"/>
              <a:t>видобутку</a:t>
            </a:r>
            <a:r>
              <a:rPr lang="ru-RU" sz="2400" dirty="0"/>
              <a:t> </a:t>
            </a:r>
            <a:r>
              <a:rPr lang="ru-RU" sz="2400" dirty="0" err="1"/>
              <a:t>безперервне</a:t>
            </a:r>
            <a:r>
              <a:rPr lang="ru-RU" sz="2400" dirty="0"/>
              <a:t> </a:t>
            </a:r>
            <a:r>
              <a:rPr lang="ru-RU" sz="2400" dirty="0" err="1"/>
              <a:t>забруднення</a:t>
            </a:r>
            <a:r>
              <a:rPr lang="ru-RU" sz="2400" dirty="0"/>
              <a:t> </a:t>
            </a:r>
            <a:r>
              <a:rPr lang="ru-RU" sz="2400" dirty="0" err="1"/>
              <a:t>навколишнього</a:t>
            </a:r>
            <a:r>
              <a:rPr lang="ru-RU" sz="2400" dirty="0"/>
              <a:t> природного </a:t>
            </a:r>
            <a:r>
              <a:rPr lang="ru-RU" sz="2400" dirty="0" err="1"/>
              <a:t>середовища</a:t>
            </a:r>
            <a:r>
              <a:rPr lang="ru-RU" sz="2400" dirty="0"/>
              <a:t> </a:t>
            </a:r>
            <a:r>
              <a:rPr lang="ru-RU" sz="2400" dirty="0" err="1"/>
              <a:t>викликано</a:t>
            </a:r>
            <a:r>
              <a:rPr lang="ru-RU" sz="2400" dirty="0"/>
              <a:t> </a:t>
            </a:r>
            <a:r>
              <a:rPr lang="ru-RU" sz="2400" dirty="0" err="1"/>
              <a:t>витоками</a:t>
            </a:r>
            <a:r>
              <a:rPr lang="ru-RU" sz="2400" dirty="0"/>
              <a:t> </a:t>
            </a:r>
            <a:r>
              <a:rPr lang="ru-RU" sz="2400" dirty="0" err="1"/>
              <a:t>вуглеводнів</a:t>
            </a:r>
            <a:r>
              <a:rPr lang="ru-RU" sz="2400" dirty="0"/>
              <a:t> через </a:t>
            </a:r>
            <a:r>
              <a:rPr lang="ru-RU" sz="2400" dirty="0" err="1"/>
              <a:t>нещільності</a:t>
            </a:r>
            <a:r>
              <a:rPr lang="ru-RU" sz="2400" dirty="0"/>
              <a:t> у </a:t>
            </a:r>
            <a:r>
              <a:rPr lang="ru-RU" sz="2400" dirty="0" err="1" smtClean="0"/>
              <a:t>з'єднаннях</a:t>
            </a:r>
            <a:r>
              <a:rPr lang="ru-RU" sz="2400" dirty="0" smtClean="0"/>
              <a:t>, </a:t>
            </a:r>
            <a:r>
              <a:rPr lang="ru-RU" sz="2400" dirty="0" err="1"/>
              <a:t>розривами</a:t>
            </a:r>
            <a:r>
              <a:rPr lang="ru-RU" sz="2400" dirty="0"/>
              <a:t> </a:t>
            </a:r>
            <a:r>
              <a:rPr lang="ru-RU" sz="2400" dirty="0" err="1"/>
              <a:t>трубопроводів</a:t>
            </a:r>
            <a:r>
              <a:rPr lang="ru-RU" sz="2400" dirty="0"/>
              <a:t>, розливами </a:t>
            </a:r>
            <a:r>
              <a:rPr lang="ru-RU" sz="2400" dirty="0" err="1"/>
              <a:t>нафти</a:t>
            </a:r>
            <a:r>
              <a:rPr lang="ru-RU" sz="2400" dirty="0"/>
              <a:t> при </a:t>
            </a:r>
            <a:r>
              <a:rPr lang="ru-RU" sz="2400" dirty="0" err="1"/>
              <a:t>спорожнюванні</a:t>
            </a:r>
            <a:r>
              <a:rPr lang="ru-RU" sz="2400" dirty="0"/>
              <a:t> </a:t>
            </a:r>
            <a:r>
              <a:rPr lang="ru-RU" sz="2400" dirty="0" err="1" smtClean="0"/>
              <a:t>відстійників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err="1"/>
              <a:t>Основне</a:t>
            </a:r>
            <a:r>
              <a:rPr lang="ru-RU" sz="2400" dirty="0"/>
              <a:t> ж </a:t>
            </a:r>
            <a:r>
              <a:rPr lang="ru-RU" sz="2400" dirty="0" err="1"/>
              <a:t>забруднення</a:t>
            </a:r>
            <a:r>
              <a:rPr lang="ru-RU" sz="2400" dirty="0"/>
              <a:t> природного </a:t>
            </a:r>
            <a:r>
              <a:rPr lang="ru-RU" sz="2400" dirty="0" err="1"/>
              <a:t>середовища</a:t>
            </a:r>
            <a:r>
              <a:rPr lang="ru-RU" sz="2400" dirty="0"/>
              <a:t> при </a:t>
            </a:r>
            <a:r>
              <a:rPr lang="ru-RU" sz="2400" dirty="0" err="1"/>
              <a:t>бурінні</a:t>
            </a:r>
            <a:r>
              <a:rPr lang="ru-RU" sz="2400" dirty="0"/>
              <a:t> і </a:t>
            </a:r>
            <a:r>
              <a:rPr lang="ru-RU" sz="2400" dirty="0" err="1"/>
              <a:t>експлуатації</a:t>
            </a:r>
            <a:r>
              <a:rPr lang="ru-RU" sz="2400" dirty="0"/>
              <a:t> </a:t>
            </a:r>
            <a:r>
              <a:rPr lang="ru-RU" sz="2400" dirty="0" err="1"/>
              <a:t>свердловин</a:t>
            </a:r>
            <a:r>
              <a:rPr lang="ru-RU" sz="2400" dirty="0"/>
              <a:t> </a:t>
            </a:r>
            <a:r>
              <a:rPr lang="ru-RU" sz="2400" dirty="0" err="1"/>
              <a:t>дають</a:t>
            </a:r>
            <a:r>
              <a:rPr lang="ru-RU" sz="2400" dirty="0"/>
              <a:t> </a:t>
            </a:r>
            <a:r>
              <a:rPr lang="ru-RU" sz="2400" i="1" dirty="0" err="1"/>
              <a:t>бурові</a:t>
            </a:r>
            <a:r>
              <a:rPr lang="ru-RU" sz="2400" i="1" dirty="0"/>
              <a:t> і </a:t>
            </a:r>
            <a:r>
              <a:rPr lang="ru-RU" sz="2400" i="1" dirty="0" err="1"/>
              <a:t>промислові</a:t>
            </a:r>
            <a:r>
              <a:rPr lang="ru-RU" sz="2400" i="1" dirty="0"/>
              <a:t> </a:t>
            </a:r>
            <a:r>
              <a:rPr lang="ru-RU" sz="2400" i="1" dirty="0" err="1"/>
              <a:t>стічні</a:t>
            </a:r>
            <a:r>
              <a:rPr lang="ru-RU" sz="2400" i="1" dirty="0"/>
              <a:t> води</a:t>
            </a:r>
            <a:r>
              <a:rPr lang="ru-RU" sz="2400" dirty="0"/>
              <a:t>. </a:t>
            </a:r>
            <a:r>
              <a:rPr lang="ru-RU" sz="2400" dirty="0" err="1"/>
              <a:t>Обсяг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у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розвинених</a:t>
            </a:r>
            <a:r>
              <a:rPr lang="ru-RU" sz="2400" dirty="0"/>
              <a:t> </a:t>
            </a:r>
            <a:r>
              <a:rPr lang="ru-RU" sz="2400" dirty="0" err="1"/>
              <a:t>нафтовидобувних</a:t>
            </a:r>
            <a:r>
              <a:rPr lang="ru-RU" sz="2400" dirty="0"/>
              <a:t> </a:t>
            </a:r>
            <a:r>
              <a:rPr lang="ru-RU" sz="2400" dirty="0" err="1"/>
              <a:t>країнах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 </a:t>
            </a:r>
            <a:r>
              <a:rPr lang="ru-RU" sz="2400" dirty="0" err="1"/>
              <a:t>швидко</a:t>
            </a:r>
            <a:r>
              <a:rPr lang="ru-RU" sz="2400" dirty="0"/>
              <a:t> росте і </a:t>
            </a:r>
            <a:r>
              <a:rPr lang="ru-RU" sz="2400" dirty="0" err="1"/>
              <a:t>набагато</a:t>
            </a:r>
            <a:r>
              <a:rPr lang="ru-RU" sz="2400" dirty="0"/>
              <a:t> </a:t>
            </a:r>
            <a:r>
              <a:rPr lang="ru-RU" sz="2400" dirty="0" err="1"/>
              <a:t>перевищує</a:t>
            </a:r>
            <a:r>
              <a:rPr lang="ru-RU" sz="2400" dirty="0"/>
              <a:t> </a:t>
            </a:r>
            <a:r>
              <a:rPr lang="ru-RU" sz="2400" dirty="0" err="1"/>
              <a:t>обсяг</a:t>
            </a:r>
            <a:r>
              <a:rPr lang="ru-RU" sz="2400" dirty="0"/>
              <a:t> </a:t>
            </a:r>
            <a:r>
              <a:rPr lang="ru-RU" sz="2400" dirty="0" err="1"/>
              <a:t>видобутої</a:t>
            </a:r>
            <a:r>
              <a:rPr lang="ru-RU" sz="2400" dirty="0"/>
              <a:t> </a:t>
            </a:r>
            <a:r>
              <a:rPr lang="ru-RU" sz="2400" dirty="0" err="1"/>
              <a:t>нафти</a:t>
            </a:r>
            <a:r>
              <a:rPr lang="ru-RU" sz="2400" dirty="0"/>
              <a:t>. Через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каналізації</a:t>
            </a:r>
            <a:r>
              <a:rPr lang="ru-RU" sz="2400" dirty="0"/>
              <a:t> </a:t>
            </a:r>
            <a:r>
              <a:rPr lang="ru-RU" sz="2400" dirty="0" err="1"/>
              <a:t>промислові</a:t>
            </a:r>
            <a:r>
              <a:rPr lang="ru-RU" sz="2400" dirty="0"/>
              <a:t> стоки </a:t>
            </a:r>
            <a:r>
              <a:rPr lang="ru-RU" sz="2400" dirty="0" err="1"/>
              <a:t>скидають</a:t>
            </a:r>
            <a:r>
              <a:rPr lang="ru-RU" sz="2400" dirty="0"/>
              <a:t> в </a:t>
            </a:r>
            <a:r>
              <a:rPr lang="ru-RU" sz="2400" dirty="0" err="1"/>
              <a:t>довколишні</a:t>
            </a:r>
            <a:r>
              <a:rPr lang="ru-RU" sz="2400" dirty="0"/>
              <a:t> </a:t>
            </a:r>
            <a:r>
              <a:rPr lang="ru-RU" sz="2400" dirty="0" err="1"/>
              <a:t>водойми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болота, </a:t>
            </a:r>
            <a:r>
              <a:rPr lang="ru-RU" sz="2400" dirty="0" err="1"/>
              <a:t>значно</a:t>
            </a:r>
            <a:r>
              <a:rPr lang="ru-RU" sz="2400" dirty="0"/>
              <a:t> </a:t>
            </a:r>
            <a:r>
              <a:rPr lang="ru-RU" sz="2400" dirty="0" err="1"/>
              <a:t>забруднюючи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і </a:t>
            </a:r>
            <a:r>
              <a:rPr lang="ru-RU" sz="2400" dirty="0" err="1"/>
              <a:t>грунтові</a:t>
            </a:r>
            <a:r>
              <a:rPr lang="ru-RU" sz="2400" dirty="0"/>
              <a:t> води.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8549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242088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ВИСНОВКИ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3775104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" b="1" i="1" dirty="0" smtClean="0">
                <a:solidFill>
                  <a:srgbClr val="1F1F1F"/>
                </a:solidFill>
              </a:rPr>
              <a:t>Фундаментальні!</a:t>
            </a:r>
            <a:endParaRPr lang="ru-RU" sz="800" b="1" i="1" dirty="0">
              <a:solidFill>
                <a:srgbClr val="1F1F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33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літосфера?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vi-VN" dirty="0" smtClean="0"/>
              <a:t>Літосфера — </a:t>
            </a:r>
            <a:r>
              <a:rPr lang="vi-VN" dirty="0"/>
              <a:t>верхня тверда оболонка земної кулі. До її складу входять земна кора та субстрат (верхня частина мантії Землі).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09837"/>
            <a:ext cx="3093622" cy="3093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665" y="3643257"/>
            <a:ext cx="3798712" cy="3026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43792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1399032"/>
          </a:xfrm>
        </p:spPr>
        <p:txBody>
          <a:bodyPr/>
          <a:lstStyle/>
          <a:p>
            <a:r>
              <a:rPr lang="uk-UA" dirty="0" smtClean="0"/>
              <a:t>Екологічні функції літосфери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ru-RU" dirty="0" err="1" smtClean="0"/>
              <a:t>Літосфера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накопичувачем</a:t>
            </a:r>
            <a:r>
              <a:rPr lang="ru-RU" dirty="0"/>
              <a:t> і </a:t>
            </a:r>
            <a:r>
              <a:rPr lang="ru-RU" dirty="0" err="1"/>
              <a:t>зберігачем</a:t>
            </a:r>
            <a:r>
              <a:rPr lang="ru-RU" dirty="0"/>
              <a:t> </a:t>
            </a:r>
            <a:r>
              <a:rPr lang="ru-RU" dirty="0" err="1"/>
              <a:t>поверхневих</a:t>
            </a:r>
            <a:r>
              <a:rPr lang="ru-RU" dirty="0"/>
              <a:t> і </a:t>
            </a:r>
            <a:r>
              <a:rPr lang="ru-RU" dirty="0" err="1"/>
              <a:t>підземних</a:t>
            </a:r>
            <a:r>
              <a:rPr lang="ru-RU" dirty="0"/>
              <a:t> вод. Вона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біоту</a:t>
            </a:r>
            <a:r>
              <a:rPr lang="ru-RU" dirty="0"/>
              <a:t> </a:t>
            </a:r>
            <a:r>
              <a:rPr lang="ru-RU" dirty="0" err="1"/>
              <a:t>неорганічними</a:t>
            </a:r>
            <a:r>
              <a:rPr lang="ru-RU" dirty="0"/>
              <a:t> </a:t>
            </a:r>
            <a:r>
              <a:rPr lang="ru-RU" dirty="0" err="1"/>
              <a:t>поживними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та </a:t>
            </a:r>
            <a:r>
              <a:rPr lang="ru-RU" dirty="0" err="1"/>
              <a:t>енергетичні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існування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літосфери</a:t>
            </a:r>
            <a:r>
              <a:rPr lang="ru-RU" dirty="0"/>
              <a:t> як </a:t>
            </a:r>
            <a:r>
              <a:rPr lang="ru-RU" dirty="0" err="1"/>
              <a:t>планетарної</a:t>
            </a:r>
            <a:r>
              <a:rPr lang="ru-RU" dirty="0"/>
              <a:t> </a:t>
            </a:r>
            <a:r>
              <a:rPr lang="ru-RU" dirty="0" err="1"/>
              <a:t>геосистеми</a:t>
            </a:r>
            <a:r>
              <a:rPr lang="ru-RU" dirty="0"/>
              <a:t> разом з </a:t>
            </a:r>
            <a:r>
              <a:rPr lang="ru-RU" dirty="0" err="1"/>
              <a:t>протікають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геологічними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(як </a:t>
            </a:r>
            <a:r>
              <a:rPr lang="ru-RU" dirty="0" err="1"/>
              <a:t>природними</a:t>
            </a:r>
            <a:r>
              <a:rPr lang="ru-RU" dirty="0"/>
              <a:t>, так і </a:t>
            </a:r>
            <a:r>
              <a:rPr lang="ru-RU" dirty="0" err="1"/>
              <a:t>антропогенними</a:t>
            </a:r>
            <a:r>
              <a:rPr lang="ru-RU" dirty="0"/>
              <a:t>)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, яку вони </a:t>
            </a:r>
            <a:r>
              <a:rPr lang="ru-RU" dirty="0" err="1"/>
              <a:t>відіграють</a:t>
            </a:r>
            <a:r>
              <a:rPr lang="ru-RU" dirty="0"/>
              <a:t> у </a:t>
            </a:r>
            <a:r>
              <a:rPr lang="ru-RU" dirty="0" err="1"/>
              <a:t>життєзабезпеченні</a:t>
            </a:r>
            <a:r>
              <a:rPr lang="ru-RU" dirty="0"/>
              <a:t> та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біоти</a:t>
            </a:r>
            <a:r>
              <a:rPr lang="ru-RU" dirty="0"/>
              <a:t> і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316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399032"/>
          </a:xfrm>
        </p:spPr>
        <p:txBody>
          <a:bodyPr/>
          <a:lstStyle/>
          <a:p>
            <a:r>
              <a:rPr lang="uk-UA" dirty="0" smtClean="0"/>
              <a:t>Склад літосфери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err="1"/>
              <a:t>Дослідити</a:t>
            </a:r>
            <a:r>
              <a:rPr lang="ru-RU" dirty="0"/>
              <a:t> </a:t>
            </a:r>
            <a:r>
              <a:rPr lang="ru-RU" dirty="0" err="1"/>
              <a:t>літосферу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суші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географи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склад і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кори. На </a:t>
            </a:r>
            <a:r>
              <a:rPr lang="ru-RU" dirty="0" err="1"/>
              <a:t>даний</a:t>
            </a:r>
            <a:r>
              <a:rPr lang="ru-RU" dirty="0"/>
              <a:t> момент,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досліджувати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кори аж до великих </a:t>
            </a:r>
            <a:r>
              <a:rPr lang="ru-RU" dirty="0" err="1"/>
              <a:t>глибин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оголень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по берегах </a:t>
            </a:r>
            <a:r>
              <a:rPr lang="ru-RU" dirty="0" err="1"/>
              <a:t>морів</a:t>
            </a:r>
            <a:r>
              <a:rPr lang="ru-RU" dirty="0"/>
              <a:t>, </a:t>
            </a:r>
            <a:r>
              <a:rPr lang="ru-RU" dirty="0" err="1"/>
              <a:t>річок</a:t>
            </a:r>
            <a:r>
              <a:rPr lang="ru-RU" dirty="0"/>
              <a:t> і сильно </a:t>
            </a:r>
            <a:r>
              <a:rPr lang="ru-RU" dirty="0" err="1"/>
              <a:t>зруйнованих</a:t>
            </a:r>
            <a:r>
              <a:rPr lang="ru-RU" dirty="0"/>
              <a:t> </a:t>
            </a:r>
            <a:r>
              <a:rPr lang="ru-RU" dirty="0" err="1"/>
              <a:t>гір</a:t>
            </a:r>
            <a:r>
              <a:rPr lang="ru-RU" dirty="0" smtClean="0"/>
              <a:t>.</a:t>
            </a:r>
            <a:r>
              <a:rPr lang="ru-RU" dirty="0"/>
              <a:t> Тому склад і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кори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до </a:t>
            </a:r>
            <a:r>
              <a:rPr lang="ru-RU" dirty="0" err="1"/>
              <a:t>глибини</a:t>
            </a:r>
            <a:r>
              <a:rPr lang="ru-RU" dirty="0"/>
              <a:t> 16 км.</a:t>
            </a:r>
          </a:p>
        </p:txBody>
      </p:sp>
    </p:spTree>
    <p:extLst>
      <p:ext uri="{BB962C8B-B14F-4D97-AF65-F5344CB8AC3E}">
        <p14:creationId xmlns:p14="http://schemas.microsoft.com/office/powerpoint/2010/main" val="242075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Основні забруднювачі Літосфери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Мінеральні добрива</a:t>
            </a:r>
          </a:p>
          <a:p>
            <a:r>
              <a:rPr lang="uk-UA" dirty="0" smtClean="0"/>
              <a:t>Пестициди</a:t>
            </a:r>
          </a:p>
          <a:p>
            <a:r>
              <a:rPr lang="uk-UA" dirty="0" smtClean="0"/>
              <a:t>Важкі метали</a:t>
            </a:r>
          </a:p>
          <a:p>
            <a:r>
              <a:rPr lang="uk-UA" dirty="0" smtClean="0"/>
              <a:t>Нафтопродукти та нафта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19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901797"/>
              </p:ext>
            </p:extLst>
          </p:nvPr>
        </p:nvGraphicFramePr>
        <p:xfrm>
          <a:off x="0" y="0"/>
          <a:ext cx="9144000" cy="7162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7452320"/>
              </a:tblGrid>
              <a:tr h="604958">
                <a:tc>
                  <a:txBody>
                    <a:bodyPr/>
                    <a:lstStyle/>
                    <a:p>
                      <a:r>
                        <a:rPr lang="uk-UA" dirty="0" smtClean="0"/>
                        <a:t>Забруднювач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Наслідки</a:t>
                      </a:r>
                      <a:endParaRPr lang="ru-RU" dirty="0"/>
                    </a:p>
                  </a:txBody>
                  <a:tcPr/>
                </a:tc>
              </a:tr>
              <a:tr h="161503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Мінеральні добрива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можливе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підкислення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ґрунту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евтрофікація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водойм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порушення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біогеохімічного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кругообігу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нітрогену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фосфору та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деяких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елементів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мінеральні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добрива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є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джерелами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важких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металів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радіонуклідів</a:t>
                      </a:r>
                      <a:endParaRPr kumimoji="0"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  <a:tr h="1699643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Пестициди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погіршення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харчових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якостей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збереження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продукції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втрачання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родючості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інтоксикація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великої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кількості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біологічних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яке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призвести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їхнього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зникнення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/>
                        <a:t>пестициди</a:t>
                      </a:r>
                      <a:r>
                        <a:rPr lang="ru-RU" sz="1600" dirty="0" smtClean="0"/>
                        <a:t> у </a:t>
                      </a:r>
                      <a:r>
                        <a:rPr lang="ru-RU" sz="1600" dirty="0" err="1" smtClean="0"/>
                        <a:t>високих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концентраціях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мають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виражені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мутагенні</a:t>
                      </a:r>
                      <a:r>
                        <a:rPr lang="ru-RU" sz="1600" dirty="0" smtClean="0"/>
                        <a:t> і </a:t>
                      </a:r>
                      <a:r>
                        <a:rPr lang="ru-RU" sz="1600" dirty="0" err="1" smtClean="0"/>
                        <a:t>канцерогенні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властивості</a:t>
                      </a:r>
                      <a:endParaRPr lang="ru-RU" sz="160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  <a:tr h="1469183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Важкі метали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зниження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активності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ферментів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Hg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утворення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халатів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звичайними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метаболітами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порушення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обміну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речовин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взаємодію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клітинними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мембранами і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зміну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проникності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властивостей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Cd, Cu);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600" dirty="0"/>
                    </a:p>
                  </a:txBody>
                  <a:tcPr/>
                </a:tc>
              </a:tr>
              <a:tr h="1469183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Нафтопродукти і нафта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Нафта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концентраціях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ізолює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поживні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речовини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коренів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рослин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робить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ґрунтову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масу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гідрофобною</a:t>
                      </a:r>
                      <a:endParaRPr kumimoji="0"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Через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наявність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ароматичних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циклічних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ароматичних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вуглеводнів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інших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сполук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нафта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нафтопродукти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токсичні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грунтової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біоти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60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35949"/>
            <a:ext cx="9144000" cy="139903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Деградація ґрунтів</a:t>
            </a: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85000" lnSpcReduction="10000"/>
          </a:bodyPr>
          <a:lstStyle/>
          <a:p>
            <a:pPr marL="64008" indent="0">
              <a:buNone/>
            </a:pPr>
            <a:r>
              <a:rPr lang="ru-RU" dirty="0"/>
              <a:t/>
            </a:r>
            <a:r>
              <a:rPr lang="ru-RU" dirty="0" err="1"/>
              <a:t>Деградація</a:t>
            </a:r>
            <a:r>
              <a:rPr lang="ru-RU" dirty="0"/>
              <a:t> </a:t>
            </a:r>
            <a:r>
              <a:rPr lang="ru-RU" dirty="0" err="1"/>
              <a:t>грунтів</a:t>
            </a:r>
            <a:r>
              <a:rPr lang="ru-RU" dirty="0"/>
              <a:t> -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та </a:t>
            </a:r>
            <a:r>
              <a:rPr lang="ru-RU" dirty="0" err="1"/>
              <a:t>родючості</a:t>
            </a:r>
            <a:r>
              <a:rPr lang="ru-RU" dirty="0"/>
              <a:t> грунту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антропогенних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 smtClean="0"/>
              <a:t>.</a:t>
            </a:r>
          </a:p>
          <a:p>
            <a:pPr marL="64008" indent="0">
              <a:buNone/>
            </a:pPr>
            <a:r>
              <a:rPr lang="ru-RU" dirty="0"/>
              <a:t>Головною з причин </a:t>
            </a:r>
            <a:r>
              <a:rPr lang="ru-RU" dirty="0" err="1"/>
              <a:t>деградації</a:t>
            </a:r>
            <a:r>
              <a:rPr lang="ru-RU" dirty="0"/>
              <a:t> </a:t>
            </a:r>
            <a:r>
              <a:rPr lang="ru-RU" dirty="0" err="1"/>
              <a:t>грунтів</a:t>
            </a:r>
            <a:r>
              <a:rPr lang="ru-RU" dirty="0"/>
              <a:t> є </a:t>
            </a:r>
            <a:r>
              <a:rPr lang="ru-RU" dirty="0" err="1"/>
              <a:t>людська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у великих </a:t>
            </a:r>
            <a:r>
              <a:rPr lang="ru-RU" dirty="0" err="1"/>
              <a:t>регіонах</a:t>
            </a:r>
            <a:r>
              <a:rPr lang="ru-RU" dirty="0"/>
              <a:t> монокультур,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сівозмін</a:t>
            </a:r>
            <a:r>
              <a:rPr lang="ru-RU" dirty="0"/>
              <a:t>,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добрив,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бобових</a:t>
            </a:r>
            <a:r>
              <a:rPr lang="ru-RU" dirty="0"/>
              <a:t> культур </a:t>
            </a:r>
            <a:r>
              <a:rPr lang="ru-RU" dirty="0" err="1" smtClean="0"/>
              <a:t>спричинюютьсядегуміфікацією</a:t>
            </a:r>
            <a:r>
              <a:rPr lang="ru-RU" dirty="0" smtClean="0"/>
              <a:t> </a:t>
            </a:r>
            <a:r>
              <a:rPr lang="ru-RU" dirty="0" err="1"/>
              <a:t>грунтів</a:t>
            </a:r>
            <a:r>
              <a:rPr lang="ru-RU" dirty="0"/>
              <a:t>, </a:t>
            </a:r>
            <a:r>
              <a:rPr lang="ru-RU" dirty="0" err="1" smtClean="0"/>
              <a:t>зменшенням</a:t>
            </a:r>
            <a:r>
              <a:rPr lang="ru-RU" dirty="0" smtClean="0"/>
              <a:t> </a:t>
            </a:r>
            <a:r>
              <a:rPr lang="ru-RU" dirty="0" err="1"/>
              <a:t>врожаїв</a:t>
            </a:r>
            <a:r>
              <a:rPr lang="ru-RU" dirty="0"/>
              <a:t>.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кормові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 і </a:t>
            </a:r>
            <a:r>
              <a:rPr lang="ru-RU" dirty="0" err="1" smtClean="0"/>
              <a:t>випаси</a:t>
            </a:r>
            <a:r>
              <a:rPr lang="ru-RU" dirty="0" smtClean="0"/>
              <a:t> практично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отримували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мінеральних</a:t>
            </a:r>
            <a:r>
              <a:rPr lang="ru-RU" dirty="0"/>
              <a:t> добрив.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жодних</a:t>
            </a:r>
            <a:r>
              <a:rPr lang="ru-RU" dirty="0"/>
              <a:t> добрив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фермери</a:t>
            </a:r>
            <a:r>
              <a:rPr lang="ru-RU" dirty="0"/>
              <a:t>, в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зараз 2,6%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0,9% </a:t>
            </a:r>
            <a:r>
              <a:rPr lang="ru-RU" dirty="0" err="1"/>
              <a:t>рослинницької</a:t>
            </a:r>
            <a:r>
              <a:rPr lang="ru-RU" dirty="0"/>
              <a:t> та 0,4% </a:t>
            </a:r>
            <a:r>
              <a:rPr lang="ru-RU" dirty="0" err="1"/>
              <a:t>тваринницької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5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35949"/>
            <a:ext cx="9144000" cy="139903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Терикони, кар</a:t>
            </a:r>
            <a:r>
              <a:rPr lang="en-US" sz="3600" dirty="0" smtClean="0"/>
              <a:t>’</a:t>
            </a:r>
            <a:r>
              <a:rPr lang="uk-UA" sz="3600" dirty="0" err="1" smtClean="0"/>
              <a:t>єри</a:t>
            </a:r>
            <a:r>
              <a:rPr lang="uk-UA" sz="3600" dirty="0" smtClean="0"/>
              <a:t>, шахти</a:t>
            </a: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ru-RU" dirty="0"/>
              <a:t/>
            </a:r>
            <a:r>
              <a:rPr lang="vi-VN" sz="2400" b="1" dirty="0" smtClean="0"/>
              <a:t>Терикон</a:t>
            </a:r>
            <a:r>
              <a:rPr lang="vi-VN" sz="2400" dirty="0"/>
              <a:t> </a:t>
            </a:r>
            <a:r>
              <a:rPr lang="vi-VN" sz="2400" dirty="0" smtClean="0"/>
              <a:t>— </a:t>
            </a:r>
            <a:r>
              <a:rPr lang="vi-VN" sz="2400" dirty="0"/>
              <a:t>штучний насип з порожніх порід, витягнутих при підземній розробці покладів вугілля й інших корисних копалин</a:t>
            </a:r>
            <a:r>
              <a:rPr lang="vi-VN" sz="2400" dirty="0" smtClean="0"/>
              <a:t>.</a:t>
            </a:r>
            <a:r>
              <a:rPr lang="uk-UA" sz="2400" dirty="0" smtClean="0"/>
              <a:t> </a:t>
            </a:r>
            <a:r>
              <a:rPr lang="ru-RU" sz="2400" dirty="0" err="1"/>
              <a:t>Усередині</a:t>
            </a:r>
            <a:r>
              <a:rPr lang="ru-RU" sz="2400" dirty="0"/>
              <a:t> </a:t>
            </a:r>
            <a:r>
              <a:rPr lang="ru-RU" sz="2400" dirty="0" err="1"/>
              <a:t>териконів</a:t>
            </a:r>
            <a:r>
              <a:rPr lang="ru-RU" sz="2400" dirty="0"/>
              <a:t> шахт і </a:t>
            </a:r>
            <a:r>
              <a:rPr lang="ru-RU" sz="2400" dirty="0" err="1"/>
              <a:t>гірничозбагачувальних</a:t>
            </a:r>
            <a:r>
              <a:rPr lang="ru-RU" sz="2400" dirty="0"/>
              <a:t> фабрик </a:t>
            </a:r>
            <a:r>
              <a:rPr lang="ru-RU" sz="2400" dirty="0" err="1"/>
              <a:t>зазвичай</a:t>
            </a:r>
            <a:r>
              <a:rPr lang="ru-RU" sz="2400" dirty="0"/>
              <a:t> </a:t>
            </a:r>
            <a:r>
              <a:rPr lang="ru-RU" sz="2400" dirty="0" err="1"/>
              <a:t>протікають</a:t>
            </a:r>
            <a:r>
              <a:rPr lang="ru-RU" sz="2400" dirty="0"/>
              <a:t> </a:t>
            </a:r>
            <a:r>
              <a:rPr lang="ru-RU" sz="2400" dirty="0" err="1"/>
              <a:t>різноманітні</a:t>
            </a:r>
            <a:r>
              <a:rPr lang="ru-RU" sz="2400" dirty="0"/>
              <a:t> </a:t>
            </a:r>
            <a:r>
              <a:rPr lang="ru-RU" sz="2400" dirty="0" err="1"/>
              <a:t>процеси</a:t>
            </a:r>
            <a:r>
              <a:rPr lang="ru-RU" sz="2400" dirty="0"/>
              <a:t> </a:t>
            </a:r>
            <a:r>
              <a:rPr lang="ru-RU" sz="2400" dirty="0" err="1"/>
              <a:t>техногеного</a:t>
            </a:r>
            <a:r>
              <a:rPr lang="ru-RU" sz="2400" dirty="0"/>
              <a:t> </a:t>
            </a:r>
            <a:r>
              <a:rPr lang="ru-RU" sz="2400" dirty="0" err="1"/>
              <a:t>пірометафоризму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спалення</a:t>
            </a:r>
            <a:r>
              <a:rPr lang="ru-RU" sz="2400" dirty="0"/>
              <a:t> </a:t>
            </a:r>
            <a:r>
              <a:rPr lang="ru-RU" sz="2400" dirty="0" err="1" smtClean="0"/>
              <a:t>вугілля</a:t>
            </a:r>
            <a:r>
              <a:rPr lang="ru-RU" sz="2400" dirty="0" smtClean="0"/>
              <a:t>; </a:t>
            </a:r>
          </a:p>
          <a:p>
            <a:r>
              <a:rPr lang="ru-RU" sz="2400" dirty="0" err="1" smtClean="0"/>
              <a:t>піроліз</a:t>
            </a:r>
            <a:r>
              <a:rPr lang="ru-RU" sz="2400" dirty="0"/>
              <a:t> </a:t>
            </a:r>
            <a:r>
              <a:rPr lang="ru-RU" sz="2400" dirty="0" err="1" smtClean="0"/>
              <a:t>вугілля</a:t>
            </a:r>
            <a:r>
              <a:rPr lang="ru-RU" sz="2400" dirty="0" smtClean="0"/>
              <a:t>;</a:t>
            </a:r>
            <a:r>
              <a:rPr lang="ru-RU" sz="2400" dirty="0"/>
              <a:t> </a:t>
            </a:r>
            <a:endParaRPr lang="ru-RU" sz="2400" dirty="0" smtClean="0"/>
          </a:p>
          <a:p>
            <a:r>
              <a:rPr lang="ru-RU" sz="2400" dirty="0" err="1" smtClean="0"/>
              <a:t>разклад</a:t>
            </a:r>
            <a:r>
              <a:rPr lang="ru-RU" sz="2400" dirty="0"/>
              <a:t> </a:t>
            </a:r>
            <a:r>
              <a:rPr lang="ru-RU" sz="2400" dirty="0" err="1"/>
              <a:t>карбонатів</a:t>
            </a:r>
            <a:r>
              <a:rPr lang="ru-RU" sz="2400" dirty="0"/>
              <a:t> з </a:t>
            </a:r>
            <a:r>
              <a:rPr lang="ru-RU" sz="2400" dirty="0" err="1" smtClean="0"/>
              <a:t>виділенням</a:t>
            </a:r>
            <a:r>
              <a:rPr lang="ru-RU" sz="2400" dirty="0" smtClean="0"/>
              <a:t> </a:t>
            </a:r>
            <a:r>
              <a:rPr lang="ru-RU" sz="2400" dirty="0"/>
              <a:t>СО й СО</a:t>
            </a:r>
            <a:r>
              <a:rPr lang="ru-RU" sz="2400" baseline="-25000" dirty="0"/>
              <a:t>2</a:t>
            </a:r>
            <a:r>
              <a:rPr lang="ru-RU" sz="2400" dirty="0"/>
              <a:t> й </a:t>
            </a:r>
            <a:r>
              <a:rPr lang="ru-RU" sz="2400" dirty="0" err="1"/>
              <a:t>утворенням</a:t>
            </a:r>
            <a:r>
              <a:rPr lang="ru-RU" sz="2400" dirty="0"/>
              <a:t> </a:t>
            </a:r>
            <a:r>
              <a:rPr lang="ru-RU" sz="2400" dirty="0" err="1"/>
              <a:t>періклаза</a:t>
            </a:r>
            <a:r>
              <a:rPr lang="ru-RU" sz="2400" dirty="0"/>
              <a:t>, </a:t>
            </a:r>
            <a:r>
              <a:rPr lang="ru-RU" sz="2400" dirty="0" err="1"/>
              <a:t>вапна</a:t>
            </a:r>
            <a:r>
              <a:rPr lang="ru-RU" sz="2400" dirty="0"/>
              <a:t> і </a:t>
            </a:r>
            <a:r>
              <a:rPr lang="ru-RU" sz="2400" dirty="0" err="1" smtClean="0"/>
              <a:t>феритів</a:t>
            </a:r>
            <a:r>
              <a:rPr lang="ru-RU" sz="2400" dirty="0" smtClean="0"/>
              <a:t>;</a:t>
            </a:r>
          </a:p>
          <a:p>
            <a:pPr marL="64008" indent="0">
              <a:buNone/>
            </a:pPr>
            <a:r>
              <a:rPr lang="ru-RU" sz="2400" dirty="0" err="1"/>
              <a:t>Терикони</a:t>
            </a:r>
            <a:r>
              <a:rPr lang="ru-RU" sz="2400" dirty="0"/>
              <a:t> </a:t>
            </a:r>
            <a:r>
              <a:rPr lang="ru-RU" sz="2400" dirty="0" err="1"/>
              <a:t>вугільних</a:t>
            </a:r>
            <a:r>
              <a:rPr lang="ru-RU" sz="2400" dirty="0"/>
              <a:t> шахт </a:t>
            </a:r>
            <a:r>
              <a:rPr lang="ru-RU" sz="2400" dirty="0" err="1"/>
              <a:t>самозагоряються</a:t>
            </a:r>
            <a:r>
              <a:rPr lang="ru-RU" sz="2400" dirty="0"/>
              <a:t> і роками </a:t>
            </a:r>
            <a:r>
              <a:rPr lang="ru-RU" sz="2400" dirty="0" err="1"/>
              <a:t>забруднюють</a:t>
            </a:r>
            <a:r>
              <a:rPr lang="ru-RU" sz="2400" dirty="0"/>
              <a:t> </a:t>
            </a:r>
            <a:r>
              <a:rPr lang="ru-RU" sz="2400" dirty="0" err="1"/>
              <a:t>повітря</a:t>
            </a:r>
            <a:r>
              <a:rPr lang="ru-RU" sz="2400" dirty="0"/>
              <a:t> </a:t>
            </a:r>
            <a:r>
              <a:rPr lang="ru-RU" sz="2400" dirty="0" err="1"/>
              <a:t>отруйними</a:t>
            </a:r>
            <a:r>
              <a:rPr lang="ru-RU" sz="2400" dirty="0"/>
              <a:t> газами.</a:t>
            </a:r>
          </a:p>
          <a:p>
            <a:pPr marL="64008" indent="0">
              <a:buNone/>
            </a:pPr>
            <a:r>
              <a:rPr lang="ru-RU" sz="2400" dirty="0" err="1"/>
              <a:t>Осідання</a:t>
            </a:r>
            <a:r>
              <a:rPr lang="ru-RU" sz="2400" dirty="0"/>
              <a:t> </a:t>
            </a:r>
            <a:r>
              <a:rPr lang="ru-RU" sz="2400" dirty="0" err="1"/>
              <a:t>вироблених</a:t>
            </a:r>
            <a:r>
              <a:rPr lang="ru-RU" sz="2400" dirty="0"/>
              <a:t> </a:t>
            </a:r>
            <a:r>
              <a:rPr lang="ru-RU" sz="2400" dirty="0" err="1"/>
              <a:t>штреків</a:t>
            </a:r>
            <a:r>
              <a:rPr lang="ru-RU" sz="2400" dirty="0"/>
              <a:t> </a:t>
            </a:r>
            <a:r>
              <a:rPr lang="ru-RU" sz="2400" dirty="0" err="1"/>
              <a:t>спричинює</a:t>
            </a:r>
            <a:r>
              <a:rPr lang="ru-RU" sz="2400" dirty="0"/>
              <a:t> провали на </a:t>
            </a:r>
            <a:r>
              <a:rPr lang="ru-RU" sz="2400" dirty="0" err="1"/>
              <a:t>поверхні</a:t>
            </a:r>
            <a:r>
              <a:rPr lang="ru-RU" sz="2400" dirty="0"/>
              <a:t> </a:t>
            </a:r>
            <a:r>
              <a:rPr lang="ru-RU" sz="2400" dirty="0" err="1"/>
              <a:t>ґрунту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вилучають</a:t>
            </a:r>
            <a:r>
              <a:rPr lang="ru-RU" sz="2400" dirty="0"/>
              <a:t> </a:t>
            </a:r>
            <a:r>
              <a:rPr lang="ru-RU" sz="2400" dirty="0" err="1"/>
              <a:t>дану</a:t>
            </a:r>
            <a:r>
              <a:rPr lang="ru-RU" sz="2400" dirty="0"/>
              <a:t> </a:t>
            </a:r>
            <a:r>
              <a:rPr lang="ru-RU" sz="2400" dirty="0" err="1"/>
              <a:t>площу</a:t>
            </a:r>
            <a:r>
              <a:rPr lang="ru-RU" sz="2400" dirty="0"/>
              <a:t> з</a:t>
            </a:r>
          </a:p>
          <a:p>
            <a:pPr marL="64008" indent="0">
              <a:buNone/>
            </a:pPr>
            <a:r>
              <a:rPr lang="ru-RU" sz="2400" dirty="0" err="1"/>
              <a:t>сільськогосподарського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68760"/>
            <a:ext cx="6732240" cy="50491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1249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148" y="404664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Кар</a:t>
            </a:r>
            <a:r>
              <a:rPr lang="en-US" dirty="0" smtClean="0"/>
              <a:t>’</a:t>
            </a:r>
            <a:r>
              <a:rPr lang="uk-UA" dirty="0" err="1" smtClean="0"/>
              <a:t>єр</a:t>
            </a:r>
            <a:r>
              <a:rPr lang="uk-UA" dirty="0" smtClean="0"/>
              <a:t> 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 </a:t>
            </a:r>
            <a:r>
              <a:rPr lang="ru-RU" dirty="0" err="1"/>
              <a:t>гірничих</a:t>
            </a:r>
            <a:r>
              <a:rPr lang="ru-RU" dirty="0"/>
              <a:t> </a:t>
            </a:r>
            <a:r>
              <a:rPr lang="ru-RU" dirty="0" err="1"/>
              <a:t>виробок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 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 smtClean="0"/>
              <a:t>родовища</a:t>
            </a:r>
            <a:r>
              <a:rPr lang="ru-RU" dirty="0"/>
              <a:t> 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;</a:t>
            </a:r>
          </a:p>
          <a:p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пило- і </a:t>
            </a:r>
            <a:r>
              <a:rPr lang="ru-RU" dirty="0" err="1"/>
              <a:t>газоутворення</a:t>
            </a:r>
            <a:r>
              <a:rPr lang="ru-RU" dirty="0"/>
              <a:t> в </a:t>
            </a:r>
            <a:r>
              <a:rPr lang="ru-RU" dirty="0" err="1"/>
              <a:t>кар’єрах</a:t>
            </a:r>
            <a:r>
              <a:rPr lang="ru-RU" dirty="0"/>
              <a:t> –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вибухи</a:t>
            </a:r>
            <a:r>
              <a:rPr lang="ru-RU" dirty="0"/>
              <a:t>. При </a:t>
            </a:r>
            <a:r>
              <a:rPr lang="ru-RU" dirty="0" err="1"/>
              <a:t>вибухових</a:t>
            </a:r>
            <a:r>
              <a:rPr lang="ru-RU" dirty="0"/>
              <a:t> роботах,</a:t>
            </a:r>
          </a:p>
          <a:p>
            <a:r>
              <a:rPr lang="ru-RU" dirty="0"/>
              <a:t>в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викидається</a:t>
            </a:r>
            <a:r>
              <a:rPr lang="ru-RU" dirty="0"/>
              <a:t> </a:t>
            </a:r>
            <a:r>
              <a:rPr lang="ru-RU" dirty="0" err="1"/>
              <a:t>газова</a:t>
            </a:r>
            <a:r>
              <a:rPr lang="ru-RU" dirty="0"/>
              <a:t> для запалу </a:t>
            </a:r>
            <a:r>
              <a:rPr lang="ru-RU" dirty="0" err="1"/>
              <a:t>хмара</a:t>
            </a:r>
            <a:r>
              <a:rPr lang="ru-RU" dirty="0"/>
              <a:t> на </a:t>
            </a:r>
            <a:r>
              <a:rPr lang="ru-RU" dirty="0" err="1"/>
              <a:t>висоту</a:t>
            </a:r>
            <a:r>
              <a:rPr lang="ru-RU" dirty="0"/>
              <a:t> 150–250 м, </a:t>
            </a:r>
            <a:r>
              <a:rPr lang="ru-RU" dirty="0" err="1"/>
              <a:t>поширюване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по </a:t>
            </a:r>
            <a:r>
              <a:rPr lang="ru-RU" dirty="0" err="1"/>
              <a:t>напряму</a:t>
            </a:r>
            <a:endParaRPr lang="ru-RU" dirty="0"/>
          </a:p>
          <a:p>
            <a:r>
              <a:rPr lang="ru-RU" dirty="0" err="1"/>
              <a:t>вітру</a:t>
            </a:r>
            <a:r>
              <a:rPr lang="ru-RU" dirty="0"/>
              <a:t> на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</a:t>
            </a:r>
            <a:r>
              <a:rPr lang="ru-RU" dirty="0" err="1"/>
              <a:t>Об’єм</a:t>
            </a:r>
            <a:r>
              <a:rPr lang="ru-RU" dirty="0"/>
              <a:t> </a:t>
            </a:r>
            <a:r>
              <a:rPr lang="ru-RU" dirty="0" err="1"/>
              <a:t>газової</a:t>
            </a:r>
            <a:r>
              <a:rPr lang="ru-RU" dirty="0"/>
              <a:t> для запалу хмари </a:t>
            </a:r>
            <a:r>
              <a:rPr lang="ru-RU" dirty="0" err="1"/>
              <a:t>складає</a:t>
            </a:r>
            <a:r>
              <a:rPr lang="ru-RU" dirty="0"/>
              <a:t> 15–20 млн. </a:t>
            </a:r>
            <a:r>
              <a:rPr lang="ru-RU" dirty="0" smtClean="0"/>
              <a:t>м3, </a:t>
            </a:r>
            <a:r>
              <a:rPr lang="ru-RU" dirty="0"/>
              <a:t>а </a:t>
            </a:r>
            <a:r>
              <a:rPr lang="ru-RU" dirty="0" err="1"/>
              <a:t>концентрація</a:t>
            </a:r>
            <a:r>
              <a:rPr lang="ru-RU" dirty="0"/>
              <a:t> пилу в</a:t>
            </a:r>
          </a:p>
          <a:p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причин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680 до 4250 </a:t>
            </a:r>
            <a:r>
              <a:rPr lang="ru-RU" dirty="0" smtClean="0"/>
              <a:t>мг/м3. </a:t>
            </a:r>
            <a:r>
              <a:rPr lang="ru-RU" dirty="0" err="1"/>
              <a:t>Після</a:t>
            </a:r>
            <a:r>
              <a:rPr lang="ru-RU" dirty="0"/>
              <a:t> кожного </a:t>
            </a:r>
            <a:r>
              <a:rPr lang="ru-RU" dirty="0" err="1"/>
              <a:t>вибуху</a:t>
            </a:r>
            <a:r>
              <a:rPr lang="ru-RU" dirty="0"/>
              <a:t> в </a:t>
            </a:r>
            <a:r>
              <a:rPr lang="ru-RU" dirty="0" smtClean="0"/>
              <a:t>атмосферу </a:t>
            </a:r>
            <a:r>
              <a:rPr lang="ru-RU" dirty="0" err="1" smtClean="0"/>
              <a:t>викидається</a:t>
            </a:r>
            <a:r>
              <a:rPr lang="ru-RU" dirty="0" smtClean="0"/>
              <a:t> </a:t>
            </a:r>
            <a:r>
              <a:rPr lang="ru-RU" dirty="0"/>
              <a:t>до 200 т. пилу, а </a:t>
            </a:r>
            <a:r>
              <a:rPr lang="ru-RU" dirty="0" err="1"/>
              <a:t>також</a:t>
            </a:r>
            <a:r>
              <a:rPr lang="ru-RU" dirty="0"/>
              <a:t> гази – в основному оксид </a:t>
            </a:r>
            <a:r>
              <a:rPr lang="ru-RU" dirty="0" err="1"/>
              <a:t>вуглецю</a:t>
            </a:r>
            <a:r>
              <a:rPr lang="ru-RU" dirty="0"/>
              <a:t> і 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smtClean="0"/>
              <a:t>азоту. </a:t>
            </a:r>
          </a:p>
          <a:p>
            <a:r>
              <a:rPr lang="ru-RU" dirty="0" smtClean="0"/>
              <a:t>Проходка </a:t>
            </a:r>
            <a:r>
              <a:rPr lang="ru-RU" dirty="0" err="1"/>
              <a:t>кар'єрів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великими </a:t>
            </a:r>
            <a:r>
              <a:rPr lang="ru-RU" dirty="0" err="1"/>
              <a:t>штучними</a:t>
            </a:r>
            <a:r>
              <a:rPr lang="ru-RU" dirty="0"/>
              <a:t> </a:t>
            </a:r>
            <a:r>
              <a:rPr lang="ru-RU" dirty="0" err="1"/>
              <a:t>пониженнями</a:t>
            </a:r>
            <a:r>
              <a:rPr lang="ru-RU" dirty="0"/>
              <a:t> </a:t>
            </a:r>
            <a:r>
              <a:rPr lang="ru-RU" dirty="0" err="1"/>
              <a:t>рельєфу</a:t>
            </a:r>
            <a:r>
              <a:rPr lang="ru-RU" dirty="0"/>
              <a:t>, по краях </a:t>
            </a:r>
            <a:r>
              <a:rPr lang="ru-RU" dirty="0" err="1"/>
              <a:t>кар'єрів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зсуви</a:t>
            </a:r>
            <a:r>
              <a:rPr lang="ru-RU" dirty="0"/>
              <a:t> та обвали, в районах </a:t>
            </a:r>
            <a:r>
              <a:rPr lang="ru-RU" dirty="0" err="1"/>
              <a:t>кар'єрів</a:t>
            </a:r>
            <a:r>
              <a:rPr lang="ru-RU" dirty="0"/>
              <a:t> і шахт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підземних</a:t>
            </a:r>
            <a:r>
              <a:rPr lang="ru-RU" dirty="0"/>
              <a:t> вод.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32720"/>
            <a:ext cx="7698468" cy="5132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449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6">
      <a:dk1>
        <a:sysClr val="windowText" lastClr="000000"/>
      </a:dk1>
      <a:lt1>
        <a:sysClr val="window" lastClr="FFFFFF"/>
      </a:lt1>
      <a:dk2>
        <a:srgbClr val="0C0C0C"/>
      </a:dk2>
      <a:lt2>
        <a:srgbClr val="EAEBDE"/>
      </a:lt2>
      <a:accent1>
        <a:srgbClr val="BF9000"/>
      </a:accent1>
      <a:accent2>
        <a:srgbClr val="BF9000"/>
      </a:accent2>
      <a:accent3>
        <a:srgbClr val="A8CDD7"/>
      </a:accent3>
      <a:accent4>
        <a:srgbClr val="C0BEAF"/>
      </a:accent4>
      <a:accent5>
        <a:srgbClr val="FFC000"/>
      </a:accent5>
      <a:accent6>
        <a:srgbClr val="FFDF7F"/>
      </a:accent6>
      <a:hlink>
        <a:srgbClr val="FF0000"/>
      </a:hlink>
      <a:folHlink>
        <a:srgbClr val="FFDF7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</TotalTime>
  <Words>363</Words>
  <Application>Microsoft Office PowerPoint</Application>
  <PresentationFormat>Экран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Екологічні проблеми літосфери</vt:lpstr>
      <vt:lpstr>Що таке літосфера?</vt:lpstr>
      <vt:lpstr>Екологічні функції літосфери</vt:lpstr>
      <vt:lpstr>Склад літосфери</vt:lpstr>
      <vt:lpstr>Основні забруднювачі Літосфери</vt:lpstr>
      <vt:lpstr>Презентация PowerPoint</vt:lpstr>
      <vt:lpstr>Деградація ґрунтів</vt:lpstr>
      <vt:lpstr>Терикони, кар’єри, шахти</vt:lpstr>
      <vt:lpstr>Презентация PowerPoint</vt:lpstr>
      <vt:lpstr>Надра Землі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проблеми літосфери</dc:title>
  <dc:creator>User</dc:creator>
  <cp:lastModifiedBy>Admin</cp:lastModifiedBy>
  <cp:revision>10</cp:revision>
  <dcterms:created xsi:type="dcterms:W3CDTF">2014-11-20T15:19:52Z</dcterms:created>
  <dcterms:modified xsi:type="dcterms:W3CDTF">2014-11-20T19:42:33Z</dcterms:modified>
</cp:coreProperties>
</file>