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69" r:id="rId4"/>
    <p:sldId id="27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700"/>
    <a:srgbClr val="FF9900"/>
    <a:srgbClr val="888DF8"/>
    <a:srgbClr val="918B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60"/>
  </p:normalViewPr>
  <p:slideViewPr>
    <p:cSldViewPr>
      <p:cViewPr>
        <p:scale>
          <a:sx n="62" d="100"/>
          <a:sy n="62" d="100"/>
        </p:scale>
        <p:origin x="-8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E26F88-CB20-404F-BECE-E579720468C0}" type="datetime1">
              <a:rPr lang="ru-RU" smtClean="0"/>
              <a:pPr/>
              <a:t>17.03.2013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7985F0-4614-43AA-8DCA-57540DAFA8A8}" type="datetime1">
              <a:rPr lang="ru-RU" smtClean="0"/>
              <a:pPr/>
              <a:t>17.03.2013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78B81C-8693-401A-B8D9-30D674E4D369}" type="datetime1">
              <a:rPr lang="ru-RU" smtClean="0"/>
              <a:pPr/>
              <a:t>17.03.2013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5E32B9-C895-46E2-AA27-DAE16EB1A07D}" type="datetime1">
              <a:rPr lang="ru-RU" smtClean="0"/>
              <a:pPr/>
              <a:t>17.03.2013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CD26AE-09AB-4B55-837A-464874219998}" type="datetime1">
              <a:rPr lang="ru-RU" smtClean="0"/>
              <a:pPr/>
              <a:t>17.03.2013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C1646A-72CC-42C1-B805-E85386A47672}" type="datetime1">
              <a:rPr lang="ru-RU" smtClean="0"/>
              <a:pPr/>
              <a:t>17.03.2013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2FFDCC-2183-4D05-BA78-BB77BD2D365F}" type="datetime1">
              <a:rPr lang="ru-RU" smtClean="0"/>
              <a:pPr/>
              <a:t>17.03.2013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F4D895-A89D-4FE7-82BC-492209A4B6D6}" type="datetime1">
              <a:rPr lang="ru-RU" smtClean="0"/>
              <a:pPr/>
              <a:t>17.03.2013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D84E1F-5910-43F1-BD27-A1249DA95F71}" type="datetime1">
              <a:rPr lang="ru-RU" smtClean="0"/>
              <a:pPr/>
              <a:t>17.03.2013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D76C09-6703-4616-ADFC-3EC06346230A}" type="datetime1">
              <a:rPr lang="ru-RU" smtClean="0"/>
              <a:pPr/>
              <a:t>17.03.2013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F445E37-BCEA-43E7-AA09-203AEFA816A6}" type="datetime1">
              <a:rPr lang="ru-RU" smtClean="0"/>
              <a:pPr/>
              <a:t>17.03.2013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kumimoji="0" lang="en-US" dirty="0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56EEACA-DD21-4577-8BB0-739270A9C78D}" type="datetime1">
              <a:rPr lang="ru-RU" smtClean="0"/>
              <a:pPr/>
              <a:t>17.03.2013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circl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381329_300de0ae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686885"/>
          </a:xfrm>
        </p:spPr>
        <p:txBody>
          <a:bodyPr>
            <a:normAutofit/>
          </a:bodyPr>
          <a:lstStyle/>
          <a:p>
            <a:pPr algn="ctr"/>
            <a:r>
              <a:rPr lang="uk-UA" sz="9600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Відень</a:t>
            </a:r>
            <a:endParaRPr lang="ru-RU" sz="96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5857892"/>
            <a:ext cx="7772400" cy="642942"/>
          </a:xfrm>
        </p:spPr>
        <p:txBody>
          <a:bodyPr/>
          <a:lstStyle/>
          <a:p>
            <a:pPr algn="ctr"/>
            <a:r>
              <a:rPr lang="uk-UA" dirty="0" smtClean="0"/>
              <a:t>Виконала: Сардаковська Тетяна.</a:t>
            </a: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dd1fc6141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2857496"/>
            <a:ext cx="4000528" cy="37719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dirty="0" smtClean="0">
                <a:solidFill>
                  <a:srgbClr val="FF99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Релігія:</a:t>
            </a:r>
            <a:endParaRPr lang="ru-RU" sz="6000" dirty="0">
              <a:solidFill>
                <a:srgbClr val="FF99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8429684" cy="47149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uk-UA" sz="2400" dirty="0" smtClean="0"/>
              <a:t>Відень є центром єпархії Римо-Католицької церкви. </a:t>
            </a:r>
          </a:p>
          <a:p>
            <a:pPr>
              <a:buNone/>
            </a:pPr>
            <a:r>
              <a:rPr lang="uk-UA" sz="2400" dirty="0" smtClean="0"/>
              <a:t>      За переписом населення 2001 року, населення міста</a:t>
            </a:r>
          </a:p>
          <a:p>
            <a:pPr>
              <a:buNone/>
            </a:pPr>
            <a:r>
              <a:rPr lang="uk-UA" sz="2400" dirty="0" smtClean="0"/>
              <a:t>      розподіляється за релігіями так:</a:t>
            </a:r>
          </a:p>
          <a:p>
            <a:pPr>
              <a:buClr>
                <a:srgbClr val="FF9900"/>
              </a:buClr>
            </a:pPr>
            <a:r>
              <a:rPr lang="uk-UA" sz="2400" dirty="0" smtClean="0"/>
              <a:t>Католицизм 49,2%</a:t>
            </a:r>
          </a:p>
          <a:p>
            <a:pPr>
              <a:buClr>
                <a:srgbClr val="FF9900"/>
              </a:buClr>
            </a:pPr>
            <a:r>
              <a:rPr lang="uk-UA" sz="2400" dirty="0" smtClean="0"/>
              <a:t>Невіруючі 25,7%</a:t>
            </a:r>
          </a:p>
          <a:p>
            <a:pPr>
              <a:buClr>
                <a:srgbClr val="FF9900"/>
              </a:buClr>
            </a:pPr>
            <a:r>
              <a:rPr lang="uk-UA" sz="2400" dirty="0" smtClean="0"/>
              <a:t>Іслам 7,8%</a:t>
            </a:r>
          </a:p>
          <a:p>
            <a:pPr>
              <a:buClr>
                <a:srgbClr val="FF9900"/>
              </a:buClr>
            </a:pPr>
            <a:r>
              <a:rPr lang="ru-RU" sz="2400" dirty="0" smtClean="0"/>
              <a:t>Протестантизм 4,7%</a:t>
            </a:r>
          </a:p>
          <a:p>
            <a:pPr>
              <a:buClr>
                <a:srgbClr val="FF9900"/>
              </a:buClr>
            </a:pPr>
            <a:r>
              <a:rPr lang="ru-RU" sz="2400" dirty="0" smtClean="0"/>
              <a:t>Іудаїзм 0,5%</a:t>
            </a:r>
          </a:p>
          <a:p>
            <a:pPr>
              <a:buClr>
                <a:srgbClr val="FF9900"/>
              </a:buClr>
            </a:pPr>
            <a:r>
              <a:rPr lang="ru-RU" sz="2400" dirty="0" smtClean="0"/>
              <a:t>Інше або без відповіді 6,3%</a:t>
            </a:r>
          </a:p>
          <a:p>
            <a:pPr>
              <a:buClr>
                <a:srgbClr val="FF9900"/>
              </a:buClr>
            </a:pPr>
            <a:r>
              <a:rPr lang="uk-UA" sz="2400" dirty="0" smtClean="0"/>
              <a:t>Православ'я </a:t>
            </a:r>
            <a:r>
              <a:rPr lang="uk-UA" sz="2400" dirty="0" smtClean="0"/>
              <a:t>6,0%</a:t>
            </a:r>
            <a:r>
              <a:rPr lang="uk-UA" dirty="0" smtClean="0"/>
              <a:t>  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10</a:t>
            </a:fld>
            <a:endParaRPr kumimoji="0"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0"/>
                            </p:stCondLst>
                            <p:childTnLst>
                              <p:par>
                                <p:cTn id="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0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772400" cy="914400"/>
          </a:xfrm>
        </p:spPr>
        <p:txBody>
          <a:bodyPr/>
          <a:lstStyle/>
          <a:p>
            <a:pPr algn="ctr"/>
            <a:r>
              <a:rPr lang="uk-UA" sz="6000" dirty="0" smtClean="0">
                <a:solidFill>
                  <a:srgbClr val="FF99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Транспорт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8929718" cy="521497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smtClean="0">
                <a:solidFill>
                  <a:srgbClr val="FF9900"/>
                </a:solidFill>
              </a:rPr>
              <a:t>У Відні добре розвинений громадський транспорт. Його основу складають:</a:t>
            </a:r>
          </a:p>
          <a:p>
            <a:pPr algn="just">
              <a:buNone/>
            </a:pPr>
            <a:endParaRPr lang="ru-RU" sz="2000" b="1" dirty="0" smtClean="0">
              <a:solidFill>
                <a:srgbClr val="FF99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мережа швидкісних поїздів S-Bahn, що підпорядковується австрійській федеральній залізниці (ÖBB);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віденський метрополітен U-Bahn, трамваї та автобуси, що входять до складу компанії Wiener Linien;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місцева залізниця Відень-Баден (Badner Bahn);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швидкісні поїзди City Airport Train (CAT), що йдуть з міжнародного аеропорту Швехат до центру Відня;</a:t>
            </a:r>
          </a:p>
          <a:p>
            <a:pPr marL="85725" indent="-17463">
              <a:buNone/>
            </a:pPr>
            <a:endParaRPr lang="ru-RU" sz="2200" dirty="0" smtClean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11</a:t>
            </a:fld>
            <a:endParaRPr kumimoji="0"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772400" cy="914400"/>
          </a:xfrm>
        </p:spPr>
        <p:txBody>
          <a:bodyPr/>
          <a:lstStyle/>
          <a:p>
            <a:r>
              <a:rPr lang="uk-UA" sz="5400" dirty="0" smtClean="0">
                <a:solidFill>
                  <a:srgbClr val="FF99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Історія транспорту:</a:t>
            </a:r>
            <a:endParaRPr lang="ru-RU" sz="5400" dirty="0">
              <a:solidFill>
                <a:srgbClr val="FF99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4786346" cy="5429264"/>
          </a:xfrm>
        </p:spPr>
        <p:txBody>
          <a:bodyPr>
            <a:normAutofit fontScale="70000" lnSpcReduction="20000"/>
          </a:bodyPr>
          <a:lstStyle/>
          <a:p>
            <a:pPr marL="90488" indent="-22225" algn="just">
              <a:buNone/>
            </a:pPr>
            <a:r>
              <a:rPr lang="ru-RU" dirty="0" smtClean="0"/>
              <a:t>      </a:t>
            </a:r>
            <a:r>
              <a:rPr lang="uk-UA" dirty="0" smtClean="0"/>
              <a:t>Таким чином, у Відні знаходиться одна з найстаріших та найдовша трамвайна мережа у світі. У 1898 році було відкрите сполучення швидкісних поїздів Stadtbahn. Автобусні маршрути почали працювати у Відні з 23 березня 1907 року. Мережа автобанів і залізниць сполучає Відень з іншими містами Австрії і Європи. Єдиний Головний вокзал знаходиться на стадії будівництва, дальні рейси обслуговують три головні вокзали: Південний, Західний і вокзал імені Франца Йосипа. Віденський міжнародний аеропорт Швехат знаходиться в 18 кілометрах на південний схід від центру міста і є найбільшим і найважливішим аеропортом Австрії. Центр міста — пішохідна зона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12</a:t>
            </a:fld>
            <a:endParaRPr kumimoji="0" lang="en-US" dirty="0"/>
          </a:p>
        </p:txBody>
      </p:sp>
      <p:pic>
        <p:nvPicPr>
          <p:cNvPr id="5" name="Рисунок 4" descr="venna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857364"/>
            <a:ext cx="3786214" cy="4332364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715436" cy="1428760"/>
          </a:xfrm>
        </p:spPr>
        <p:txBody>
          <a:bodyPr/>
          <a:lstStyle/>
          <a:p>
            <a:r>
              <a:rPr lang="uk-UA" sz="5000" dirty="0" smtClean="0">
                <a:solidFill>
                  <a:srgbClr val="FF99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Погруддя І.Франка у Відні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143116"/>
            <a:ext cx="6657996" cy="407433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13</a:t>
            </a:fld>
            <a:endParaRPr kumimoji="0" lang="en-US" dirty="0"/>
          </a:p>
        </p:txBody>
      </p:sp>
      <p:pic>
        <p:nvPicPr>
          <p:cNvPr id="11" name="Рисунок 10" descr="450px-IMG_2024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1928802"/>
            <a:ext cx="3571900" cy="4572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43998" cy="2202556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FF99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 Відні є пам'ятник І.Мазепі, пам'ятник українським козакам — учасникам «Віденської відсічі»</a:t>
            </a:r>
            <a:endParaRPr lang="ru-RU" dirty="0">
              <a:solidFill>
                <a:srgbClr val="FF99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Содержимое 6" descr="1337326493_vid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6693" y="2500306"/>
            <a:ext cx="6797055" cy="400052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14</a:t>
            </a:fld>
            <a:endParaRPr kumimoji="0"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429684" cy="607223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uk-UA" sz="8800" dirty="0" smtClean="0">
                <a:solidFill>
                  <a:srgbClr val="FF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</a:rPr>
              <a:t>ДЯКУЮ</a:t>
            </a:r>
          </a:p>
          <a:p>
            <a:pPr algn="ctr">
              <a:lnSpc>
                <a:spcPct val="150000"/>
              </a:lnSpc>
              <a:buNone/>
            </a:pPr>
            <a:r>
              <a:rPr lang="uk-UA" sz="8800" dirty="0" smtClean="0">
                <a:solidFill>
                  <a:srgbClr val="FF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</a:rPr>
              <a:t> </a:t>
            </a:r>
            <a:r>
              <a:rPr lang="uk-UA" sz="8800" dirty="0" smtClean="0">
                <a:solidFill>
                  <a:srgbClr val="FF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</a:rPr>
              <a:t>ЗА </a:t>
            </a:r>
            <a:endParaRPr lang="uk-UA" sz="8800" dirty="0" smtClean="0">
              <a:solidFill>
                <a:srgbClr val="FF99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0000" endA="300" endPos="50000" dist="60007" dir="5400000" sy="-100000" algn="bl" rotWithShape="0"/>
              </a:effectLst>
            </a:endParaRPr>
          </a:p>
          <a:p>
            <a:pPr algn="ctr">
              <a:lnSpc>
                <a:spcPct val="150000"/>
              </a:lnSpc>
              <a:buNone/>
            </a:pPr>
            <a:r>
              <a:rPr lang="uk-UA" sz="8800" dirty="0" smtClean="0">
                <a:solidFill>
                  <a:srgbClr val="FF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</a:rPr>
              <a:t>УВАГУ</a:t>
            </a:r>
            <a:r>
              <a:rPr lang="uk-UA" sz="8800" dirty="0" smtClean="0">
                <a:solidFill>
                  <a:srgbClr val="FF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</a:rPr>
              <a:t>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15</a:t>
            </a:fld>
            <a:endParaRPr kumimoji="0"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772400" cy="914400"/>
          </a:xfrm>
        </p:spPr>
        <p:txBody>
          <a:bodyPr/>
          <a:lstStyle/>
          <a:p>
            <a:pPr algn="ctr"/>
            <a:r>
              <a:rPr lang="uk-UA" sz="6000" dirty="0" smtClean="0">
                <a:solidFill>
                  <a:srgbClr val="FF99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Основні</a:t>
            </a:r>
            <a:r>
              <a:rPr lang="uk-UA" sz="6000" dirty="0" smtClean="0">
                <a:solidFill>
                  <a:srgbClr val="888DF8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uk-UA" sz="6000" dirty="0" smtClean="0">
                <a:solidFill>
                  <a:srgbClr val="FF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дані:</a:t>
            </a:r>
            <a:endParaRPr lang="ru-RU" sz="6000" dirty="0">
              <a:solidFill>
                <a:srgbClr val="FF99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8858280" cy="550070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uk-UA" sz="12000" dirty="0" smtClean="0">
                <a:solidFill>
                  <a:srgbClr val="FF9900"/>
                </a:solidFill>
              </a:rPr>
              <a:t>Країна:</a:t>
            </a:r>
            <a:r>
              <a:rPr lang="uk-UA" sz="12000" dirty="0" smtClean="0"/>
              <a:t> Австрія</a:t>
            </a:r>
          </a:p>
          <a:p>
            <a:pPr>
              <a:lnSpc>
                <a:spcPct val="120000"/>
              </a:lnSpc>
            </a:pPr>
            <a:r>
              <a:rPr lang="uk-UA" sz="12000" dirty="0" smtClean="0">
                <a:solidFill>
                  <a:srgbClr val="FF9900"/>
                </a:solidFill>
              </a:rPr>
              <a:t>Населення:</a:t>
            </a:r>
            <a:r>
              <a:rPr lang="uk-UA" sz="12000" dirty="0" smtClean="0"/>
              <a:t> 1 714 142(2011</a:t>
            </a:r>
            <a:r>
              <a:rPr lang="uk-UA" sz="12000" dirty="0" smtClean="0"/>
              <a:t>)</a:t>
            </a:r>
            <a:endParaRPr lang="uk-UA" sz="12000" dirty="0" smtClean="0"/>
          </a:p>
          <a:p>
            <a:pPr>
              <a:lnSpc>
                <a:spcPct val="120000"/>
              </a:lnSpc>
            </a:pPr>
            <a:r>
              <a:rPr lang="uk-UA" sz="12000" dirty="0" smtClean="0">
                <a:solidFill>
                  <a:srgbClr val="FF9900"/>
                </a:solidFill>
              </a:rPr>
              <a:t>Агломерація:</a:t>
            </a:r>
            <a:r>
              <a:rPr lang="uk-UA" sz="12000" dirty="0" smtClean="0"/>
              <a:t> 1 900 000</a:t>
            </a:r>
          </a:p>
          <a:p>
            <a:pPr>
              <a:lnSpc>
                <a:spcPct val="120000"/>
              </a:lnSpc>
            </a:pPr>
            <a:r>
              <a:rPr lang="uk-UA" sz="12000" dirty="0" smtClean="0">
                <a:solidFill>
                  <a:srgbClr val="FF9900"/>
                </a:solidFill>
              </a:rPr>
              <a:t>Площа міста:</a:t>
            </a:r>
            <a:r>
              <a:rPr lang="uk-UA" sz="12000" dirty="0" smtClean="0"/>
              <a:t> 414,65 км ²</a:t>
            </a:r>
          </a:p>
          <a:p>
            <a:pPr>
              <a:lnSpc>
                <a:spcPct val="120000"/>
              </a:lnSpc>
            </a:pPr>
            <a:r>
              <a:rPr lang="uk-UA" sz="12000" dirty="0" smtClean="0">
                <a:solidFill>
                  <a:srgbClr val="FF9900"/>
                </a:solidFill>
              </a:rPr>
              <a:t>Поштові індекси:</a:t>
            </a:r>
            <a:r>
              <a:rPr lang="uk-UA" sz="12000" dirty="0" smtClean="0"/>
              <a:t> 1010—1239, 1400, 1450</a:t>
            </a:r>
          </a:p>
          <a:p>
            <a:pPr>
              <a:lnSpc>
                <a:spcPct val="120000"/>
              </a:lnSpc>
            </a:pPr>
            <a:r>
              <a:rPr lang="uk-UA" sz="12000" dirty="0" smtClean="0">
                <a:solidFill>
                  <a:srgbClr val="FF9900"/>
                </a:solidFill>
              </a:rPr>
              <a:t>Телефонний код: </a:t>
            </a:r>
            <a:r>
              <a:rPr lang="uk-UA" sz="12000" dirty="0" smtClean="0"/>
              <a:t>01</a:t>
            </a:r>
          </a:p>
          <a:p>
            <a:pPr>
              <a:lnSpc>
                <a:spcPct val="120000"/>
              </a:lnSpc>
            </a:pPr>
            <a:r>
              <a:rPr lang="uk-UA" sz="12000" dirty="0" smtClean="0">
                <a:solidFill>
                  <a:srgbClr val="FF9900"/>
                </a:solidFill>
              </a:rPr>
              <a:t>Географічні координати: </a:t>
            </a:r>
            <a:r>
              <a:rPr lang="uk-UA" sz="12000" dirty="0" smtClean="0"/>
              <a:t>48°07′ пн. ш. 16°11′ сх. д. </a:t>
            </a:r>
          </a:p>
          <a:p>
            <a:pPr>
              <a:lnSpc>
                <a:spcPct val="120000"/>
              </a:lnSpc>
            </a:pPr>
            <a:r>
              <a:rPr lang="uk-UA" sz="12000" dirty="0" smtClean="0">
                <a:solidFill>
                  <a:srgbClr val="FF9900"/>
                </a:solidFill>
              </a:rPr>
              <a:t>Поділ міста: </a:t>
            </a:r>
            <a:r>
              <a:rPr lang="uk-UA" sz="12000" dirty="0" smtClean="0"/>
              <a:t>23 адміністративних райони</a:t>
            </a:r>
          </a:p>
          <a:p>
            <a:pPr>
              <a:lnSpc>
                <a:spcPct val="120000"/>
              </a:lnSpc>
            </a:pPr>
            <a:r>
              <a:rPr lang="uk-UA" sz="12000" dirty="0" smtClean="0">
                <a:solidFill>
                  <a:srgbClr val="FF9900"/>
                </a:solidFill>
              </a:rPr>
              <a:t>Міста-побратими: </a:t>
            </a:r>
            <a:r>
              <a:rPr lang="uk-UA" sz="12000" dirty="0" smtClean="0"/>
              <a:t>Белград, Братислава, Варшава, Загреб, Київ, Любляна, Москва.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</a:t>
            </a:fld>
            <a:endParaRPr kumimoji="0"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401080" cy="1140736"/>
          </a:xfrm>
        </p:spPr>
        <p:txBody>
          <a:bodyPr/>
          <a:lstStyle/>
          <a:p>
            <a:pPr algn="ctr"/>
            <a:r>
              <a:rPr lang="uk-UA" sz="4800" dirty="0" smtClean="0">
                <a:solidFill>
                  <a:srgbClr val="FE97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Національний прапор Відня</a:t>
            </a:r>
            <a:endParaRPr lang="ru-RU" sz="4800" dirty="0">
              <a:solidFill>
                <a:srgbClr val="FE97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Содержимое 4" descr="31036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857364"/>
            <a:ext cx="4714908" cy="468368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</a:t>
            </a:fld>
            <a:endParaRPr kumimoji="0"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2064"/>
            <a:ext cx="9144000" cy="914400"/>
          </a:xfrm>
        </p:spPr>
        <p:txBody>
          <a:bodyPr/>
          <a:lstStyle/>
          <a:p>
            <a:pPr algn="ctr"/>
            <a:r>
              <a:rPr lang="uk-UA" sz="5400" dirty="0" smtClean="0">
                <a:solidFill>
                  <a:srgbClr val="FE97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Демографічне становище</a:t>
            </a:r>
            <a:r>
              <a:rPr lang="uk-UA" sz="5400" dirty="0" smtClean="0">
                <a:solidFill>
                  <a:srgbClr val="FE97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:</a:t>
            </a:r>
            <a:endParaRPr lang="ru-RU" sz="5400" dirty="0">
              <a:solidFill>
                <a:srgbClr val="FE97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429684" cy="4712510"/>
          </a:xfrm>
        </p:spPr>
        <p:txBody>
          <a:bodyPr>
            <a:normAutofit fontScale="77500" lnSpcReduction="20000"/>
          </a:bodyPr>
          <a:lstStyle/>
          <a:p>
            <a:pPr marL="92075" indent="-23813" algn="just">
              <a:buNone/>
            </a:pPr>
            <a:r>
              <a:rPr lang="uk-UA" dirty="0" smtClean="0"/>
              <a:t>         У зв'язку з індустріалізацією та імміграцією з інших частин Австрійської імперії у 1910 році, у Відні було більш ніж 2 мільйони жителів, і це було одне з шести найбільших міст у світі. На рубежі століть у Відні було дуже багато чеського та угорського населення, однак, після першої світової війни, багато чехів і угорців повернулися у свої споконвічні країни, що призвело до зниження віденської громади. В самий розпал міграції, близько однієї третини населення столиці імперії було слов'янського або угорського походження.</a:t>
            </a:r>
          </a:p>
          <a:p>
            <a:pPr marL="92075" indent="-23813" algn="just">
              <a:buNone/>
            </a:pPr>
            <a:r>
              <a:rPr lang="uk-UA" dirty="0" smtClean="0"/>
              <a:t>         До 2001 року 16% городян, при перепису населення, що проживали в Австрії були іншої національності, ніж австрійської, майже половина з яких були з колишньої Югославії, перш за все серби, а далі турки (39000 або 2,5%), поляки (13600, або 0,9%) і німці (12700, або 0,8%).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4</a:t>
            </a:fld>
            <a:endParaRPr kumimoji="0"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772400" cy="914400"/>
          </a:xfrm>
        </p:spPr>
        <p:txBody>
          <a:bodyPr/>
          <a:lstStyle/>
          <a:p>
            <a:pPr algn="ctr"/>
            <a:r>
              <a:rPr lang="uk-UA" sz="6600" dirty="0" smtClean="0">
                <a:solidFill>
                  <a:srgbClr val="FF99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Географія:</a:t>
            </a:r>
            <a:endParaRPr lang="ru-RU" sz="6600" dirty="0">
              <a:solidFill>
                <a:srgbClr val="FF99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4786346" cy="5000660"/>
          </a:xfrm>
        </p:spPr>
        <p:txBody>
          <a:bodyPr>
            <a:normAutofit fontScale="85000" lnSpcReduction="10000"/>
          </a:bodyPr>
          <a:lstStyle/>
          <a:p>
            <a:pPr algn="just">
              <a:buClr>
                <a:srgbClr val="FF9900"/>
              </a:buClr>
            </a:pPr>
            <a:r>
              <a:rPr lang="uk-UA" sz="2400" dirty="0" smtClean="0"/>
              <a:t>Площа Відня становить 415 км². Таким чином, Відень є найменшою федеральною землею Австрії.</a:t>
            </a:r>
          </a:p>
          <a:p>
            <a:pPr algn="just">
              <a:buClr>
                <a:srgbClr val="FF9900"/>
              </a:buClr>
            </a:pPr>
            <a:r>
              <a:rPr lang="uk-UA" sz="2400" dirty="0" smtClean="0"/>
              <a:t>Місто розташоване в північно-східній частині Австрії біля підніжжя Альп, за 60 км від кордону зі Словаччиною.</a:t>
            </a:r>
          </a:p>
          <a:p>
            <a:pPr algn="just">
              <a:buClr>
                <a:srgbClr val="FF9900"/>
              </a:buClr>
            </a:pPr>
            <a:r>
              <a:rPr lang="uk-UA" sz="2400" dirty="0" smtClean="0"/>
              <a:t>Через місто протікає Дунай з своїм рукавом Донауканалом і річка Відень. Історично місто розвивалося на південь від Дунаю, проте в останні два сторіччя, Відень ріс обабіч річки.</a:t>
            </a:r>
          </a:p>
          <a:p>
            <a:pPr algn="just">
              <a:buClr>
                <a:srgbClr val="FF9900"/>
              </a:buClr>
            </a:pPr>
            <a:r>
              <a:rPr lang="uk-UA" sz="2400" dirty="0" smtClean="0"/>
              <a:t>Найбільша висота міста над рівнем моря в районі Германскогеля (542 м), а найменша — в Еслінґу (155 м). Місто оточує Віденський ліс.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5</a:t>
            </a:fld>
            <a:endParaRPr kumimoji="0" lang="en-US" dirty="0"/>
          </a:p>
        </p:txBody>
      </p:sp>
      <p:pic>
        <p:nvPicPr>
          <p:cNvPr id="5" name="Рисунок 4" descr="450px-Vienna-town_hall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1785926"/>
            <a:ext cx="3554023" cy="4738697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606_HUNGARI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71810"/>
            <a:ext cx="9144000" cy="3786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772400" cy="1071546"/>
          </a:xfrm>
        </p:spPr>
        <p:txBody>
          <a:bodyPr/>
          <a:lstStyle/>
          <a:p>
            <a:pPr algn="ctr"/>
            <a:r>
              <a:rPr lang="uk-UA" sz="6000" dirty="0" smtClean="0">
                <a:solidFill>
                  <a:srgbClr val="FF99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Структура міста:</a:t>
            </a:r>
            <a:endParaRPr lang="ru-RU" sz="6000" dirty="0">
              <a:solidFill>
                <a:srgbClr val="FF99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142984"/>
            <a:ext cx="9144064" cy="3429024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uk-UA" dirty="0" smtClean="0"/>
              <a:t>               За формою Відень нагадує коло, перетнуте хордою ріки Дунай. З часів Римської імперії місто розширювалося концентричними колами. Його центральна частина, т. зв. «внутрішнє місто» (нім. Innere Stadt), майже збігається з адміністративними межами 1-го міського округу. Рінґ є кільцеподібним ланцюжком бульварів. Історія Рінґу почалася 1857року, коли цісар ухвалив зруйнувати вже непотрібні фортифікаційні споруди. Ґюртель, який утворює концентричне коло навколо Рінґу, виник 1890 року. Він поглинув, збудовані соціалістичним урядом у 1923—1934 рр.). навколишні села. За Ґюртелем розташований т. зв. «червоний Відень» (робітничі квартали).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6</a:t>
            </a:fld>
            <a:endParaRPr kumimoji="0"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772400" cy="714380"/>
          </a:xfrm>
        </p:spPr>
        <p:txBody>
          <a:bodyPr/>
          <a:lstStyle/>
          <a:p>
            <a:r>
              <a:rPr lang="uk-UA" sz="4800" dirty="0" smtClean="0">
                <a:solidFill>
                  <a:srgbClr val="FF99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Адміністративний поділ:</a:t>
            </a:r>
            <a:endParaRPr lang="ru-RU" sz="4800" dirty="0">
              <a:solidFill>
                <a:srgbClr val="FF99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9215502" cy="5357850"/>
          </a:xfrm>
        </p:spPr>
        <p:txBody>
          <a:bodyPr numCol="2">
            <a:noAutofit/>
          </a:bodyPr>
          <a:lstStyle/>
          <a:p>
            <a:pPr algn="just">
              <a:buNone/>
            </a:pPr>
            <a:r>
              <a:rPr lang="ru-RU" sz="2400" b="1" dirty="0" smtClean="0"/>
              <a:t>         </a:t>
            </a:r>
            <a:r>
              <a:rPr lang="uk-UA" sz="2400" b="1" dirty="0" smtClean="0"/>
              <a:t>          Місто Відень розділене</a:t>
            </a:r>
          </a:p>
          <a:p>
            <a:pPr algn="just"/>
            <a:r>
              <a:rPr lang="uk-UA" sz="2000" dirty="0" smtClean="0"/>
              <a:t>Внутрішнє місто (Innere Stadt)</a:t>
            </a:r>
          </a:p>
          <a:p>
            <a:pPr algn="just"/>
            <a:r>
              <a:rPr lang="uk-UA" sz="2000" dirty="0" smtClean="0"/>
              <a:t>Леопольдштадт (Leopoldstadt)</a:t>
            </a:r>
          </a:p>
          <a:p>
            <a:pPr algn="just"/>
            <a:r>
              <a:rPr lang="uk-UA" sz="2000" dirty="0" smtClean="0"/>
              <a:t>Ландштрассе (Landstraße)</a:t>
            </a:r>
          </a:p>
          <a:p>
            <a:pPr algn="just"/>
            <a:r>
              <a:rPr lang="uk-UA" sz="2000" dirty="0" smtClean="0"/>
              <a:t>Віден (Wieden)</a:t>
            </a:r>
          </a:p>
          <a:p>
            <a:pPr algn="just"/>
            <a:r>
              <a:rPr lang="uk-UA" sz="2000" dirty="0" smtClean="0"/>
              <a:t>Марґаретен (Margareten)</a:t>
            </a:r>
          </a:p>
          <a:p>
            <a:pPr algn="just"/>
            <a:r>
              <a:rPr lang="uk-UA" sz="2000" dirty="0" smtClean="0"/>
              <a:t>Маріагільф (Mariahilf)</a:t>
            </a:r>
          </a:p>
          <a:p>
            <a:pPr algn="just"/>
            <a:r>
              <a:rPr lang="uk-UA" sz="2000" dirty="0" smtClean="0"/>
              <a:t>Нойбау (Neubau)</a:t>
            </a:r>
          </a:p>
          <a:p>
            <a:pPr algn="just"/>
            <a:r>
              <a:rPr lang="uk-UA" sz="2000" dirty="0" smtClean="0"/>
              <a:t>Йозефштадт (Josefstadt)</a:t>
            </a:r>
          </a:p>
          <a:p>
            <a:pPr algn="just"/>
            <a:r>
              <a:rPr lang="uk-UA" sz="2000" dirty="0" smtClean="0"/>
              <a:t>Альзерґрунд (Alsergrund)</a:t>
            </a:r>
          </a:p>
          <a:p>
            <a:pPr algn="just"/>
            <a:r>
              <a:rPr lang="uk-UA" sz="2000" dirty="0" smtClean="0"/>
              <a:t>Фаворітен (Favoriten)</a:t>
            </a:r>
          </a:p>
          <a:p>
            <a:pPr algn="just"/>
            <a:r>
              <a:rPr lang="uk-UA" sz="2000" dirty="0" smtClean="0"/>
              <a:t>Зіммерінґ (Simmering)</a:t>
            </a:r>
          </a:p>
          <a:p>
            <a:pPr algn="just"/>
            <a:r>
              <a:rPr lang="uk-UA" sz="2000" dirty="0" smtClean="0"/>
              <a:t>Майдлінґ (Meidling)</a:t>
            </a:r>
          </a:p>
          <a:p>
            <a:pPr algn="just">
              <a:buNone/>
            </a:pPr>
            <a:r>
              <a:rPr lang="uk-UA" sz="2400" b="1" dirty="0" smtClean="0"/>
              <a:t>на 23 райони</a:t>
            </a:r>
            <a:r>
              <a:rPr lang="uk-UA" sz="2000" b="1" dirty="0" smtClean="0"/>
              <a:t>:</a:t>
            </a:r>
          </a:p>
          <a:p>
            <a:pPr algn="just"/>
            <a:r>
              <a:rPr lang="uk-UA" sz="2000" dirty="0" smtClean="0"/>
              <a:t>Гітцинґ (Hietzing)</a:t>
            </a:r>
          </a:p>
          <a:p>
            <a:pPr algn="just"/>
            <a:r>
              <a:rPr lang="uk-UA" sz="2000" dirty="0" smtClean="0"/>
              <a:t>Пенцинґ (Penzing)</a:t>
            </a:r>
          </a:p>
          <a:p>
            <a:pPr algn="just"/>
            <a:r>
              <a:rPr lang="uk-UA" sz="2000" dirty="0" smtClean="0"/>
              <a:t>Рудольфсгайм-Фюнфгаус (Rudolfsheim-Fünfhaus)</a:t>
            </a:r>
          </a:p>
          <a:p>
            <a:pPr algn="just"/>
            <a:r>
              <a:rPr lang="uk-UA" sz="2000" dirty="0" smtClean="0"/>
              <a:t>Оттакрінґ (Ottakring)</a:t>
            </a:r>
          </a:p>
          <a:p>
            <a:pPr algn="just"/>
            <a:r>
              <a:rPr lang="uk-UA" sz="2000" dirty="0" smtClean="0"/>
              <a:t>Гернальс (Hernals)</a:t>
            </a:r>
          </a:p>
          <a:p>
            <a:pPr algn="just"/>
            <a:r>
              <a:rPr lang="uk-UA" sz="2000" dirty="0" smtClean="0"/>
              <a:t>Верінґ (Währing)</a:t>
            </a:r>
          </a:p>
          <a:p>
            <a:pPr algn="just"/>
            <a:r>
              <a:rPr lang="uk-UA" sz="2000" dirty="0" smtClean="0"/>
              <a:t>Дьоблінґ (Döbling)</a:t>
            </a:r>
          </a:p>
          <a:p>
            <a:pPr algn="just"/>
            <a:r>
              <a:rPr lang="uk-UA" sz="2000" dirty="0" smtClean="0"/>
              <a:t>Бріґіттенау (Brigittenau)</a:t>
            </a:r>
          </a:p>
          <a:p>
            <a:pPr algn="just"/>
            <a:r>
              <a:rPr lang="uk-UA" sz="2000" dirty="0" smtClean="0"/>
              <a:t>Флорідсдорф (Floridsdorf)</a:t>
            </a:r>
          </a:p>
          <a:p>
            <a:pPr algn="just"/>
            <a:r>
              <a:rPr lang="uk-UA" sz="2000" dirty="0" smtClean="0"/>
              <a:t>Донауштадт (Donaustadt)</a:t>
            </a:r>
          </a:p>
          <a:p>
            <a:pPr algn="just"/>
            <a:r>
              <a:rPr lang="uk-UA" sz="2000" dirty="0" smtClean="0"/>
              <a:t>Лізінґ (Liesing).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7</a:t>
            </a:fld>
            <a:endParaRPr kumimoji="0"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0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30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70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772400" cy="914400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FF99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Кліматичний графік</a:t>
            </a:r>
            <a:br>
              <a:rPr lang="ru-RU" sz="5400" dirty="0" smtClean="0">
                <a:solidFill>
                  <a:srgbClr val="FF99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endParaRPr lang="ru-RU" sz="5400" dirty="0">
              <a:solidFill>
                <a:srgbClr val="FF99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5572132" cy="4929222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uk-UA" sz="3100" dirty="0" smtClean="0"/>
              <a:t>              Загальна характеристика для Відня — клімат субальпійський, на його формування істотно впливає сусідство з горами, взимку середня температура повітря −1,5 °C, рідко бувають морози від −12 до −18 °C, часті снігопади, влітку середня температура повітря біля +20 °C., кількість атмосферних опадів — 700—2000 мм на рік. За класифікацією Кьоппена (Köppen), Відень розташований в континентальному поясі вологого підтипу. У місті є тепле літо з високою середньою температурою 22 — 26 °C, з максимумами, що, де-коли, перевищують 30 °C і їх падіння становить близько 15 °C. Зима порівняно холодна з середньою температурою близькою до точки замерзання, із снігопадами в період з грудня по березень. Весна і осінь помірні — прохолодно-м'які.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8</a:t>
            </a:fld>
            <a:endParaRPr kumimoji="0" lang="en-US" dirty="0"/>
          </a:p>
        </p:txBody>
      </p:sp>
      <p:pic>
        <p:nvPicPr>
          <p:cNvPr id="5" name="Рисунок 4" descr="1962b3e2b030a4b84db6b8640e0c173c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1571612"/>
            <a:ext cx="3309934" cy="3857652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7772400" cy="914400"/>
          </a:xfrm>
        </p:spPr>
        <p:txBody>
          <a:bodyPr/>
          <a:lstStyle/>
          <a:p>
            <a:pPr algn="ctr"/>
            <a:r>
              <a:rPr lang="ru-RU" sz="6600" dirty="0" smtClean="0">
                <a:solidFill>
                  <a:srgbClr val="FF99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Мови</a:t>
            </a:r>
            <a:r>
              <a:rPr lang="ru-RU" sz="6600" dirty="0" smtClean="0">
                <a:solidFill>
                  <a:srgbClr val="FF9900"/>
                </a:solidFill>
              </a:rPr>
              <a:t> </a:t>
            </a:r>
            <a:r>
              <a:rPr lang="ru-RU" sz="6600" dirty="0" smtClean="0">
                <a:solidFill>
                  <a:srgbClr val="FF99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міста</a:t>
            </a:r>
            <a:endParaRPr lang="ru-RU" sz="6600" dirty="0">
              <a:solidFill>
                <a:srgbClr val="FF99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83560"/>
            <a:ext cx="8715436" cy="4288646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         </a:t>
            </a:r>
            <a:r>
              <a:rPr lang="uk-UA" dirty="0" smtClean="0"/>
              <a:t>Відень є центром австрійської групи (діалекту) німецької мови. Австрійським діалектом говорять всі жителі міста, він є за своєю лексикою близький до баварського діалекту (баварська мова), а іноді із значною кількістю мовних запозичень періоду Монархії Габсбургів, особливо з чеської та угорської мов. Значна частина мешканців сьогоднішнього міста володіє класичною німецькою мовою, а також деякими етнічними мовами меншин, що переселилися до міста. Зокрема, це угорська, чеська, словацька, сербська, турецька, боснійська та хорватські мови, а також окремо слід виділити ромів, що населяють Відень та його околиці.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9</a:t>
            </a:fld>
            <a:endParaRPr kumimoji="0"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290</TotalTime>
  <Words>1051</Words>
  <Application>Microsoft Office PowerPoint</Application>
  <PresentationFormat>Экран (4:3)</PresentationFormat>
  <Paragraphs>94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Метро</vt:lpstr>
      <vt:lpstr>Відень</vt:lpstr>
      <vt:lpstr>Основні дані:</vt:lpstr>
      <vt:lpstr>Національний прапор Відня</vt:lpstr>
      <vt:lpstr>Демографічне становище:</vt:lpstr>
      <vt:lpstr>Географія:</vt:lpstr>
      <vt:lpstr>Структура міста:</vt:lpstr>
      <vt:lpstr>Адміністративний поділ:</vt:lpstr>
      <vt:lpstr>Кліматичний графік </vt:lpstr>
      <vt:lpstr>Мови міста</vt:lpstr>
      <vt:lpstr>     Релігія:</vt:lpstr>
      <vt:lpstr>Транспорт</vt:lpstr>
      <vt:lpstr>Історія транспорту:</vt:lpstr>
      <vt:lpstr>Погруддя І.Франка у Відні </vt:lpstr>
      <vt:lpstr>У Відні є пам'ятник І.Мазепі, пам'ятник українським козакам — учасникам «Віденської відсічі»</vt:lpstr>
      <vt:lpstr>Слайд 15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Відень</dc:title>
  <dc:creator>Super</dc:creator>
  <cp:lastModifiedBy>Super</cp:lastModifiedBy>
  <cp:revision>23</cp:revision>
  <dcterms:created xsi:type="dcterms:W3CDTF">2013-03-16T19:15:05Z</dcterms:created>
  <dcterms:modified xsi:type="dcterms:W3CDTF">2013-03-17T09:13:51Z</dcterms:modified>
</cp:coreProperties>
</file>