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62" r:id="rId5"/>
    <p:sldId id="263" r:id="rId6"/>
    <p:sldId id="265" r:id="rId7"/>
    <p:sldId id="257" r:id="rId8"/>
    <p:sldId id="261" r:id="rId9"/>
    <p:sldId id="264" r:id="rId10"/>
    <p:sldId id="259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66FFFF"/>
    <a:srgbClr val="800000"/>
    <a:srgbClr val="FFFF00"/>
    <a:srgbClr val="FFCC99"/>
    <a:srgbClr val="CCFFFF"/>
    <a:srgbClr val="FFFF66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5362" autoAdjust="0"/>
    <p:restoredTop sz="94660"/>
  </p:normalViewPr>
  <p:slideViewPr>
    <p:cSldViewPr>
      <p:cViewPr>
        <p:scale>
          <a:sx n="75" d="100"/>
          <a:sy n="75" d="100"/>
        </p:scale>
        <p:origin x="-3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DC1A6-3130-45B5-9282-0E09A3A355A0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0B4DA-3131-43D2-ABBB-796B8CE57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4FCC3-BF74-4BDE-9A7B-32E959B7C54A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F73AC-F433-417C-B281-1527C0DF9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8B593-67E8-4E57-BBAE-B5211CA990FA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532D5-A88D-46B8-87BC-A0C4B4F55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F3895-A2BA-42C8-A0A1-02C18D8CDA79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F026B-44D5-4C9B-B5D7-1D729F37D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509F3-BA4A-43E3-845B-AE68D7606430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B2133-5906-4E70-B359-F80536880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8072B-AF67-49C2-8D29-922C734A61B9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5AF0A-B14F-4187-8D17-1C7F99F4A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B8750-3DBD-4F31-B47A-9EF459EBFEC9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7AB8-1CCE-4F3A-8163-B25B936B5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2DE00-0B43-4227-825A-E7CCED4A59DA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F85D5-3CE5-4820-BD2D-DBA5B37D5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75BBB-66E4-4FDD-A827-1C8D16CE6400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9B087-E142-42DB-92A0-220C91DDE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9FD42-1BCC-4A2E-9D9A-AE0718D37F11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50EF7-20D6-4B7A-ABA1-638EBA1EC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06AE4-FCCA-47F5-8FF0-6210C1A35DE9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3C1BD-61F3-40A7-A7B4-6D162E21D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AC84C3-5C16-43BD-9B07-21714A12BED9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7C4B0B-3D33-4DA2-90F1-9669E5FCE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3"/>
          <p:cNvSpPr>
            <a:spLocks noChangeArrowheads="1" noChangeShapeType="1" noTextEdit="1"/>
          </p:cNvSpPr>
          <p:nvPr/>
        </p:nvSpPr>
        <p:spPr bwMode="auto">
          <a:xfrm>
            <a:off x="250825" y="1196975"/>
            <a:ext cx="8281988" cy="3024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22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Клімат </a:t>
            </a:r>
          </a:p>
          <a:p>
            <a:pPr algn="ctr"/>
            <a:r>
              <a:rPr lang="ru-RU" sz="3600" b="1" kern="10">
                <a:ln w="222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Південної Америки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Безымянный"/>
          <p:cNvPicPr>
            <a:picLocks noChangeAspect="1" noChangeArrowheads="1"/>
          </p:cNvPicPr>
          <p:nvPr/>
        </p:nvPicPr>
        <p:blipFill>
          <a:blip r:embed="rId2"/>
          <a:srcRect r="62177"/>
          <a:stretch>
            <a:fillRect/>
          </a:stretch>
        </p:blipFill>
        <p:spPr bwMode="auto">
          <a:xfrm>
            <a:off x="4932363" y="0"/>
            <a:ext cx="42116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0" y="1125538"/>
            <a:ext cx="6215063" cy="26082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>
                <a:latin typeface="Bradley Hand ITC" pitchFamily="66" charset="0"/>
              </a:rPr>
              <a:t> </a:t>
            </a:r>
            <a:r>
              <a:rPr lang="ru-RU" b="1" i="1" smtClean="0">
                <a:latin typeface="Bradley Hand ITC" pitchFamily="66" charset="0"/>
              </a:rPr>
              <a:t>Якого кліматичного поясу, властивого для Південної Америки, немає на інших материках тропічних широт?</a:t>
            </a:r>
          </a:p>
          <a:p>
            <a:pPr eaLnBrk="1" hangingPunct="1"/>
            <a:r>
              <a:rPr lang="ru-RU" b="1" i="1" smtClean="0">
                <a:latin typeface="Bradley Hand ITC" pitchFamily="66" charset="0"/>
              </a:rPr>
              <a:t>Чому пасати краще зволожують Південну Америку, ніж Австралію </a:t>
            </a:r>
            <a:endParaRPr lang="ru-RU" b="1" i="1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b="1" i="1" smtClean="0">
                <a:latin typeface="Arial" charset="0"/>
              </a:rPr>
              <a:t>   </a:t>
            </a:r>
            <a:r>
              <a:rPr lang="ru-RU" b="1" i="1" smtClean="0">
                <a:latin typeface="Bradley Hand ITC" pitchFamily="66" charset="0"/>
              </a:rPr>
              <a:t>і Африку?</a:t>
            </a:r>
          </a:p>
        </p:txBody>
      </p:sp>
      <p:sp>
        <p:nvSpPr>
          <p:cNvPr id="21508" name="Содержимое 2"/>
          <p:cNvSpPr>
            <a:spLocks/>
          </p:cNvSpPr>
          <p:nvPr/>
        </p:nvSpPr>
        <p:spPr bwMode="auto">
          <a:xfrm>
            <a:off x="0" y="0"/>
            <a:ext cx="61563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 b="1" i="1">
                <a:latin typeface="Bradley Hand ITC" pitchFamily="66" charset="0"/>
              </a:rPr>
              <a:t>Який океан відіграє найбільшу роль у зволоженні материка </a:t>
            </a:r>
            <a:endParaRPr lang="ru-RU" sz="3200" b="1" i="1"/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200" b="1" i="1"/>
              <a:t>    </a:t>
            </a:r>
            <a:r>
              <a:rPr lang="ru-RU" sz="3200" b="1" i="1">
                <a:latin typeface="Bradley Hand ITC" pitchFamily="66" charset="0"/>
              </a:rPr>
              <a:t>і чому?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3200" b="1" i="1"/>
          </a:p>
        </p:txBody>
      </p:sp>
      <p:sp>
        <p:nvSpPr>
          <p:cNvPr id="21509" name="WordArt 6"/>
          <p:cNvSpPr>
            <a:spLocks noChangeArrowheads="1" noChangeShapeType="1" noTextEdit="1"/>
          </p:cNvSpPr>
          <p:nvPr/>
        </p:nvSpPr>
        <p:spPr bwMode="auto">
          <a:xfrm>
            <a:off x="6011863" y="692150"/>
            <a:ext cx="72072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21510" name="WordArt 8"/>
          <p:cNvSpPr>
            <a:spLocks noChangeArrowheads="1" noChangeShapeType="1" noTextEdit="1"/>
          </p:cNvSpPr>
          <p:nvPr/>
        </p:nvSpPr>
        <p:spPr bwMode="auto">
          <a:xfrm rot="-9808500">
            <a:off x="5508625" y="5876925"/>
            <a:ext cx="1800225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Південна  Америка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FFFF00"/>
                </a:solidFill>
                <a:latin typeface="Bradley Hand ITC" pitchFamily="66" charset="0"/>
              </a:rPr>
              <a:t>Отже, на фото </a:t>
            </a:r>
            <a:r>
              <a:rPr lang="uk-UA" sz="3200" b="1" i="1" smtClean="0">
                <a:solidFill>
                  <a:srgbClr val="FFFF00"/>
                </a:solidFill>
                <a:latin typeface="Bradley Hand ITC" pitchFamily="66" charset="0"/>
              </a:rPr>
              <a:t>дійсно пейзаж</a:t>
            </a:r>
            <a:r>
              <a:rPr lang="uk-UA" sz="3200" b="1" i="1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uk-UA" sz="3200" b="1" i="1" smtClean="0">
                <a:solidFill>
                  <a:srgbClr val="FFFF00"/>
                </a:solidFill>
                <a:latin typeface="Arial" charset="0"/>
              </a:rPr>
            </a:br>
            <a:r>
              <a:rPr lang="uk-UA" sz="3200" b="1" i="1" smtClean="0">
                <a:solidFill>
                  <a:srgbClr val="FFFF00"/>
                </a:solidFill>
                <a:latin typeface="Bradley Hand ITC" pitchFamily="66" charset="0"/>
              </a:rPr>
              <a:t> Південної Америки</a:t>
            </a:r>
            <a:endParaRPr lang="ru-RU" sz="3200" b="1" i="1" smtClean="0">
              <a:solidFill>
                <a:srgbClr val="FFFF0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w0ZCly4b4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981075"/>
          </a:xfrm>
        </p:spPr>
        <p:txBody>
          <a:bodyPr/>
          <a:lstStyle/>
          <a:p>
            <a:r>
              <a:rPr lang="uk-UA" sz="5400" b="1" i="1" smtClean="0">
                <a:solidFill>
                  <a:srgbClr val="800000"/>
                </a:solidFill>
                <a:latin typeface="Bradley Hand ITC" pitchFamily="66" charset="0"/>
              </a:rPr>
              <a:t>Домашнє </a:t>
            </a:r>
            <a:r>
              <a:rPr lang="uk-UA" sz="5400" b="1" i="1" smtClean="0">
                <a:solidFill>
                  <a:srgbClr val="800000"/>
                </a:solidFill>
                <a:latin typeface="Arial" charset="0"/>
              </a:rPr>
              <a:t>     </a:t>
            </a:r>
            <a:r>
              <a:rPr lang="uk-UA" sz="5400" b="1" i="1" smtClean="0">
                <a:solidFill>
                  <a:srgbClr val="800000"/>
                </a:solidFill>
                <a:latin typeface="Bradley Hand ITC" pitchFamily="66" charset="0"/>
              </a:rPr>
              <a:t>завдання</a:t>
            </a:r>
            <a:endParaRPr lang="ru-RU" sz="5400" b="1" i="1" smtClean="0">
              <a:solidFill>
                <a:srgbClr val="800000"/>
              </a:solidFill>
              <a:latin typeface="Bradley Hand ITC" pitchFamily="66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11188" y="2205038"/>
            <a:ext cx="439261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ru-RU" sz="2800" b="1" i="1" dirty="0">
                <a:latin typeface="Gigi" pitchFamily="82" charset="0"/>
              </a:rPr>
              <a:t> </a:t>
            </a:r>
            <a:r>
              <a:rPr lang="ru-RU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igi" pitchFamily="82" charset="0"/>
              </a:rPr>
              <a:t>§</a:t>
            </a: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igi" pitchFamily="82" charset="0"/>
              </a:rPr>
              <a:t> 31</a:t>
            </a:r>
            <a:r>
              <a:rPr lang="ru-RU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igi" pitchFamily="82" charset="0"/>
              </a:rPr>
              <a:t>;</a:t>
            </a:r>
          </a:p>
          <a:p>
            <a:pPr>
              <a:buFontTx/>
              <a:buChar char="•"/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igi" pitchFamily="82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Gigi" pitchFamily="82" charset="0"/>
              </a:rPr>
              <a:t>Порівняти</a:t>
            </a:r>
            <a:r>
              <a:rPr lang="ru-RU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igi" pitchFamily="82" charset="0"/>
              </a:rPr>
              <a:t> </a:t>
            </a:r>
            <a:endParaRPr lang="ru-RU" sz="28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igi" pitchFamily="82" charset="0"/>
              </a:rPr>
              <a:t>к</a:t>
            </a:r>
            <a:r>
              <a:rPr lang="uk-UA" sz="28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Gigi" pitchFamily="82" charset="0"/>
              </a:rPr>
              <a:t>ліматичні</a:t>
            </a:r>
            <a:r>
              <a:rPr lang="uk-UA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igi" pitchFamily="82" charset="0"/>
              </a:rPr>
              <a:t> пояси Південної</a:t>
            </a:r>
            <a:r>
              <a:rPr lang="uk-UA" sz="28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uk-UA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igi" pitchFamily="82" charset="0"/>
              </a:rPr>
              <a:t>Америки з кліматичними поясами Африки (усно)</a:t>
            </a:r>
            <a:endParaRPr lang="ru-RU" sz="2800" b="1" i="1" dirty="0">
              <a:effectLst>
                <a:outerShdw blurRad="38100" dist="38100" dir="2700000" algn="tl">
                  <a:srgbClr val="FFFFFF"/>
                </a:outerShdw>
              </a:effectLst>
              <a:latin typeface="Gigi" pitchFamily="8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FFFF0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323850" y="8366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3600" b="1" i="1" smtClean="0">
                <a:solidFill>
                  <a:srgbClr val="800000"/>
                </a:solidFill>
                <a:latin typeface="Gigi" pitchFamily="82" charset="0"/>
              </a:rPr>
              <a:t>Сьогодні на уроці мені найбільше сподобалося…</a:t>
            </a:r>
          </a:p>
          <a:p>
            <a:pPr eaLnBrk="1" hangingPunct="1">
              <a:lnSpc>
                <a:spcPct val="90000"/>
              </a:lnSpc>
            </a:pPr>
            <a:r>
              <a:rPr lang="uk-UA" sz="3600" b="1" i="1" smtClean="0">
                <a:solidFill>
                  <a:srgbClr val="800000"/>
                </a:solidFill>
                <a:latin typeface="Gigi" pitchFamily="82" charset="0"/>
              </a:rPr>
              <a:t>Мене особливо здивувало те, що…</a:t>
            </a:r>
          </a:p>
          <a:p>
            <a:pPr eaLnBrk="1" hangingPunct="1">
              <a:lnSpc>
                <a:spcPct val="90000"/>
              </a:lnSpc>
            </a:pPr>
            <a:r>
              <a:rPr lang="uk-UA" sz="3600" b="1" i="1" smtClean="0">
                <a:solidFill>
                  <a:srgbClr val="800000"/>
                </a:solidFill>
                <a:latin typeface="Gigi" pitchFamily="82" charset="0"/>
              </a:rPr>
              <a:t>Ніколи б не подумав(ла), що…</a:t>
            </a:r>
          </a:p>
          <a:p>
            <a:pPr eaLnBrk="1" hangingPunct="1">
              <a:lnSpc>
                <a:spcPct val="90000"/>
              </a:lnSpc>
            </a:pPr>
            <a:r>
              <a:rPr lang="uk-UA" sz="3600" b="1" i="1" smtClean="0">
                <a:solidFill>
                  <a:srgbClr val="800000"/>
                </a:solidFill>
                <a:latin typeface="Gigi" pitchFamily="82" charset="0"/>
              </a:rPr>
              <a:t>На початку уроку я думав(ла), що…, а зараз знаю, що…</a:t>
            </a:r>
          </a:p>
          <a:p>
            <a:pPr eaLnBrk="1" hangingPunct="1">
              <a:lnSpc>
                <a:spcPct val="90000"/>
              </a:lnSpc>
            </a:pPr>
            <a:r>
              <a:rPr lang="uk-UA" sz="3600" b="1" i="1" smtClean="0">
                <a:solidFill>
                  <a:srgbClr val="800000"/>
                </a:solidFill>
                <a:latin typeface="Gigi" pitchFamily="82" charset="0"/>
              </a:rPr>
              <a:t>Найбільше хотів(ла) б побачити на власні очі</a:t>
            </a:r>
            <a:r>
              <a:rPr lang="uk-UA" sz="3600" smtClean="0">
                <a:latin typeface="Gigi" pitchFamily="82" charset="0"/>
              </a:rPr>
              <a:t>…</a:t>
            </a:r>
          </a:p>
          <a:p>
            <a:pPr eaLnBrk="1" hangingPunct="1">
              <a:lnSpc>
                <a:spcPct val="90000"/>
              </a:lnSpc>
            </a:pPr>
            <a:endParaRPr lang="uk-UA" sz="3600" smtClean="0">
              <a:latin typeface="Gigi" pitchFamily="82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uk-UA" smtClean="0">
              <a:latin typeface="Gigi" pitchFamily="82" charset="0"/>
            </a:endParaRP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FF"/>
            </a:gs>
            <a:gs pos="100000">
              <a:srgbClr val="FFCC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b="1" i="1" smtClean="0">
                <a:solidFill>
                  <a:schemeClr val="folHlink"/>
                </a:solidFill>
                <a:latin typeface="Bradley Hand ITC" pitchFamily="66" charset="0"/>
              </a:rPr>
              <a:t>Мета уроку: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250825" y="981075"/>
            <a:ext cx="8893175" cy="56880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800" smtClean="0">
                <a:latin typeface="Arial" charset="0"/>
              </a:rPr>
              <a:t> </a:t>
            </a:r>
            <a:r>
              <a:rPr lang="uk-UA" b="1" i="1" smtClean="0">
                <a:latin typeface="Bradley Hand ITC" pitchFamily="66" charset="0"/>
              </a:rPr>
              <a:t>навчальна:</a:t>
            </a:r>
            <a:r>
              <a:rPr lang="uk-UA" i="1" smtClean="0">
                <a:latin typeface="Bradley Hand ITC" pitchFamily="66" charset="0"/>
              </a:rPr>
              <a:t> </a:t>
            </a:r>
            <a:r>
              <a:rPr lang="uk-UA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сформувати систему знань про основні риси клімату Південної Америки; вивчити закономірності розподілу опадів на материку; визначити причини, що визначають материк як найвологіший;</a:t>
            </a:r>
          </a:p>
          <a:p>
            <a:pPr>
              <a:lnSpc>
                <a:spcPct val="80000"/>
              </a:lnSpc>
            </a:pPr>
            <a:r>
              <a:rPr lang="uk-UA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 </a:t>
            </a:r>
            <a:r>
              <a:rPr lang="uk-UA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розвиваюча:</a:t>
            </a:r>
            <a:r>
              <a:rPr lang="uk-UA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 сформувати причинно-наслідкові зв</a:t>
            </a:r>
            <a:r>
              <a:rPr lang="en-US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’</a:t>
            </a:r>
            <a:r>
              <a:rPr lang="uk-UA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язки між географічним положенням та кліматом материка;  розвивати та вдосконалювати  в учнів навички практичної діяльності щодо характеристики кліматичних поясів;</a:t>
            </a:r>
          </a:p>
          <a:p>
            <a:pPr>
              <a:lnSpc>
                <a:spcPct val="80000"/>
              </a:lnSpc>
            </a:pPr>
            <a:r>
              <a:rPr lang="uk-UA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виховна:</a:t>
            </a:r>
            <a:r>
              <a:rPr lang="uk-UA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 формувати бережливе ставлення до природи.</a:t>
            </a:r>
            <a:endParaRPr lang="ru-RU" i="1" smtClean="0">
              <a:effectLst>
                <a:outerShdw blurRad="38100" dist="38100" dir="2700000" algn="tl">
                  <a:srgbClr val="FFFFFF"/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FF"/>
            </a:gs>
            <a:gs pos="100000">
              <a:srgbClr val="FFCC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smtClean="0">
                <a:solidFill>
                  <a:schemeClr val="folHlink"/>
                </a:solidFill>
                <a:latin typeface="Bradley Hand ITC" pitchFamily="66" charset="0"/>
              </a:rPr>
              <a:t>Завдання уроку:</a:t>
            </a:r>
            <a:endParaRPr lang="ru-RU" b="1" i="1" smtClean="0">
              <a:solidFill>
                <a:schemeClr val="folHlink"/>
              </a:solidFill>
              <a:latin typeface="Bradley Hand ITC" pitchFamily="66" charset="0"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визначити чинники, що впливають на формування клімату Південної Америки;</a:t>
            </a:r>
          </a:p>
          <a:p>
            <a:pPr>
              <a:lnSpc>
                <a:spcPct val="90000"/>
              </a:lnSpc>
            </a:pPr>
            <a:r>
              <a:rPr lang="uk-UA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 встановити причинно-наслідкові зв</a:t>
            </a:r>
            <a:r>
              <a:rPr lang="en-US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’</a:t>
            </a:r>
            <a:r>
              <a:rPr lang="uk-UA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язки, що визначають Південну Америку як найвологіший материк планети;</a:t>
            </a:r>
          </a:p>
          <a:p>
            <a:pPr>
              <a:lnSpc>
                <a:spcPct val="90000"/>
              </a:lnSpc>
            </a:pPr>
            <a:r>
              <a:rPr lang="uk-UA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 ознайомитися із кліматичними поясами та областями найвологішого материка;</a:t>
            </a:r>
          </a:p>
          <a:p>
            <a:pPr>
              <a:lnSpc>
                <a:spcPct val="90000"/>
              </a:lnSpc>
            </a:pPr>
            <a:r>
              <a:rPr lang="uk-UA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 знайти спільні та відмінні риси клімату тропічних материків.</a:t>
            </a:r>
          </a:p>
          <a:p>
            <a:pPr>
              <a:lnSpc>
                <a:spcPct val="90000"/>
              </a:lnSpc>
            </a:pPr>
            <a:endParaRPr lang="ru-RU" i="1" smtClean="0">
              <a:effectLst>
                <a:outerShdw blurRad="38100" dist="38100" dir="2700000" algn="tl">
                  <a:srgbClr val="FFFFFF"/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071563"/>
          </a:xfrm>
        </p:spPr>
        <p:txBody>
          <a:bodyPr/>
          <a:lstStyle/>
          <a:p>
            <a:pPr algn="l" eaLnBrk="1" hangingPunct="1"/>
            <a:r>
              <a:rPr lang="uk-UA" sz="3200" b="1" i="1" smtClean="0">
                <a:solidFill>
                  <a:srgbClr val="FFFF00"/>
                </a:solidFill>
                <a:latin typeface="Bradley Hand ITC" pitchFamily="66" charset="0"/>
              </a:rPr>
              <a:t>Чи вірите ви, що це пейзаж Південної Америки – найвологішого материка нашої планети?</a:t>
            </a:r>
            <a:endParaRPr lang="ru-RU" sz="3200" b="1" i="1" smtClean="0">
              <a:solidFill>
                <a:srgbClr val="FFFF0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G:\1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9375" r="52066" b="4166"/>
          <a:stretch>
            <a:fillRect/>
          </a:stretch>
        </p:blipFill>
        <p:spPr>
          <a:xfrm>
            <a:off x="4000500" y="0"/>
            <a:ext cx="5143500" cy="6858000"/>
          </a:xfrm>
        </p:spPr>
      </p:pic>
      <p:pic>
        <p:nvPicPr>
          <p:cNvPr id="16387" name="Picture 4" descr="G:\Безымянный11.bmp"/>
          <p:cNvPicPr>
            <a:picLocks noChangeAspect="1" noChangeArrowheads="1"/>
          </p:cNvPicPr>
          <p:nvPr/>
        </p:nvPicPr>
        <p:blipFill>
          <a:blip r:embed="rId3"/>
          <a:srcRect l="6258" r="61847" b="5666"/>
          <a:stretch>
            <a:fillRect/>
          </a:stretch>
        </p:blipFill>
        <p:spPr bwMode="auto">
          <a:xfrm>
            <a:off x="0" y="3522663"/>
            <a:ext cx="2286000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носка-облако 7"/>
          <p:cNvSpPr/>
          <p:nvPr/>
        </p:nvSpPr>
        <p:spPr>
          <a:xfrm>
            <a:off x="60325" y="1157272"/>
            <a:ext cx="3714776" cy="1928826"/>
          </a:xfrm>
          <a:prstGeom prst="cloudCallout">
            <a:avLst>
              <a:gd name="adj1" fmla="val -28059"/>
              <a:gd name="adj2" fmla="val 99858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Ось як я знаю географію. Чи правильно?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8862534">
            <a:off x="5735990" y="3342396"/>
            <a:ext cx="2714205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   н   д   и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357438" y="5214938"/>
            <a:ext cx="2714625" cy="12144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/>
              <a:t>Амазонська низовина</a:t>
            </a:r>
            <a:endParaRPr lang="ru-RU" sz="2400" b="1" i="1" dirty="0"/>
          </a:p>
        </p:txBody>
      </p:sp>
      <p:cxnSp>
        <p:nvCxnSpPr>
          <p:cNvPr id="12" name="Прямая со стрелкой 11"/>
          <p:cNvCxnSpPr>
            <a:stCxn id="10" idx="6"/>
          </p:cNvCxnSpPr>
          <p:nvPr/>
        </p:nvCxnSpPr>
        <p:spPr>
          <a:xfrm flipV="1">
            <a:off x="5072063" y="5572125"/>
            <a:ext cx="500062" cy="250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 rot="2943569">
            <a:off x="4218800" y="1473691"/>
            <a:ext cx="206757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Гвіанське 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плоскогір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’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я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581492">
            <a:off x="6476860" y="1291423"/>
            <a:ext cx="206757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Орінокська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низовина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3573067">
            <a:off x="1993199" y="2932230"/>
            <a:ext cx="4220386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Атлантичний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океан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8637339">
            <a:off x="5605037" y="4480195"/>
            <a:ext cx="390485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Тихий океан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57752" y="214290"/>
            <a:ext cx="2189830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Ла-Платська</a:t>
            </a:r>
            <a:r>
              <a:rPr lang="uk-UA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низовина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68532" y="5715016"/>
            <a:ext cx="2175468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Карибське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 море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857500" y="142875"/>
            <a:ext cx="5929313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99" name="Прямоугольник 25"/>
          <p:cNvSpPr>
            <a:spLocks noChangeArrowheads="1"/>
          </p:cNvSpPr>
          <p:nvPr/>
        </p:nvSpPr>
        <p:spPr bwMode="auto">
          <a:xfrm>
            <a:off x="1143000" y="0"/>
            <a:ext cx="172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Екватор 0°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33"/>
            </a:gs>
            <a:gs pos="100000">
              <a:srgbClr val="66FFCC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/>
          <p:cNvSpPr>
            <a:spLocks noChangeArrowheads="1"/>
          </p:cNvSpPr>
          <p:nvPr/>
        </p:nvSpPr>
        <p:spPr bwMode="auto">
          <a:xfrm>
            <a:off x="0" y="260350"/>
            <a:ext cx="9144000" cy="9366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57150" cmpd="thinThick">
            <a:solidFill>
              <a:srgbClr val="66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i="1">
                <a:solidFill>
                  <a:schemeClr val="folHlink"/>
                </a:solidFill>
                <a:latin typeface="Berlin Sans FB" pitchFamily="34" charset="0"/>
              </a:rPr>
              <a:t>Ч</a:t>
            </a:r>
            <a:r>
              <a:rPr lang="uk-UA" sz="2800" b="1" i="1">
                <a:solidFill>
                  <a:schemeClr val="folHlink"/>
                </a:solidFill>
                <a:latin typeface="Berlin Sans FB" pitchFamily="34" charset="0"/>
              </a:rPr>
              <a:t>инники, що впливають на формування клімату </a:t>
            </a:r>
          </a:p>
          <a:p>
            <a:pPr algn="ctr"/>
            <a:r>
              <a:rPr lang="uk-UA" sz="2800" b="1" i="1">
                <a:solidFill>
                  <a:schemeClr val="folHlink"/>
                </a:solidFill>
                <a:latin typeface="Berlin Sans FB" pitchFamily="34" charset="0"/>
              </a:rPr>
              <a:t>Південної Америки</a:t>
            </a:r>
            <a:endParaRPr lang="ru-RU" sz="2800" b="1" i="1">
              <a:solidFill>
                <a:schemeClr val="folHlink"/>
              </a:solidFill>
              <a:latin typeface="Berlin Sans FB" pitchFamily="34" charset="0"/>
            </a:endParaRPr>
          </a:p>
        </p:txBody>
      </p:sp>
      <p:sp>
        <p:nvSpPr>
          <p:cNvPr id="17411" name="AutoShape 5"/>
          <p:cNvSpPr>
            <a:spLocks noChangeArrowheads="1"/>
          </p:cNvSpPr>
          <p:nvPr/>
        </p:nvSpPr>
        <p:spPr bwMode="auto">
          <a:xfrm>
            <a:off x="323850" y="1557338"/>
            <a:ext cx="5400675" cy="1295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>
                <a:latin typeface="Berlin Sans FB" pitchFamily="34" charset="0"/>
              </a:rPr>
              <a:t>Розташування материка переважно в </a:t>
            </a:r>
          </a:p>
          <a:p>
            <a:pPr algn="ctr"/>
            <a:r>
              <a:rPr lang="uk-UA" sz="2400">
                <a:latin typeface="Berlin Sans FB" pitchFamily="34" charset="0"/>
              </a:rPr>
              <a:t>еваторіальних, субекваторіальних</a:t>
            </a:r>
          </a:p>
          <a:p>
            <a:pPr algn="ctr"/>
            <a:r>
              <a:rPr lang="uk-UA" sz="2400">
                <a:latin typeface="Berlin Sans FB" pitchFamily="34" charset="0"/>
              </a:rPr>
              <a:t>та тропічних широтах</a:t>
            </a:r>
            <a:endParaRPr lang="ru-RU" sz="2400">
              <a:latin typeface="Berlin Sans FB" pitchFamily="34" charset="0"/>
            </a:endParaRP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116013" y="3284538"/>
            <a:ext cx="3600450" cy="13684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>
                <a:latin typeface="Berlin Sans FB" pitchFamily="34" charset="0"/>
              </a:rPr>
              <a:t>Надходження великої</a:t>
            </a:r>
          </a:p>
          <a:p>
            <a:pPr algn="ctr"/>
            <a:r>
              <a:rPr lang="uk-UA" sz="2400">
                <a:latin typeface="Berlin Sans FB" pitchFamily="34" charset="0"/>
              </a:rPr>
              <a:t>кількості сонячної </a:t>
            </a:r>
          </a:p>
          <a:p>
            <a:pPr algn="ctr"/>
            <a:r>
              <a:rPr lang="uk-UA" sz="2400">
                <a:latin typeface="Berlin Sans FB" pitchFamily="34" charset="0"/>
              </a:rPr>
              <a:t>радіації</a:t>
            </a:r>
            <a:endParaRPr lang="ru-RU" sz="2400">
              <a:latin typeface="Berlin Sans FB" pitchFamily="34" charset="0"/>
            </a:endParaRP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1042988" y="5013325"/>
            <a:ext cx="3673475" cy="1295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>
                <a:latin typeface="Berlin Sans FB" pitchFamily="34" charset="0"/>
              </a:rPr>
              <a:t>Переважання пасатної</a:t>
            </a:r>
          </a:p>
          <a:p>
            <a:pPr algn="ctr"/>
            <a:r>
              <a:rPr lang="uk-UA" sz="2400">
                <a:latin typeface="Berlin Sans FB" pitchFamily="34" charset="0"/>
              </a:rPr>
              <a:t>циркуляції повітряних</a:t>
            </a:r>
          </a:p>
          <a:p>
            <a:pPr algn="ctr"/>
            <a:r>
              <a:rPr lang="uk-UA" sz="2400">
                <a:latin typeface="Berlin Sans FB" pitchFamily="34" charset="0"/>
              </a:rPr>
              <a:t> мас</a:t>
            </a:r>
            <a:endParaRPr lang="ru-RU" sz="2400">
              <a:latin typeface="Berlin Sans FB" pitchFamily="34" charset="0"/>
            </a:endParaRPr>
          </a:p>
        </p:txBody>
      </p:sp>
      <p:sp>
        <p:nvSpPr>
          <p:cNvPr id="17414" name="AutoShape 8"/>
          <p:cNvSpPr>
            <a:spLocks noChangeArrowheads="1"/>
          </p:cNvSpPr>
          <p:nvPr/>
        </p:nvSpPr>
        <p:spPr bwMode="auto">
          <a:xfrm>
            <a:off x="6300788" y="1557338"/>
            <a:ext cx="2303462" cy="136683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>
                <a:latin typeface="Berlin Sans FB" pitchFamily="34" charset="0"/>
              </a:rPr>
              <a:t>Рельєф</a:t>
            </a:r>
            <a:endParaRPr lang="ru-RU" sz="2400">
              <a:latin typeface="Berlin Sans FB" pitchFamily="34" charset="0"/>
            </a:endParaRPr>
          </a:p>
        </p:txBody>
      </p:sp>
      <p:sp>
        <p:nvSpPr>
          <p:cNvPr id="17415" name="AutoShape 10"/>
          <p:cNvSpPr>
            <a:spLocks noChangeArrowheads="1"/>
          </p:cNvSpPr>
          <p:nvPr/>
        </p:nvSpPr>
        <p:spPr bwMode="auto">
          <a:xfrm>
            <a:off x="6227763" y="3644900"/>
            <a:ext cx="2378075" cy="1295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>
                <a:latin typeface="Berlin Sans FB" pitchFamily="34" charset="0"/>
              </a:rPr>
              <a:t>Океанічні течії</a:t>
            </a:r>
            <a:endParaRPr lang="ru-RU" sz="2400">
              <a:latin typeface="Berlin Sans FB" pitchFamily="34" charset="0"/>
            </a:endParaRPr>
          </a:p>
        </p:txBody>
      </p:sp>
      <p:sp>
        <p:nvSpPr>
          <p:cNvPr id="17416" name="Line 11"/>
          <p:cNvSpPr>
            <a:spLocks noChangeShapeType="1"/>
          </p:cNvSpPr>
          <p:nvPr/>
        </p:nvSpPr>
        <p:spPr bwMode="auto">
          <a:xfrm>
            <a:off x="8893175" y="1196975"/>
            <a:ext cx="0" cy="3384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7" name="Line 12"/>
          <p:cNvSpPr>
            <a:spLocks noChangeShapeType="1"/>
          </p:cNvSpPr>
          <p:nvPr/>
        </p:nvSpPr>
        <p:spPr bwMode="auto">
          <a:xfrm flipH="1">
            <a:off x="8604250" y="4581525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Line 13"/>
          <p:cNvSpPr>
            <a:spLocks noChangeShapeType="1"/>
          </p:cNvSpPr>
          <p:nvPr/>
        </p:nvSpPr>
        <p:spPr bwMode="auto">
          <a:xfrm flipH="1">
            <a:off x="8604250" y="2205038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Line 14"/>
          <p:cNvSpPr>
            <a:spLocks noChangeShapeType="1"/>
          </p:cNvSpPr>
          <p:nvPr/>
        </p:nvSpPr>
        <p:spPr bwMode="auto">
          <a:xfrm>
            <a:off x="179388" y="1196975"/>
            <a:ext cx="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0" name="Line 15"/>
          <p:cNvSpPr>
            <a:spLocks noChangeShapeType="1"/>
          </p:cNvSpPr>
          <p:nvPr/>
        </p:nvSpPr>
        <p:spPr bwMode="auto">
          <a:xfrm>
            <a:off x="755650" y="2852738"/>
            <a:ext cx="0" cy="295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Line 16"/>
          <p:cNvSpPr>
            <a:spLocks noChangeShapeType="1"/>
          </p:cNvSpPr>
          <p:nvPr/>
        </p:nvSpPr>
        <p:spPr bwMode="auto">
          <a:xfrm flipH="1">
            <a:off x="179388" y="2276475"/>
            <a:ext cx="144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Line 18"/>
          <p:cNvSpPr>
            <a:spLocks noChangeShapeType="1"/>
          </p:cNvSpPr>
          <p:nvPr/>
        </p:nvSpPr>
        <p:spPr bwMode="auto">
          <a:xfrm flipH="1">
            <a:off x="755650" y="3933825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3" name="Line 19"/>
          <p:cNvSpPr>
            <a:spLocks noChangeShapeType="1"/>
          </p:cNvSpPr>
          <p:nvPr/>
        </p:nvSpPr>
        <p:spPr bwMode="auto">
          <a:xfrm flipH="1" flipV="1">
            <a:off x="755650" y="5805488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14313" y="0"/>
            <a:ext cx="9358313" cy="6867525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Овал 43"/>
          <p:cNvSpPr/>
          <p:nvPr/>
        </p:nvSpPr>
        <p:spPr>
          <a:xfrm>
            <a:off x="8072438" y="4714875"/>
            <a:ext cx="714375" cy="71437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9" name="Picture 2" descr="G:\Безымянный.bmp"/>
          <p:cNvPicPr>
            <a:picLocks noChangeAspect="1" noChangeArrowheads="1"/>
          </p:cNvPicPr>
          <p:nvPr/>
        </p:nvPicPr>
        <p:blipFill>
          <a:blip r:embed="rId2"/>
          <a:srcRect t="2856" r="28352"/>
          <a:stretch>
            <a:fillRect/>
          </a:stretch>
        </p:blipFill>
        <p:spPr bwMode="auto">
          <a:xfrm>
            <a:off x="1428750" y="0"/>
            <a:ext cx="5776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rot="10800000" flipV="1">
            <a:off x="4643438" y="357188"/>
            <a:ext cx="1357312" cy="11430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3500438" y="214313"/>
            <a:ext cx="571500" cy="50006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4214813" y="214313"/>
            <a:ext cx="714375" cy="642937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6143625" y="2643188"/>
            <a:ext cx="1857375" cy="135731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5643563" y="3429000"/>
            <a:ext cx="1714500" cy="1357313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1500187" y="2000251"/>
            <a:ext cx="1071563" cy="78581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 flipH="1" flipV="1">
            <a:off x="1857375" y="2571750"/>
            <a:ext cx="928688" cy="64293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214563" y="4071938"/>
            <a:ext cx="1000125" cy="78581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214563" y="4572000"/>
            <a:ext cx="1071562" cy="71437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286000" y="5072063"/>
            <a:ext cx="928688" cy="642937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 rot="2251508">
            <a:off x="6075363" y="3557588"/>
            <a:ext cx="2071687" cy="714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Південно-східний пасат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 rot="19288491">
            <a:off x="5140325" y="566738"/>
            <a:ext cx="2071688" cy="714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Північно-східний пасат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 rot="1897456">
            <a:off x="33338" y="3633788"/>
            <a:ext cx="2071687" cy="714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Західні вітри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143900" y="4572008"/>
            <a:ext cx="6110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В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00628" y="0"/>
            <a:ext cx="6110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В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929188" y="142875"/>
            <a:ext cx="714375" cy="71437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000628" y="0"/>
            <a:ext cx="6110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В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3250407" y="1178719"/>
            <a:ext cx="1714500" cy="150018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1607345" y="1393031"/>
            <a:ext cx="1357312" cy="100012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Облако 20"/>
          <p:cNvSpPr/>
          <p:nvPr/>
        </p:nvSpPr>
        <p:spPr>
          <a:xfrm>
            <a:off x="3500430" y="1214422"/>
            <a:ext cx="2571768" cy="1071570"/>
          </a:xfrm>
          <a:prstGeom prst="cloud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КІЛЬКІСТЬ ВОЛОГИ ЗМЕНШУЄТЬСЯ</a:t>
            </a:r>
            <a:endParaRPr lang="ru-RU" sz="1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485" name="Заголовок 1"/>
          <p:cNvSpPr>
            <a:spLocks noGrp="1"/>
          </p:cNvSpPr>
          <p:nvPr>
            <p:ph type="title"/>
          </p:nvPr>
        </p:nvSpPr>
        <p:spPr>
          <a:xfrm>
            <a:off x="-214313" y="0"/>
            <a:ext cx="9144001" cy="785813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rgbClr val="C00000"/>
                </a:solidFill>
                <a:latin typeface="Monotype Corsiva" pitchFamily="66" charset="0"/>
              </a:rPr>
              <a:t>С х е м а   у т в о р е н н я   А т а к а м и</a:t>
            </a:r>
            <a:endParaRPr lang="ru-RU" b="1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0486" name="Прямоугольник 4"/>
          <p:cNvSpPr>
            <a:spLocks noChangeArrowheads="1"/>
          </p:cNvSpPr>
          <p:nvPr/>
        </p:nvSpPr>
        <p:spPr bwMode="auto">
          <a:xfrm>
            <a:off x="6500813" y="3071813"/>
            <a:ext cx="19288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>
              <a:latin typeface="Calibri" pitchFamily="34" charset="0"/>
            </a:endParaRPr>
          </a:p>
          <a:p>
            <a:r>
              <a:rPr lang="uk-UA" sz="4000" b="1" i="1">
                <a:latin typeface="Times New Roman" pitchFamily="18" charset="0"/>
                <a:cs typeface="Times New Roman" pitchFamily="18" charset="0"/>
              </a:rPr>
              <a:t>А н д и</a:t>
            </a:r>
            <a:endParaRPr lang="ru-RU" sz="4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0" y="1214422"/>
            <a:ext cx="2357454" cy="1071570"/>
          </a:xfrm>
          <a:prstGeom prst="cloud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ПОВІТРЯНІ МАСИ   МАЛО НАСИЧЕНІ </a:t>
            </a:r>
            <a:endParaRPr lang="ru-RU" sz="1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1500166" y="1785926"/>
            <a:ext cx="1785950" cy="785818"/>
          </a:xfrm>
          <a:prstGeom prst="cloud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ВОЛОГОЮ</a:t>
            </a:r>
            <a:endParaRPr lang="ru-RU" sz="16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286544" y="4285456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786607" y="3999706"/>
            <a:ext cx="5715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1286669" y="4214019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215107" y="2642394"/>
            <a:ext cx="5715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 flipH="1" flipV="1">
            <a:off x="286544" y="3428206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1286669" y="3428206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1286669" y="2713831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786607" y="2999581"/>
            <a:ext cx="5715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                      Кліматичний пояс  - </a:t>
            </a:r>
            <a:r>
              <a:rPr lang="uk-UA" sz="32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тропічний</a:t>
            </a:r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                      область - </a:t>
            </a:r>
            <a:r>
              <a:rPr lang="uk-UA" sz="32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тропічний пустельний клімат</a:t>
            </a:r>
            <a:endParaRPr lang="ru-RU" sz="32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-28575" y="5237163"/>
            <a:ext cx="2878138" cy="968375"/>
          </a:xfrm>
          <a:custGeom>
            <a:avLst/>
            <a:gdLst>
              <a:gd name="connsiteX0" fmla="*/ 14514 w 2878666"/>
              <a:gd name="connsiteY0" fmla="*/ 626533 h 967619"/>
              <a:gd name="connsiteX1" fmla="*/ 783771 w 2878666"/>
              <a:gd name="connsiteY1" fmla="*/ 916819 h 967619"/>
              <a:gd name="connsiteX2" fmla="*/ 1422399 w 2878666"/>
              <a:gd name="connsiteY2" fmla="*/ 931333 h 967619"/>
              <a:gd name="connsiteX3" fmla="*/ 2075542 w 2878666"/>
              <a:gd name="connsiteY3" fmla="*/ 829733 h 967619"/>
              <a:gd name="connsiteX4" fmla="*/ 2525485 w 2878666"/>
              <a:gd name="connsiteY4" fmla="*/ 481391 h 967619"/>
              <a:gd name="connsiteX5" fmla="*/ 2873828 w 2878666"/>
              <a:gd name="connsiteY5" fmla="*/ 220133 h 967619"/>
              <a:gd name="connsiteX6" fmla="*/ 2554514 w 2878666"/>
              <a:gd name="connsiteY6" fmla="*/ 133048 h 967619"/>
              <a:gd name="connsiteX7" fmla="*/ 2322285 w 2878666"/>
              <a:gd name="connsiteY7" fmla="*/ 336248 h 967619"/>
              <a:gd name="connsiteX8" fmla="*/ 2075542 w 2878666"/>
              <a:gd name="connsiteY8" fmla="*/ 234648 h 967619"/>
              <a:gd name="connsiteX9" fmla="*/ 1814285 w 2878666"/>
              <a:gd name="connsiteY9" fmla="*/ 45962 h 967619"/>
              <a:gd name="connsiteX10" fmla="*/ 1451428 w 2878666"/>
              <a:gd name="connsiteY10" fmla="*/ 205619 h 967619"/>
              <a:gd name="connsiteX11" fmla="*/ 1132114 w 2878666"/>
              <a:gd name="connsiteY11" fmla="*/ 307219 h 967619"/>
              <a:gd name="connsiteX12" fmla="*/ 1015999 w 2878666"/>
              <a:gd name="connsiteY12" fmla="*/ 147562 h 967619"/>
              <a:gd name="connsiteX13" fmla="*/ 725714 w 2878666"/>
              <a:gd name="connsiteY13" fmla="*/ 2419 h 967619"/>
              <a:gd name="connsiteX14" fmla="*/ 377371 w 2878666"/>
              <a:gd name="connsiteY14" fmla="*/ 162076 h 967619"/>
              <a:gd name="connsiteX15" fmla="*/ 101599 w 2878666"/>
              <a:gd name="connsiteY15" fmla="*/ 205619 h 967619"/>
              <a:gd name="connsiteX16" fmla="*/ 14514 w 2878666"/>
              <a:gd name="connsiteY16" fmla="*/ 104019 h 967619"/>
              <a:gd name="connsiteX17" fmla="*/ 14514 w 2878666"/>
              <a:gd name="connsiteY17" fmla="*/ 713619 h 96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78666" h="967619">
                <a:moveTo>
                  <a:pt x="14514" y="626533"/>
                </a:moveTo>
                <a:cubicBezTo>
                  <a:pt x="281819" y="746276"/>
                  <a:pt x="549124" y="866019"/>
                  <a:pt x="783771" y="916819"/>
                </a:cubicBezTo>
                <a:cubicBezTo>
                  <a:pt x="1018418" y="967619"/>
                  <a:pt x="1207104" y="945847"/>
                  <a:pt x="1422399" y="931333"/>
                </a:cubicBezTo>
                <a:cubicBezTo>
                  <a:pt x="1637694" y="916819"/>
                  <a:pt x="1891694" y="904723"/>
                  <a:pt x="2075542" y="829733"/>
                </a:cubicBezTo>
                <a:cubicBezTo>
                  <a:pt x="2259390" y="754743"/>
                  <a:pt x="2392437" y="582991"/>
                  <a:pt x="2525485" y="481391"/>
                </a:cubicBezTo>
                <a:cubicBezTo>
                  <a:pt x="2658533" y="379791"/>
                  <a:pt x="2868990" y="278190"/>
                  <a:pt x="2873828" y="220133"/>
                </a:cubicBezTo>
                <a:cubicBezTo>
                  <a:pt x="2878666" y="162076"/>
                  <a:pt x="2646438" y="113696"/>
                  <a:pt x="2554514" y="133048"/>
                </a:cubicBezTo>
                <a:cubicBezTo>
                  <a:pt x="2462590" y="152400"/>
                  <a:pt x="2402114" y="319315"/>
                  <a:pt x="2322285" y="336248"/>
                </a:cubicBezTo>
                <a:cubicBezTo>
                  <a:pt x="2242456" y="353181"/>
                  <a:pt x="2160209" y="283029"/>
                  <a:pt x="2075542" y="234648"/>
                </a:cubicBezTo>
                <a:cubicBezTo>
                  <a:pt x="1990875" y="186267"/>
                  <a:pt x="1918304" y="50800"/>
                  <a:pt x="1814285" y="45962"/>
                </a:cubicBezTo>
                <a:cubicBezTo>
                  <a:pt x="1710266" y="41124"/>
                  <a:pt x="1565123" y="162076"/>
                  <a:pt x="1451428" y="205619"/>
                </a:cubicBezTo>
                <a:cubicBezTo>
                  <a:pt x="1337733" y="249162"/>
                  <a:pt x="1204686" y="316895"/>
                  <a:pt x="1132114" y="307219"/>
                </a:cubicBezTo>
                <a:cubicBezTo>
                  <a:pt x="1059542" y="297543"/>
                  <a:pt x="1083732" y="198362"/>
                  <a:pt x="1015999" y="147562"/>
                </a:cubicBezTo>
                <a:cubicBezTo>
                  <a:pt x="948266" y="96762"/>
                  <a:pt x="832152" y="0"/>
                  <a:pt x="725714" y="2419"/>
                </a:cubicBezTo>
                <a:cubicBezTo>
                  <a:pt x="619276" y="4838"/>
                  <a:pt x="481390" y="128209"/>
                  <a:pt x="377371" y="162076"/>
                </a:cubicBezTo>
                <a:cubicBezTo>
                  <a:pt x="273352" y="195943"/>
                  <a:pt x="162075" y="215295"/>
                  <a:pt x="101599" y="205619"/>
                </a:cubicBezTo>
                <a:cubicBezTo>
                  <a:pt x="41123" y="195943"/>
                  <a:pt x="29028" y="19352"/>
                  <a:pt x="14514" y="104019"/>
                </a:cubicBezTo>
                <a:cubicBezTo>
                  <a:pt x="0" y="188686"/>
                  <a:pt x="7257" y="451152"/>
                  <a:pt x="14514" y="713619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4572008"/>
            <a:ext cx="3619261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Перуанська</a:t>
            </a:r>
            <a:r>
              <a:rPr lang="uk-UA" sz="4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течія</a:t>
            </a:r>
            <a:endParaRPr lang="ru-RU" sz="4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4143375" y="2071688"/>
            <a:ext cx="1428750" cy="642937"/>
          </a:xfrm>
          <a:prstGeom prst="cloud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786063" y="714375"/>
            <a:ext cx="500062" cy="428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571750" y="1357313"/>
            <a:ext cx="785813" cy="42862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3357563" y="642938"/>
            <a:ext cx="1071562" cy="14287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643063" y="571500"/>
            <a:ext cx="1000125" cy="2143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1571625" y="1000125"/>
            <a:ext cx="1000125" cy="14287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Полилиния 39"/>
          <p:cNvSpPr/>
          <p:nvPr/>
        </p:nvSpPr>
        <p:spPr>
          <a:xfrm>
            <a:off x="2887663" y="1089025"/>
            <a:ext cx="6242050" cy="4397375"/>
          </a:xfrm>
          <a:custGeom>
            <a:avLst/>
            <a:gdLst>
              <a:gd name="connsiteX0" fmla="*/ 0 w 6241143"/>
              <a:gd name="connsiteY0" fmla="*/ 4383315 h 4397829"/>
              <a:gd name="connsiteX1" fmla="*/ 406400 w 6241143"/>
              <a:gd name="connsiteY1" fmla="*/ 4383315 h 4397829"/>
              <a:gd name="connsiteX2" fmla="*/ 1407886 w 6241143"/>
              <a:gd name="connsiteY2" fmla="*/ 4296229 h 4397829"/>
              <a:gd name="connsiteX3" fmla="*/ 1944914 w 6241143"/>
              <a:gd name="connsiteY3" fmla="*/ 3991429 h 4397829"/>
              <a:gd name="connsiteX4" fmla="*/ 2699657 w 6241143"/>
              <a:gd name="connsiteY4" fmla="*/ 3425372 h 4397829"/>
              <a:gd name="connsiteX5" fmla="*/ 3106057 w 6241143"/>
              <a:gd name="connsiteY5" fmla="*/ 2627086 h 4397829"/>
              <a:gd name="connsiteX6" fmla="*/ 3614057 w 6241143"/>
              <a:gd name="connsiteY6" fmla="*/ 1654629 h 4397829"/>
              <a:gd name="connsiteX7" fmla="*/ 4136571 w 6241143"/>
              <a:gd name="connsiteY7" fmla="*/ 333829 h 4397829"/>
              <a:gd name="connsiteX8" fmla="*/ 4659086 w 6241143"/>
              <a:gd name="connsiteY8" fmla="*/ 0 h 4397829"/>
              <a:gd name="connsiteX9" fmla="*/ 5254171 w 6241143"/>
              <a:gd name="connsiteY9" fmla="*/ 333829 h 4397829"/>
              <a:gd name="connsiteX10" fmla="*/ 5631543 w 6241143"/>
              <a:gd name="connsiteY10" fmla="*/ 1872343 h 4397829"/>
              <a:gd name="connsiteX11" fmla="*/ 6241143 w 6241143"/>
              <a:gd name="connsiteY11" fmla="*/ 2989943 h 439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41143" h="4397829">
                <a:moveTo>
                  <a:pt x="0" y="4383315"/>
                </a:moveTo>
                <a:cubicBezTo>
                  <a:pt x="85876" y="4390572"/>
                  <a:pt x="171752" y="4397829"/>
                  <a:pt x="406400" y="4383315"/>
                </a:cubicBezTo>
                <a:cubicBezTo>
                  <a:pt x="641048" y="4368801"/>
                  <a:pt x="1151467" y="4361543"/>
                  <a:pt x="1407886" y="4296229"/>
                </a:cubicBezTo>
                <a:cubicBezTo>
                  <a:pt x="1664305" y="4230915"/>
                  <a:pt x="1729619" y="4136572"/>
                  <a:pt x="1944914" y="3991429"/>
                </a:cubicBezTo>
                <a:cubicBezTo>
                  <a:pt x="2160209" y="3846286"/>
                  <a:pt x="2506133" y="3652762"/>
                  <a:pt x="2699657" y="3425372"/>
                </a:cubicBezTo>
                <a:cubicBezTo>
                  <a:pt x="2893181" y="3197982"/>
                  <a:pt x="2953657" y="2922210"/>
                  <a:pt x="3106057" y="2627086"/>
                </a:cubicBezTo>
                <a:cubicBezTo>
                  <a:pt x="3258457" y="2331962"/>
                  <a:pt x="3442305" y="2036838"/>
                  <a:pt x="3614057" y="1654629"/>
                </a:cubicBezTo>
                <a:cubicBezTo>
                  <a:pt x="3785809" y="1272420"/>
                  <a:pt x="3962400" y="609600"/>
                  <a:pt x="4136571" y="333829"/>
                </a:cubicBezTo>
                <a:cubicBezTo>
                  <a:pt x="4310742" y="58058"/>
                  <a:pt x="4472819" y="0"/>
                  <a:pt x="4659086" y="0"/>
                </a:cubicBezTo>
                <a:cubicBezTo>
                  <a:pt x="4845353" y="0"/>
                  <a:pt x="5092095" y="21772"/>
                  <a:pt x="5254171" y="333829"/>
                </a:cubicBezTo>
                <a:cubicBezTo>
                  <a:pt x="5416247" y="645886"/>
                  <a:pt x="5467048" y="1429657"/>
                  <a:pt x="5631543" y="1872343"/>
                </a:cubicBezTo>
                <a:cubicBezTo>
                  <a:pt x="5796038" y="2315029"/>
                  <a:pt x="6018590" y="2652486"/>
                  <a:pt x="6241143" y="2989943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 rot="19597674">
            <a:off x="3693693" y="4436244"/>
            <a:ext cx="2000869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 т а к а м 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260</Words>
  <PresentationFormat>Экран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Bradley Hand ITC</vt:lpstr>
      <vt:lpstr>Times New Roman</vt:lpstr>
      <vt:lpstr>Berlin Sans FB</vt:lpstr>
      <vt:lpstr>Monotype Corsiva</vt:lpstr>
      <vt:lpstr>Gigi</vt:lpstr>
      <vt:lpstr>Тема Office</vt:lpstr>
      <vt:lpstr>Слайд 1</vt:lpstr>
      <vt:lpstr>Мета уроку:</vt:lpstr>
      <vt:lpstr>Завдання уроку:</vt:lpstr>
      <vt:lpstr>Чи вірите ви, що це пейзаж Південної Америки – найвологішого материка нашої планети?</vt:lpstr>
      <vt:lpstr>Слайд 5</vt:lpstr>
      <vt:lpstr>Слайд 6</vt:lpstr>
      <vt:lpstr>Слайд 7</vt:lpstr>
      <vt:lpstr>Слайд 8</vt:lpstr>
      <vt:lpstr>С х е м а   у т в о р е н н я   А т а к а м и</vt:lpstr>
      <vt:lpstr>Слайд 10</vt:lpstr>
      <vt:lpstr>Отже, на фото дійсно пейзаж  Південної Америки</vt:lpstr>
      <vt:lpstr>Домашнє      завдання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Клімат  Південної Америки</dc:title>
  <cp:lastModifiedBy>CODO</cp:lastModifiedBy>
  <cp:revision>48</cp:revision>
  <dcterms:modified xsi:type="dcterms:W3CDTF">2012-01-16T12:49:20Z</dcterms:modified>
</cp:coreProperties>
</file>