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71" autoAdjust="0"/>
  </p:normalViewPr>
  <p:slideViewPr>
    <p:cSldViewPr>
      <p:cViewPr varScale="1">
        <p:scale>
          <a:sx n="70" d="100"/>
          <a:sy n="70" d="100"/>
        </p:scale>
        <p:origin x="-138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uk-UA"/>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uk-UA"/>
          </a:p>
        </p:txBody>
      </p:sp>
      <p:sp>
        <p:nvSpPr>
          <p:cNvPr id="4" name="Дата 3"/>
          <p:cNvSpPr>
            <a:spLocks noGrp="1"/>
          </p:cNvSpPr>
          <p:nvPr>
            <p:ph type="dt" sz="half" idx="10"/>
          </p:nvPr>
        </p:nvSpPr>
        <p:spPr/>
        <p:txBody>
          <a:bodyPr/>
          <a:lstStyle/>
          <a:p>
            <a:fld id="{000378FA-6E9F-4032-AC80-D9A5D43C94FD}" type="datetimeFigureOut">
              <a:rPr lang="uk-UA" smtClean="0"/>
              <a:t>19.02.2013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3503540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00378FA-6E9F-4032-AC80-D9A5D43C94FD}" type="datetimeFigureOut">
              <a:rPr lang="uk-UA" smtClean="0"/>
              <a:t>19.02.2013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16154192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00378FA-6E9F-4032-AC80-D9A5D43C94FD}" type="datetimeFigureOut">
              <a:rPr lang="uk-UA" smtClean="0"/>
              <a:t>19.02.2013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17396433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p>
            <a:fld id="{000378FA-6E9F-4032-AC80-D9A5D43C94FD}" type="datetimeFigureOut">
              <a:rPr lang="uk-UA" smtClean="0"/>
              <a:t>19.02.2013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22943165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00378FA-6E9F-4032-AC80-D9A5D43C94FD}" type="datetimeFigureOut">
              <a:rPr lang="uk-UA" smtClean="0"/>
              <a:t>19.02.2013</a:t>
            </a:fld>
            <a:endParaRPr lang="uk-UA"/>
          </a:p>
        </p:txBody>
      </p:sp>
      <p:sp>
        <p:nvSpPr>
          <p:cNvPr id="5" name="Нижний колонтитул 4"/>
          <p:cNvSpPr>
            <a:spLocks noGrp="1"/>
          </p:cNvSpPr>
          <p:nvPr>
            <p:ph type="ftr" sz="quarter" idx="11"/>
          </p:nvPr>
        </p:nvSpPr>
        <p:spPr/>
        <p:txBody>
          <a:bodyPr/>
          <a:lstStyle/>
          <a:p>
            <a:endParaRPr lang="uk-UA"/>
          </a:p>
        </p:txBody>
      </p:sp>
      <p:sp>
        <p:nvSpPr>
          <p:cNvPr id="6" name="Номер слайда 5"/>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3091016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p>
            <a:fld id="{000378FA-6E9F-4032-AC80-D9A5D43C94FD}" type="datetimeFigureOut">
              <a:rPr lang="uk-UA" smtClean="0"/>
              <a:t>19.02.2013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922823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p>
            <a:fld id="{000378FA-6E9F-4032-AC80-D9A5D43C94FD}" type="datetimeFigureOut">
              <a:rPr lang="uk-UA" smtClean="0"/>
              <a:t>19.02.2013</a:t>
            </a:fld>
            <a:endParaRPr lang="uk-UA"/>
          </a:p>
        </p:txBody>
      </p:sp>
      <p:sp>
        <p:nvSpPr>
          <p:cNvPr id="8" name="Нижний колонтитул 7"/>
          <p:cNvSpPr>
            <a:spLocks noGrp="1"/>
          </p:cNvSpPr>
          <p:nvPr>
            <p:ph type="ftr" sz="quarter" idx="11"/>
          </p:nvPr>
        </p:nvSpPr>
        <p:spPr/>
        <p:txBody>
          <a:bodyPr/>
          <a:lstStyle/>
          <a:p>
            <a:endParaRPr lang="uk-UA"/>
          </a:p>
        </p:txBody>
      </p:sp>
      <p:sp>
        <p:nvSpPr>
          <p:cNvPr id="9" name="Номер слайда 8"/>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15778045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p>
            <a:fld id="{000378FA-6E9F-4032-AC80-D9A5D43C94FD}" type="datetimeFigureOut">
              <a:rPr lang="uk-UA" smtClean="0"/>
              <a:t>19.02.2013</a:t>
            </a:fld>
            <a:endParaRPr lang="uk-UA"/>
          </a:p>
        </p:txBody>
      </p:sp>
      <p:sp>
        <p:nvSpPr>
          <p:cNvPr id="4" name="Нижний колонтитул 3"/>
          <p:cNvSpPr>
            <a:spLocks noGrp="1"/>
          </p:cNvSpPr>
          <p:nvPr>
            <p:ph type="ftr" sz="quarter" idx="11"/>
          </p:nvPr>
        </p:nvSpPr>
        <p:spPr/>
        <p:txBody>
          <a:bodyPr/>
          <a:lstStyle/>
          <a:p>
            <a:endParaRPr lang="uk-UA"/>
          </a:p>
        </p:txBody>
      </p:sp>
      <p:sp>
        <p:nvSpPr>
          <p:cNvPr id="5" name="Номер слайда 4"/>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3328457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00378FA-6E9F-4032-AC80-D9A5D43C94FD}" type="datetimeFigureOut">
              <a:rPr lang="uk-UA" smtClean="0"/>
              <a:t>19.02.2013</a:t>
            </a:fld>
            <a:endParaRPr lang="uk-UA"/>
          </a:p>
        </p:txBody>
      </p:sp>
      <p:sp>
        <p:nvSpPr>
          <p:cNvPr id="3" name="Нижний колонтитул 2"/>
          <p:cNvSpPr>
            <a:spLocks noGrp="1"/>
          </p:cNvSpPr>
          <p:nvPr>
            <p:ph type="ftr" sz="quarter" idx="11"/>
          </p:nvPr>
        </p:nvSpPr>
        <p:spPr/>
        <p:txBody>
          <a:bodyPr/>
          <a:lstStyle/>
          <a:p>
            <a:endParaRPr lang="uk-UA"/>
          </a:p>
        </p:txBody>
      </p:sp>
      <p:sp>
        <p:nvSpPr>
          <p:cNvPr id="4" name="Номер слайда 3"/>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38715373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00378FA-6E9F-4032-AC80-D9A5D43C94FD}" type="datetimeFigureOut">
              <a:rPr lang="uk-UA" smtClean="0"/>
              <a:t>19.02.2013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11370489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000378FA-6E9F-4032-AC80-D9A5D43C94FD}" type="datetimeFigureOut">
              <a:rPr lang="uk-UA" smtClean="0"/>
              <a:t>19.02.2013</a:t>
            </a:fld>
            <a:endParaRPr lang="uk-UA"/>
          </a:p>
        </p:txBody>
      </p:sp>
      <p:sp>
        <p:nvSpPr>
          <p:cNvPr id="6" name="Нижний колонтитул 5"/>
          <p:cNvSpPr>
            <a:spLocks noGrp="1"/>
          </p:cNvSpPr>
          <p:nvPr>
            <p:ph type="ftr" sz="quarter" idx="11"/>
          </p:nvPr>
        </p:nvSpPr>
        <p:spPr/>
        <p:txBody>
          <a:bodyPr/>
          <a:lstStyle/>
          <a:p>
            <a:endParaRPr lang="uk-UA"/>
          </a:p>
        </p:txBody>
      </p:sp>
      <p:sp>
        <p:nvSpPr>
          <p:cNvPr id="7" name="Номер слайда 6"/>
          <p:cNvSpPr>
            <a:spLocks noGrp="1"/>
          </p:cNvSpPr>
          <p:nvPr>
            <p:ph type="sldNum" sz="quarter" idx="12"/>
          </p:nvPr>
        </p:nvSpPr>
        <p:spPr/>
        <p:txBody>
          <a:bodyPr/>
          <a:lstStyle/>
          <a:p>
            <a:fld id="{58F662A6-F617-4144-A170-88C110D1FD1A}" type="slidenum">
              <a:rPr lang="uk-UA" smtClean="0"/>
              <a:t>‹#›</a:t>
            </a:fld>
            <a:endParaRPr lang="uk-UA"/>
          </a:p>
        </p:txBody>
      </p:sp>
    </p:spTree>
    <p:extLst>
      <p:ext uri="{BB962C8B-B14F-4D97-AF65-F5344CB8AC3E}">
        <p14:creationId xmlns:p14="http://schemas.microsoft.com/office/powerpoint/2010/main" val="589985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DDEBCF"/>
            </a:gs>
            <a:gs pos="50000">
              <a:srgbClr val="9CB86E"/>
            </a:gs>
            <a:gs pos="100000">
              <a:srgbClr val="156B13"/>
            </a:gs>
          </a:gsLst>
          <a:path path="circle">
            <a:fillToRect l="100000" t="100000"/>
          </a:path>
          <a:tileRect r="-100000" b="-100000"/>
        </a:gradFill>
        <a:effectLst/>
      </p:bgPr>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uk-UA"/>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00378FA-6E9F-4032-AC80-D9A5D43C94FD}" type="datetimeFigureOut">
              <a:rPr lang="uk-UA" smtClean="0"/>
              <a:t>19.02.2013</a:t>
            </a:fld>
            <a:endParaRPr lang="uk-UA"/>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8F662A6-F617-4144-A170-88C110D1FD1A}" type="slidenum">
              <a:rPr lang="uk-UA" smtClean="0"/>
              <a:t>‹#›</a:t>
            </a:fld>
            <a:endParaRPr lang="uk-UA"/>
          </a:p>
        </p:txBody>
      </p:sp>
    </p:spTree>
    <p:extLst>
      <p:ext uri="{BB962C8B-B14F-4D97-AF65-F5344CB8AC3E}">
        <p14:creationId xmlns:p14="http://schemas.microsoft.com/office/powerpoint/2010/main" val="14389786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9.jpeg"/><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061864" y="2274838"/>
            <a:ext cx="7020272" cy="2308324"/>
          </a:xfrm>
          <a:prstGeom prst="rect">
            <a:avLst/>
          </a:prstGeom>
        </p:spPr>
        <p:txBody>
          <a:bodyPr wrap="square">
            <a:spAutoFit/>
          </a:bodyPr>
          <a:lstStyle/>
          <a:p>
            <a:pPr algn="ctr"/>
            <a:r>
              <a:rPr lang="en-US" sz="7200" dirty="0" smtClean="0"/>
              <a:t>National Portrait Gallery</a:t>
            </a:r>
            <a:endParaRPr lang="uk-UA" sz="7200" dirty="0"/>
          </a:p>
        </p:txBody>
      </p:sp>
    </p:spTree>
    <p:extLst>
      <p:ext uri="{BB962C8B-B14F-4D97-AF65-F5344CB8AC3E}">
        <p14:creationId xmlns:p14="http://schemas.microsoft.com/office/powerpoint/2010/main" val="832450864"/>
      </p:ext>
    </p:extLst>
  </p:cSld>
  <p:clrMapOvr>
    <a:masterClrMapping/>
  </p:clrMapOvr>
  <mc:AlternateContent xmlns:mc="http://schemas.openxmlformats.org/markup-compatibility/2006">
    <mc:Choice xmlns:p14="http://schemas.microsoft.com/office/powerpoint/2010/main" Requires="p14">
      <p:transition spd="slow" p14:dur="1600">
        <p14:prism isContent="1" isInverted="1"/>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out)">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George Jeffreys, 1st Baron Jeffreys of Wem, by John Michael Wright, 1673 - NPG  - © National Portrait Gallery, Lond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88640"/>
            <a:ext cx="4032448" cy="5198716"/>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39532" y="5608414"/>
            <a:ext cx="4112408" cy="830997"/>
          </a:xfrm>
          <a:prstGeom prst="rect">
            <a:avLst/>
          </a:prstGeom>
        </p:spPr>
        <p:txBody>
          <a:bodyPr wrap="none">
            <a:spAutoFit/>
          </a:bodyPr>
          <a:lstStyle/>
          <a:p>
            <a:r>
              <a:rPr lang="en-US" sz="4800" b="1" dirty="0"/>
              <a:t>George </a:t>
            </a:r>
            <a:r>
              <a:rPr lang="en-US" sz="4800" b="1" dirty="0" err="1"/>
              <a:t>Jeffreys</a:t>
            </a:r>
            <a:endParaRPr lang="en-US" sz="4800" b="1" dirty="0"/>
          </a:p>
        </p:txBody>
      </p:sp>
      <p:pic>
        <p:nvPicPr>
          <p:cNvPr id="8196" name="Picture 4" descr="James Scott, Duke of Monmouth and Buccleuch, by Jan van Wyck, circa 1675 - NPG  - © National Portrait Gallery, Lond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77020" y="944724"/>
            <a:ext cx="4842033" cy="3686548"/>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5106414" y="4661461"/>
            <a:ext cx="3183244" cy="830997"/>
          </a:xfrm>
          <a:prstGeom prst="rect">
            <a:avLst/>
          </a:prstGeom>
        </p:spPr>
        <p:txBody>
          <a:bodyPr wrap="none">
            <a:spAutoFit/>
          </a:bodyPr>
          <a:lstStyle/>
          <a:p>
            <a:r>
              <a:rPr lang="en-US" sz="4800" b="1" dirty="0"/>
              <a:t>James Scott</a:t>
            </a:r>
          </a:p>
        </p:txBody>
      </p:sp>
    </p:spTree>
    <p:extLst>
      <p:ext uri="{BB962C8B-B14F-4D97-AF65-F5344CB8AC3E}">
        <p14:creationId xmlns:p14="http://schemas.microsoft.com/office/powerpoint/2010/main" val="453815439"/>
      </p:ext>
    </p:extLst>
  </p:cSld>
  <p:clrMapOvr>
    <a:masterClrMapping/>
  </p:clrMapOvr>
  <p:transition spd="slow">
    <p:pull/>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188640"/>
            <a:ext cx="8568952" cy="1815882"/>
          </a:xfrm>
          <a:prstGeom prst="rect">
            <a:avLst/>
          </a:prstGeom>
        </p:spPr>
        <p:txBody>
          <a:bodyPr wrap="square">
            <a:spAutoFit/>
          </a:bodyPr>
          <a:lstStyle/>
          <a:p>
            <a:pPr algn="just"/>
            <a:r>
              <a:rPr lang="en-US" sz="2800" dirty="0"/>
              <a:t>The </a:t>
            </a:r>
            <a:r>
              <a:rPr lang="en-US" sz="2800" b="1" dirty="0"/>
              <a:t>National Portrait Gallery</a:t>
            </a:r>
            <a:r>
              <a:rPr lang="en-US" sz="2800" dirty="0"/>
              <a:t> is an art gallery in London, England, housing a collection of portraits of historically important and famous British people. It was the first portrait gallery in the world when it opened in 1856.</a:t>
            </a:r>
            <a:endParaRPr lang="uk-UA" sz="2800" dirty="0"/>
          </a:p>
        </p:txBody>
      </p:sp>
      <p:sp>
        <p:nvSpPr>
          <p:cNvPr id="3" name="Прямоугольник 2"/>
          <p:cNvSpPr/>
          <p:nvPr/>
        </p:nvSpPr>
        <p:spPr>
          <a:xfrm>
            <a:off x="323528" y="2004522"/>
            <a:ext cx="8568952" cy="1384995"/>
          </a:xfrm>
          <a:prstGeom prst="rect">
            <a:avLst/>
          </a:prstGeom>
        </p:spPr>
        <p:txBody>
          <a:bodyPr wrap="square">
            <a:spAutoFit/>
          </a:bodyPr>
          <a:lstStyle/>
          <a:p>
            <a:pPr algn="just"/>
            <a:r>
              <a:rPr lang="en-US" sz="2800" dirty="0"/>
              <a:t>The gallery moved in 1896 to its current site at St Martin's Place, </a:t>
            </a:r>
            <a:r>
              <a:rPr lang="en-US" sz="2800" dirty="0" smtClean="0"/>
              <a:t>off</a:t>
            </a:r>
            <a:r>
              <a:rPr lang="uk-UA" sz="2800" dirty="0" smtClean="0"/>
              <a:t> </a:t>
            </a:r>
            <a:r>
              <a:rPr lang="en-US" sz="2800" dirty="0" smtClean="0"/>
              <a:t>Trafalgar </a:t>
            </a:r>
            <a:r>
              <a:rPr lang="en-US" sz="2800" dirty="0"/>
              <a:t>Square, and adjoining the National Gallery. It has been expanded twice since then.</a:t>
            </a:r>
            <a:endParaRPr lang="uk-UA" sz="2800" dirty="0"/>
          </a:p>
        </p:txBody>
      </p:sp>
      <p:sp>
        <p:nvSpPr>
          <p:cNvPr id="4" name="Прямоугольник 3"/>
          <p:cNvSpPr/>
          <p:nvPr/>
        </p:nvSpPr>
        <p:spPr>
          <a:xfrm>
            <a:off x="323528" y="3389517"/>
            <a:ext cx="8568952" cy="2246769"/>
          </a:xfrm>
          <a:prstGeom prst="rect">
            <a:avLst/>
          </a:prstGeom>
        </p:spPr>
        <p:txBody>
          <a:bodyPr wrap="square">
            <a:spAutoFit/>
          </a:bodyPr>
          <a:lstStyle/>
          <a:p>
            <a:pPr algn="just"/>
            <a:r>
              <a:rPr lang="en-US" sz="2800" dirty="0"/>
              <a:t>The National Portrait Gallery (NPG) also has three regional outposts at </a:t>
            </a:r>
            <a:r>
              <a:rPr lang="en-US" sz="2800" dirty="0" err="1"/>
              <a:t>Beningbrough</a:t>
            </a:r>
            <a:r>
              <a:rPr lang="en-US" sz="2800" dirty="0"/>
              <a:t> Hall, </a:t>
            </a:r>
            <a:r>
              <a:rPr lang="en-US" sz="2800" dirty="0" err="1"/>
              <a:t>Bodelwyddan</a:t>
            </a:r>
            <a:r>
              <a:rPr lang="en-US" sz="2800" dirty="0"/>
              <a:t> Castle and </a:t>
            </a:r>
            <a:r>
              <a:rPr lang="en-US" sz="2800" dirty="0" err="1"/>
              <a:t>Montacute</a:t>
            </a:r>
            <a:r>
              <a:rPr lang="en-US" sz="2800" dirty="0"/>
              <a:t> House. It is unconnected to the Scottish National Portrait Gallery in Edinburgh, with which its remit overlaps.</a:t>
            </a:r>
            <a:endParaRPr lang="uk-UA" sz="2800" dirty="0"/>
          </a:p>
        </p:txBody>
      </p:sp>
      <p:sp>
        <p:nvSpPr>
          <p:cNvPr id="5" name="Прямоугольник 4"/>
          <p:cNvSpPr/>
          <p:nvPr/>
        </p:nvSpPr>
        <p:spPr>
          <a:xfrm>
            <a:off x="323528" y="5636286"/>
            <a:ext cx="8568952" cy="954107"/>
          </a:xfrm>
          <a:prstGeom prst="rect">
            <a:avLst/>
          </a:prstGeom>
        </p:spPr>
        <p:txBody>
          <a:bodyPr wrap="square">
            <a:spAutoFit/>
          </a:bodyPr>
          <a:lstStyle/>
          <a:p>
            <a:pPr algn="just"/>
            <a:r>
              <a:rPr lang="en-US" sz="2800" dirty="0"/>
              <a:t>The gallery is a non-departmental public body sponsored by the Department for </a:t>
            </a:r>
            <a:r>
              <a:rPr lang="en-US" sz="2800" dirty="0" smtClean="0"/>
              <a:t>Culture, </a:t>
            </a:r>
            <a:r>
              <a:rPr lang="en-US" sz="2800" dirty="0"/>
              <a:t>Media and Sport.</a:t>
            </a:r>
            <a:endParaRPr lang="uk-UA" sz="2800" dirty="0"/>
          </a:p>
        </p:txBody>
      </p:sp>
    </p:spTree>
    <p:extLst>
      <p:ext uri="{BB962C8B-B14F-4D97-AF65-F5344CB8AC3E}">
        <p14:creationId xmlns:p14="http://schemas.microsoft.com/office/powerpoint/2010/main" val="304428059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afterEffect">
                                  <p:stCondLst>
                                    <p:cond delay="100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3000"/>
                            </p:stCondLst>
                            <p:childTnLst>
                              <p:par>
                                <p:cTn id="9" presetID="6" presetClass="entr" presetSubtype="16" fill="hold" grpId="0" nodeType="afterEffect">
                                  <p:stCondLst>
                                    <p:cond delay="1000"/>
                                  </p:stCondLst>
                                  <p:childTnLst>
                                    <p:set>
                                      <p:cBhvr>
                                        <p:cTn id="10" dur="1" fill="hold">
                                          <p:stCondLst>
                                            <p:cond delay="0"/>
                                          </p:stCondLst>
                                        </p:cTn>
                                        <p:tgtEl>
                                          <p:spTgt spid="3"/>
                                        </p:tgtEl>
                                        <p:attrNameLst>
                                          <p:attrName>style.visibility</p:attrName>
                                        </p:attrNameLst>
                                      </p:cBhvr>
                                      <p:to>
                                        <p:strVal val="visible"/>
                                      </p:to>
                                    </p:set>
                                    <p:animEffect transition="in" filter="circle(in)">
                                      <p:cBhvr>
                                        <p:cTn id="11" dur="2000"/>
                                        <p:tgtEl>
                                          <p:spTgt spid="3"/>
                                        </p:tgtEl>
                                      </p:cBhvr>
                                    </p:animEffect>
                                  </p:childTnLst>
                                </p:cTn>
                              </p:par>
                            </p:childTnLst>
                          </p:cTn>
                        </p:par>
                        <p:par>
                          <p:cTn id="12" fill="hold">
                            <p:stCondLst>
                              <p:cond delay="6000"/>
                            </p:stCondLst>
                            <p:childTnLst>
                              <p:par>
                                <p:cTn id="13" presetID="6" presetClass="entr" presetSubtype="16" fill="hold" grpId="0" nodeType="afterEffect">
                                  <p:stCondLst>
                                    <p:cond delay="1000"/>
                                  </p:stCondLst>
                                  <p:childTnLst>
                                    <p:set>
                                      <p:cBhvr>
                                        <p:cTn id="14" dur="1" fill="hold">
                                          <p:stCondLst>
                                            <p:cond delay="0"/>
                                          </p:stCondLst>
                                        </p:cTn>
                                        <p:tgtEl>
                                          <p:spTgt spid="4"/>
                                        </p:tgtEl>
                                        <p:attrNameLst>
                                          <p:attrName>style.visibility</p:attrName>
                                        </p:attrNameLst>
                                      </p:cBhvr>
                                      <p:to>
                                        <p:strVal val="visible"/>
                                      </p:to>
                                    </p:set>
                                    <p:animEffect transition="in" filter="circle(in)">
                                      <p:cBhvr>
                                        <p:cTn id="15" dur="2000"/>
                                        <p:tgtEl>
                                          <p:spTgt spid="4"/>
                                        </p:tgtEl>
                                      </p:cBhvr>
                                    </p:animEffect>
                                  </p:childTnLst>
                                </p:cTn>
                              </p:par>
                            </p:childTnLst>
                          </p:cTn>
                        </p:par>
                        <p:par>
                          <p:cTn id="16" fill="hold">
                            <p:stCondLst>
                              <p:cond delay="9000"/>
                            </p:stCondLst>
                            <p:childTnLst>
                              <p:par>
                                <p:cTn id="17" presetID="6" presetClass="entr" presetSubtype="16" fill="hold" grpId="0" nodeType="afterEffect">
                                  <p:stCondLst>
                                    <p:cond delay="1000"/>
                                  </p:stCondLst>
                                  <p:childTnLst>
                                    <p:set>
                                      <p:cBhvr>
                                        <p:cTn id="18" dur="1" fill="hold">
                                          <p:stCondLst>
                                            <p:cond delay="0"/>
                                          </p:stCondLst>
                                        </p:cTn>
                                        <p:tgtEl>
                                          <p:spTgt spid="5"/>
                                        </p:tgtEl>
                                        <p:attrNameLst>
                                          <p:attrName>style.visibility</p:attrName>
                                        </p:attrNameLst>
                                      </p:cBhvr>
                                      <p:to>
                                        <p:strVal val="visible"/>
                                      </p:to>
                                    </p:set>
                                    <p:animEffect transition="in" filter="circle(in)">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47586" y="-13648"/>
            <a:ext cx="3448829" cy="769441"/>
          </a:xfrm>
          <a:prstGeom prst="rect">
            <a:avLst/>
          </a:prstGeom>
        </p:spPr>
        <p:txBody>
          <a:bodyPr wrap="none">
            <a:spAutoFit/>
          </a:bodyPr>
          <a:lstStyle/>
          <a:p>
            <a:pPr algn="ctr"/>
            <a:r>
              <a:rPr lang="en-US" sz="4400" b="1" dirty="0">
                <a:effectLst>
                  <a:outerShdw blurRad="38100" dist="38100" dir="2700000" algn="tl">
                    <a:srgbClr val="000000">
                      <a:alpha val="43137"/>
                    </a:srgbClr>
                  </a:outerShdw>
                </a:effectLst>
              </a:rPr>
              <a:t>The collection</a:t>
            </a:r>
          </a:p>
        </p:txBody>
      </p:sp>
      <p:sp>
        <p:nvSpPr>
          <p:cNvPr id="3" name="Прямоугольник 2"/>
          <p:cNvSpPr/>
          <p:nvPr/>
        </p:nvSpPr>
        <p:spPr>
          <a:xfrm>
            <a:off x="0" y="671691"/>
            <a:ext cx="9143089" cy="6186309"/>
          </a:xfrm>
          <a:prstGeom prst="rect">
            <a:avLst/>
          </a:prstGeom>
        </p:spPr>
        <p:txBody>
          <a:bodyPr wrap="square">
            <a:spAutoFit/>
          </a:bodyPr>
          <a:lstStyle/>
          <a:p>
            <a:r>
              <a:rPr lang="en-US" sz="2200" dirty="0"/>
              <a:t>The gallery houses portraits of historically important and famous British </a:t>
            </a:r>
            <a:r>
              <a:rPr lang="en-US" sz="2200" dirty="0" smtClean="0"/>
              <a:t>people, </a:t>
            </a:r>
            <a:r>
              <a:rPr lang="en-US" sz="2200" dirty="0"/>
              <a:t>selected on the basis of the significance of the sitter, not that of the artist. The collection includes photographs </a:t>
            </a:r>
            <a:r>
              <a:rPr lang="en-US" sz="2200" dirty="0" smtClean="0"/>
              <a:t>and</a:t>
            </a:r>
            <a:r>
              <a:rPr lang="uk-UA" sz="2200" dirty="0" smtClean="0"/>
              <a:t> </a:t>
            </a:r>
            <a:r>
              <a:rPr lang="en-US" sz="2200" dirty="0" smtClean="0"/>
              <a:t>caricatures</a:t>
            </a:r>
            <a:r>
              <a:rPr lang="en-US" sz="2200" dirty="0"/>
              <a:t> as well as paintings, drawings and sculpture</a:t>
            </a:r>
            <a:r>
              <a:rPr lang="en-US" sz="2200" dirty="0" smtClean="0"/>
              <a:t>.</a:t>
            </a:r>
            <a:r>
              <a:rPr lang="en-US" sz="2200" dirty="0"/>
              <a:t> One of its best-known images is </a:t>
            </a:r>
            <a:r>
              <a:rPr lang="en-US" sz="2200" dirty="0" smtClean="0"/>
              <a:t>the</a:t>
            </a:r>
            <a:r>
              <a:rPr lang="uk-UA" sz="2200" dirty="0" smtClean="0"/>
              <a:t> </a:t>
            </a:r>
            <a:r>
              <a:rPr lang="en-US" sz="2200" dirty="0" err="1" smtClean="0"/>
              <a:t>Chandos</a:t>
            </a:r>
            <a:r>
              <a:rPr lang="en-US" sz="2200" dirty="0" smtClean="0"/>
              <a:t> </a:t>
            </a:r>
            <a:r>
              <a:rPr lang="en-US" sz="2200" dirty="0"/>
              <a:t>portrait, the most famous portrait of William </a:t>
            </a:r>
            <a:r>
              <a:rPr lang="en-US" sz="2200" dirty="0" smtClean="0"/>
              <a:t>Shakespeare</a:t>
            </a:r>
            <a:r>
              <a:rPr lang="en-US" sz="2200" dirty="0"/>
              <a:t> although there is some uncertainty about whether the painting actually is of the playwright</a:t>
            </a:r>
            <a:r>
              <a:rPr lang="en-US" sz="2200" dirty="0" smtClean="0"/>
              <a:t>.</a:t>
            </a:r>
            <a:endParaRPr lang="en-US" sz="2200" dirty="0"/>
          </a:p>
          <a:p>
            <a:r>
              <a:rPr lang="en-US" sz="2200" dirty="0"/>
              <a:t>Not all of the portraits are exceptional artistically, although there are self-portraits by William Hogarth, Sir Joshua Reynolds and other British artists of note. Some, such as the group portrait of the participants in the Somerset House Conference of 1604, are important historical documents in their own right. Often, the curiosity value is greater than the artistic worth of a work, as in the case of </a:t>
            </a:r>
            <a:r>
              <a:rPr lang="en-US" sz="2200" dirty="0" smtClean="0"/>
              <a:t>the</a:t>
            </a:r>
            <a:r>
              <a:rPr lang="uk-UA" sz="2200" dirty="0" smtClean="0"/>
              <a:t> </a:t>
            </a:r>
            <a:r>
              <a:rPr lang="en-US" sz="2200" dirty="0" smtClean="0"/>
              <a:t>anamorphic</a:t>
            </a:r>
            <a:r>
              <a:rPr lang="en-US" sz="2200" dirty="0"/>
              <a:t> portrait of Edward VI by William </a:t>
            </a:r>
            <a:r>
              <a:rPr lang="en-US" sz="2200" dirty="0" err="1"/>
              <a:t>Scrots</a:t>
            </a:r>
            <a:r>
              <a:rPr lang="en-US" sz="2200" dirty="0"/>
              <a:t>, Patrick </a:t>
            </a:r>
            <a:r>
              <a:rPr lang="en-US" sz="2200" dirty="0" err="1"/>
              <a:t>Branwell</a:t>
            </a:r>
            <a:r>
              <a:rPr lang="en-US" sz="2200" dirty="0"/>
              <a:t> </a:t>
            </a:r>
            <a:r>
              <a:rPr lang="en-US" sz="2200" dirty="0" err="1" smtClean="0"/>
              <a:t>Bront</a:t>
            </a:r>
            <a:r>
              <a:rPr lang="uk-UA" sz="2200" dirty="0" smtClean="0"/>
              <a:t>’</a:t>
            </a:r>
            <a:r>
              <a:rPr lang="en-US" sz="2200" dirty="0" smtClean="0"/>
              <a:t>s </a:t>
            </a:r>
            <a:r>
              <a:rPr lang="en-US" sz="2200" dirty="0"/>
              <a:t>painting of his </a:t>
            </a:r>
            <a:r>
              <a:rPr lang="en-US" sz="2200" dirty="0" smtClean="0"/>
              <a:t>sisters</a:t>
            </a:r>
            <a:r>
              <a:rPr lang="uk-UA" sz="2200" dirty="0" smtClean="0"/>
              <a:t> </a:t>
            </a:r>
            <a:r>
              <a:rPr lang="en-US" sz="2200" dirty="0" smtClean="0"/>
              <a:t>Charlotte</a:t>
            </a:r>
            <a:r>
              <a:rPr lang="en-US" sz="2200" dirty="0"/>
              <a:t>, Emily and Anne, or a sculpture of Queen Victoria and Prince </a:t>
            </a:r>
            <a:r>
              <a:rPr lang="en-US" sz="2200" dirty="0" smtClean="0"/>
              <a:t>Albert in </a:t>
            </a:r>
            <a:r>
              <a:rPr lang="en-US" sz="2200" dirty="0"/>
              <a:t>medieval costume. Portraits of living figures were allowed from 1969. In addition to its permanent galleries of historical portraits, the National Portrait Gallery exhibits a rapidly changing collection of contemporary work, stages exhibitions of portrait art by individual artists and hosts the annual BP Portrait Prize competition.</a:t>
            </a:r>
          </a:p>
        </p:txBody>
      </p:sp>
      <p:pic>
        <p:nvPicPr>
          <p:cNvPr id="1026" name="Picture 2" descr="File:2008 inside the National Portrait Gallery, Lond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16632"/>
            <a:ext cx="6659463" cy="4992514"/>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5706635" y="5373216"/>
            <a:ext cx="3436454" cy="369332"/>
          </a:xfrm>
          <a:prstGeom prst="rect">
            <a:avLst/>
          </a:prstGeom>
        </p:spPr>
        <p:txBody>
          <a:bodyPr wrap="none">
            <a:spAutoFit/>
          </a:bodyPr>
          <a:lstStyle/>
          <a:p>
            <a:r>
              <a:rPr lang="en-US" dirty="0"/>
              <a:t>Inside the National Portrait Gallery</a:t>
            </a:r>
            <a:endParaRPr lang="uk-UA" dirty="0"/>
          </a:p>
        </p:txBody>
      </p:sp>
    </p:spTree>
    <p:extLst>
      <p:ext uri="{BB962C8B-B14F-4D97-AF65-F5344CB8AC3E}">
        <p14:creationId xmlns:p14="http://schemas.microsoft.com/office/powerpoint/2010/main" val="124195982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barn(inVertical)">
                                      <p:cBhvr>
                                        <p:cTn id="11" dur="500"/>
                                        <p:tgtEl>
                                          <p:spTgt spid="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6" presetClass="entr" presetSubtype="21" fill="hold" grpId="0" nodeType="click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500"/>
                                        <p:tgtEl>
                                          <p:spTgt spid="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
                                        </p:tgtEl>
                                      </p:cBhvr>
                                    </p:animEffect>
                                    <p:set>
                                      <p:cBhvr>
                                        <p:cTn id="21" dur="1" fill="hold">
                                          <p:stCondLst>
                                            <p:cond delay="499"/>
                                          </p:stCondLst>
                                        </p:cTn>
                                        <p:tgtEl>
                                          <p:spTgt spid="2"/>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5" presetClass="exit" presetSubtype="10" fill="hold" grpId="1" nodeType="clickEffect">
                                  <p:stCondLst>
                                    <p:cond delay="0"/>
                                  </p:stCondLst>
                                  <p:childTnLst>
                                    <p:animEffect transition="out" filter="checkerboard(across)">
                                      <p:cBhvr>
                                        <p:cTn id="25" dur="500"/>
                                        <p:tgtEl>
                                          <p:spTgt spid="3">
                                            <p:txEl>
                                              <p:pRg st="0" end="0"/>
                                            </p:txEl>
                                          </p:spTgt>
                                        </p:tgtEl>
                                      </p:cBhvr>
                                    </p:animEffect>
                                    <p:set>
                                      <p:cBhvr>
                                        <p:cTn id="26" dur="1" fill="hold">
                                          <p:stCondLst>
                                            <p:cond delay="499"/>
                                          </p:stCondLst>
                                        </p:cTn>
                                        <p:tgtEl>
                                          <p:spTgt spid="3">
                                            <p:txEl>
                                              <p:pRg st="0" end="0"/>
                                            </p:txEl>
                                          </p:spTgt>
                                        </p:tgtEl>
                                        <p:attrNameLst>
                                          <p:attrName>style.visibility</p:attrName>
                                        </p:attrNameLst>
                                      </p:cBhvr>
                                      <p:to>
                                        <p:strVal val="hidden"/>
                                      </p:to>
                                    </p:set>
                                  </p:childTnLst>
                                </p:cTn>
                              </p:par>
                            </p:childTnLst>
                          </p:cTn>
                        </p:par>
                      </p:childTnLst>
                    </p:cTn>
                  </p:par>
                  <p:par>
                    <p:cTn id="27" fill="hold">
                      <p:stCondLst>
                        <p:cond delay="indefinite"/>
                      </p:stCondLst>
                      <p:childTnLst>
                        <p:par>
                          <p:cTn id="28" fill="hold">
                            <p:stCondLst>
                              <p:cond delay="0"/>
                            </p:stCondLst>
                            <p:childTnLst>
                              <p:par>
                                <p:cTn id="29" presetID="5" presetClass="exit" presetSubtype="10" fill="hold" grpId="1" nodeType="clickEffect">
                                  <p:stCondLst>
                                    <p:cond delay="0"/>
                                  </p:stCondLst>
                                  <p:childTnLst>
                                    <p:animEffect transition="out" filter="checkerboard(across)">
                                      <p:cBhvr>
                                        <p:cTn id="30" dur="500"/>
                                        <p:tgtEl>
                                          <p:spTgt spid="3">
                                            <p:txEl>
                                              <p:pRg st="1" end="1"/>
                                            </p:txEl>
                                          </p:spTgt>
                                        </p:tgtEl>
                                      </p:cBhvr>
                                    </p:animEffect>
                                    <p:set>
                                      <p:cBhvr>
                                        <p:cTn id="31" dur="1" fill="hold">
                                          <p:stCondLst>
                                            <p:cond delay="499"/>
                                          </p:stCondLst>
                                        </p:cTn>
                                        <p:tgtEl>
                                          <p:spTgt spid="3">
                                            <p:txEl>
                                              <p:pRg st="1" end="1"/>
                                            </p:txEl>
                                          </p:spTgt>
                                        </p:tgtEl>
                                        <p:attrNameLst>
                                          <p:attrName>style.visibility</p:attrName>
                                        </p:attrNameLst>
                                      </p:cBhvr>
                                      <p:to>
                                        <p:strVal val="hidden"/>
                                      </p:to>
                                    </p:se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nodeType="clickEffect">
                                  <p:stCondLst>
                                    <p:cond delay="0"/>
                                  </p:stCondLst>
                                  <p:childTnLst>
                                    <p:set>
                                      <p:cBhvr>
                                        <p:cTn id="35" dur="1" fill="hold">
                                          <p:stCondLst>
                                            <p:cond delay="0"/>
                                          </p:stCondLst>
                                        </p:cTn>
                                        <p:tgtEl>
                                          <p:spTgt spid="1026"/>
                                        </p:tgtEl>
                                        <p:attrNameLst>
                                          <p:attrName>style.visibility</p:attrName>
                                        </p:attrNameLst>
                                      </p:cBhvr>
                                      <p:to>
                                        <p:strVal val="visible"/>
                                      </p:to>
                                    </p:set>
                                    <p:animEffect transition="in" filter="fade">
                                      <p:cBhvr>
                                        <p:cTn id="36" dur="1000"/>
                                        <p:tgtEl>
                                          <p:spTgt spid="1026"/>
                                        </p:tgtEl>
                                      </p:cBhvr>
                                    </p:animEffect>
                                    <p:anim calcmode="lin" valueType="num">
                                      <p:cBhvr>
                                        <p:cTn id="37" dur="1000" fill="hold"/>
                                        <p:tgtEl>
                                          <p:spTgt spid="1026"/>
                                        </p:tgtEl>
                                        <p:attrNameLst>
                                          <p:attrName>ppt_x</p:attrName>
                                        </p:attrNameLst>
                                      </p:cBhvr>
                                      <p:tavLst>
                                        <p:tav tm="0">
                                          <p:val>
                                            <p:strVal val="#ppt_x"/>
                                          </p:val>
                                        </p:tav>
                                        <p:tav tm="100000">
                                          <p:val>
                                            <p:strVal val="#ppt_x"/>
                                          </p:val>
                                        </p:tav>
                                      </p:tavLst>
                                    </p:anim>
                                    <p:anim calcmode="lin" valueType="num">
                                      <p:cBhvr>
                                        <p:cTn id="38" dur="1000" fill="hold"/>
                                        <p:tgtEl>
                                          <p:spTgt spid="1026"/>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grpId="0" nodeType="clickEffect">
                                  <p:stCondLst>
                                    <p:cond delay="0"/>
                                  </p:stCondLst>
                                  <p:childTnLst>
                                    <p:set>
                                      <p:cBhvr>
                                        <p:cTn id="42" dur="1" fill="hold">
                                          <p:stCondLst>
                                            <p:cond delay="0"/>
                                          </p:stCondLst>
                                        </p:cTn>
                                        <p:tgtEl>
                                          <p:spTgt spid="4"/>
                                        </p:tgtEl>
                                        <p:attrNameLst>
                                          <p:attrName>style.visibility</p:attrName>
                                        </p:attrNameLst>
                                      </p:cBhvr>
                                      <p:to>
                                        <p:strVal val="visible"/>
                                      </p:to>
                                    </p:set>
                                    <p:animEffect transition="in" filter="fade">
                                      <p:cBhvr>
                                        <p:cTn id="43" dur="1000"/>
                                        <p:tgtEl>
                                          <p:spTgt spid="4"/>
                                        </p:tgtEl>
                                      </p:cBhvr>
                                    </p:animEffect>
                                    <p:anim calcmode="lin" valueType="num">
                                      <p:cBhvr>
                                        <p:cTn id="44" dur="1000" fill="hold"/>
                                        <p:tgtEl>
                                          <p:spTgt spid="4"/>
                                        </p:tgtEl>
                                        <p:attrNameLst>
                                          <p:attrName>ppt_x</p:attrName>
                                        </p:attrNameLst>
                                      </p:cBhvr>
                                      <p:tavLst>
                                        <p:tav tm="0">
                                          <p:val>
                                            <p:strVal val="#ppt_x"/>
                                          </p:val>
                                        </p:tav>
                                        <p:tav tm="100000">
                                          <p:val>
                                            <p:strVal val="#ppt_x"/>
                                          </p:val>
                                        </p:tav>
                                      </p:tavLst>
                                    </p:anim>
                                    <p:anim calcmode="lin" valueType="num">
                                      <p:cBhvr>
                                        <p:cTn id="45"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3" grpId="0" uiExpand="1" build="p"/>
      <p:bldP spid="3" grpId="1" build="p"/>
      <p:bldP spid="4"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King Edward II, by Elkington &amp; Co, cast by  Domenico Brucciani, after  Unknown artist, 1877 (circa 1330s) - NPG  - © National Portrait Gallery, Lond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23973" y="445314"/>
            <a:ext cx="1796975" cy="3743697"/>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3027090" y="445314"/>
            <a:ext cx="1544910" cy="369332"/>
          </a:xfrm>
          <a:prstGeom prst="rect">
            <a:avLst/>
          </a:prstGeom>
        </p:spPr>
        <p:txBody>
          <a:bodyPr wrap="none">
            <a:spAutoFit/>
          </a:bodyPr>
          <a:lstStyle/>
          <a:p>
            <a:r>
              <a:rPr lang="en-US" b="1" dirty="0"/>
              <a:t>King Edward II</a:t>
            </a:r>
          </a:p>
        </p:txBody>
      </p:sp>
      <p:pic>
        <p:nvPicPr>
          <p:cNvPr id="2054" name="Picture 6" descr="King Richard II, by Elkington &amp; Co, cast by  Domenico Brucciani, after  Nicholas Broker, and  Godfrey Prest, 1873 (circa 1395-1397) - NPG  - © National Portrait Gallery, Lond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27090" y="1453426"/>
            <a:ext cx="1957325" cy="3816424"/>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5128431" y="1453426"/>
            <a:ext cx="1549207" cy="369332"/>
          </a:xfrm>
          <a:prstGeom prst="rect">
            <a:avLst/>
          </a:prstGeom>
        </p:spPr>
        <p:txBody>
          <a:bodyPr wrap="none">
            <a:spAutoFit/>
          </a:bodyPr>
          <a:lstStyle/>
          <a:p>
            <a:r>
              <a:rPr lang="en-US" b="1" dirty="0"/>
              <a:t>King Richard II</a:t>
            </a:r>
          </a:p>
        </p:txBody>
      </p:sp>
      <p:pic>
        <p:nvPicPr>
          <p:cNvPr id="2056" name="Picture 8" descr="King Henry IV, by Elkington &amp; Co, cast by  Domenico Brucciani, after  Unknown artist, 1875 (circa 1408-1427) - NPG  - © National Portrait Gallery, Lond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28431" y="2533546"/>
            <a:ext cx="2066925" cy="3887713"/>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7360679" y="2533546"/>
            <a:ext cx="1479316" cy="369332"/>
          </a:xfrm>
          <a:prstGeom prst="rect">
            <a:avLst/>
          </a:prstGeom>
        </p:spPr>
        <p:txBody>
          <a:bodyPr wrap="none">
            <a:spAutoFit/>
          </a:bodyPr>
          <a:lstStyle/>
          <a:p>
            <a:r>
              <a:rPr lang="en-US" b="1" dirty="0"/>
              <a:t>King Henry IV</a:t>
            </a:r>
          </a:p>
        </p:txBody>
      </p:sp>
    </p:spTree>
    <p:extLst>
      <p:ext uri="{BB962C8B-B14F-4D97-AF65-F5344CB8AC3E}">
        <p14:creationId xmlns:p14="http://schemas.microsoft.com/office/powerpoint/2010/main" val="3633650540"/>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fade">
                                      <p:cBhvr>
                                        <p:cTn id="7" dur="500"/>
                                        <p:tgtEl>
                                          <p:spTgt spid="205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054"/>
                                        </p:tgtEl>
                                        <p:attrNameLst>
                                          <p:attrName>style.visibility</p:attrName>
                                        </p:attrNameLst>
                                      </p:cBhvr>
                                      <p:to>
                                        <p:strVal val="visible"/>
                                      </p:to>
                                    </p:set>
                                    <p:animEffect transition="in" filter="fade">
                                      <p:cBhvr>
                                        <p:cTn id="15" dur="500"/>
                                        <p:tgtEl>
                                          <p:spTgt spid="2054"/>
                                        </p:tgtEl>
                                      </p:cBhvr>
                                    </p:animEffect>
                                  </p:childTnLst>
                                </p:cTn>
                              </p:par>
                            </p:childTnLst>
                          </p:cTn>
                        </p:par>
                        <p:par>
                          <p:cTn id="16" fill="hold">
                            <p:stCondLst>
                              <p:cond delay="1500"/>
                            </p:stCondLst>
                            <p:childTnLst>
                              <p:par>
                                <p:cTn id="17" presetID="10"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fade">
                                      <p:cBhvr>
                                        <p:cTn id="19" dur="500"/>
                                        <p:tgtEl>
                                          <p:spTgt spid="3"/>
                                        </p:tgtEl>
                                      </p:cBhvr>
                                    </p:animEffect>
                                  </p:childTnLst>
                                </p:cTn>
                              </p:par>
                            </p:childTnLst>
                          </p:cTn>
                        </p:par>
                        <p:par>
                          <p:cTn id="20" fill="hold">
                            <p:stCondLst>
                              <p:cond delay="2000"/>
                            </p:stCondLst>
                            <p:childTnLst>
                              <p:par>
                                <p:cTn id="21" presetID="10" presetClass="entr" presetSubtype="0" fill="hold" nodeType="afterEffect">
                                  <p:stCondLst>
                                    <p:cond delay="0"/>
                                  </p:stCondLst>
                                  <p:childTnLst>
                                    <p:set>
                                      <p:cBhvr>
                                        <p:cTn id="22" dur="1" fill="hold">
                                          <p:stCondLst>
                                            <p:cond delay="0"/>
                                          </p:stCondLst>
                                        </p:cTn>
                                        <p:tgtEl>
                                          <p:spTgt spid="2056"/>
                                        </p:tgtEl>
                                        <p:attrNameLst>
                                          <p:attrName>style.visibility</p:attrName>
                                        </p:attrNameLst>
                                      </p:cBhvr>
                                      <p:to>
                                        <p:strVal val="visible"/>
                                      </p:to>
                                    </p:set>
                                    <p:animEffect transition="in" filter="fade">
                                      <p:cBhvr>
                                        <p:cTn id="23" dur="500"/>
                                        <p:tgtEl>
                                          <p:spTgt spid="2056"/>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fade">
                                      <p:cBhvr>
                                        <p:cTn id="2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John Astley, by Unknown Netherlandish artist, 1555 - NPG  - © National Portrait Gallery, Lond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139" y="188640"/>
            <a:ext cx="2034687" cy="395972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243050" y="188640"/>
            <a:ext cx="1271630" cy="369332"/>
          </a:xfrm>
          <a:prstGeom prst="rect">
            <a:avLst/>
          </a:prstGeom>
        </p:spPr>
        <p:txBody>
          <a:bodyPr wrap="none">
            <a:spAutoFit/>
          </a:bodyPr>
          <a:lstStyle/>
          <a:p>
            <a:r>
              <a:rPr lang="en-US" b="1" dirty="0"/>
              <a:t>John </a:t>
            </a:r>
            <a:r>
              <a:rPr lang="en-US" b="1" dirty="0" err="1"/>
              <a:t>Astley</a:t>
            </a:r>
            <a:endParaRPr lang="en-US" b="1" dirty="0"/>
          </a:p>
        </p:txBody>
      </p:sp>
      <p:pic>
        <p:nvPicPr>
          <p:cNvPr id="3076" name="Picture 4" descr="Mary Nevill, Lady Dacre; Gregory Fiennes, 10th Baron Dacre, by Hans Eworth, 1559 - NPG  - © National Portrait Gallery, Lond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139" y="4293096"/>
            <a:ext cx="3348718" cy="2333955"/>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3514680" y="5980720"/>
            <a:ext cx="1400183" cy="646331"/>
          </a:xfrm>
          <a:prstGeom prst="rect">
            <a:avLst/>
          </a:prstGeom>
        </p:spPr>
        <p:txBody>
          <a:bodyPr wrap="square">
            <a:spAutoFit/>
          </a:bodyPr>
          <a:lstStyle/>
          <a:p>
            <a:r>
              <a:rPr lang="en-US" b="1" dirty="0"/>
              <a:t>Mary </a:t>
            </a:r>
            <a:r>
              <a:rPr lang="en-US" b="1" dirty="0" err="1"/>
              <a:t>Nevill</a:t>
            </a:r>
            <a:r>
              <a:rPr lang="en-US" b="1" dirty="0"/>
              <a:t>, Lady </a:t>
            </a:r>
            <a:r>
              <a:rPr lang="en-US" b="1" dirty="0" err="1"/>
              <a:t>Dacre</a:t>
            </a:r>
            <a:endParaRPr lang="en-US" b="1" dirty="0"/>
          </a:p>
        </p:txBody>
      </p:sp>
      <p:pic>
        <p:nvPicPr>
          <p:cNvPr id="3078" name="Picture 6" descr="William Cecil, 1st Baron Burghley, by Unknown Anglo-Netherlandish artist, 1560s - NPG  - © National Portrait Gallery, Londo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71748" y="1052736"/>
            <a:ext cx="2228850" cy="3095625"/>
          </a:xfrm>
          <a:prstGeom prst="rect">
            <a:avLst/>
          </a:prstGeom>
          <a:noFill/>
          <a:extLst>
            <a:ext uri="{909E8E84-426E-40DD-AFC4-6F175D3DCCD1}">
              <a14:hiddenFill xmlns:a14="http://schemas.microsoft.com/office/drawing/2010/main">
                <a:solidFill>
                  <a:srgbClr val="FFFFFF"/>
                </a:solidFill>
              </a14:hiddenFill>
            </a:ext>
          </a:extLst>
        </p:spPr>
      </p:pic>
      <p:sp>
        <p:nvSpPr>
          <p:cNvPr id="4" name="Прямоугольник 3"/>
          <p:cNvSpPr/>
          <p:nvPr/>
        </p:nvSpPr>
        <p:spPr>
          <a:xfrm>
            <a:off x="3081620" y="683404"/>
            <a:ext cx="1418978" cy="369332"/>
          </a:xfrm>
          <a:prstGeom prst="rect">
            <a:avLst/>
          </a:prstGeom>
        </p:spPr>
        <p:txBody>
          <a:bodyPr wrap="none">
            <a:spAutoFit/>
          </a:bodyPr>
          <a:lstStyle/>
          <a:p>
            <a:r>
              <a:rPr lang="en-US" b="1" dirty="0"/>
              <a:t>William Cecil</a:t>
            </a:r>
          </a:p>
        </p:txBody>
      </p:sp>
      <p:pic>
        <p:nvPicPr>
          <p:cNvPr id="3082" name="Picture 10" descr="Thomas Howard, 4th Duke of Norfolk, by Unknown Anglo-Netherlandish artist, 1565 - NPG  - © National Portrait Gallery, Londo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14863" y="1052736"/>
            <a:ext cx="2390775" cy="3095625"/>
          </a:xfrm>
          <a:prstGeom prst="rect">
            <a:avLst/>
          </a:prstGeom>
          <a:noFill/>
          <a:extLst>
            <a:ext uri="{909E8E84-426E-40DD-AFC4-6F175D3DCCD1}">
              <a14:hiddenFill xmlns:a14="http://schemas.microsoft.com/office/drawing/2010/main">
                <a:solidFill>
                  <a:srgbClr val="FFFFFF"/>
                </a:solidFill>
              </a14:hiddenFill>
            </a:ext>
          </a:extLst>
        </p:spPr>
      </p:pic>
      <p:sp>
        <p:nvSpPr>
          <p:cNvPr id="5" name="Прямоугольник 4"/>
          <p:cNvSpPr/>
          <p:nvPr/>
        </p:nvSpPr>
        <p:spPr>
          <a:xfrm>
            <a:off x="5252579" y="683404"/>
            <a:ext cx="1745029" cy="369332"/>
          </a:xfrm>
          <a:prstGeom prst="rect">
            <a:avLst/>
          </a:prstGeom>
        </p:spPr>
        <p:txBody>
          <a:bodyPr wrap="none">
            <a:spAutoFit/>
          </a:bodyPr>
          <a:lstStyle/>
          <a:p>
            <a:r>
              <a:rPr lang="en-US" b="1" dirty="0" smtClean="0"/>
              <a:t>Thomas</a:t>
            </a:r>
            <a:r>
              <a:rPr lang="en-US" dirty="0" smtClean="0"/>
              <a:t> </a:t>
            </a:r>
            <a:r>
              <a:rPr lang="en-US" b="1" dirty="0" smtClean="0"/>
              <a:t>Howard</a:t>
            </a:r>
            <a:endParaRPr lang="uk-UA" b="1" dirty="0"/>
          </a:p>
        </p:txBody>
      </p:sp>
      <p:pic>
        <p:nvPicPr>
          <p:cNvPr id="3084" name="Picture 12" descr="Sir Henry Unton, by Unknown artist, circa 1596 - NPG  - © National Portrait Gallery, Londo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49626" y="4298973"/>
            <a:ext cx="3950934" cy="1736018"/>
          </a:xfrm>
          <a:prstGeom prst="rect">
            <a:avLst/>
          </a:prstGeom>
          <a:noFill/>
          <a:extLst>
            <a:ext uri="{909E8E84-426E-40DD-AFC4-6F175D3DCCD1}">
              <a14:hiddenFill xmlns:a14="http://schemas.microsoft.com/office/drawing/2010/main">
                <a:solidFill>
                  <a:srgbClr val="FFFFFF"/>
                </a:solidFill>
              </a14:hiddenFill>
            </a:ext>
          </a:extLst>
        </p:spPr>
      </p:pic>
      <p:sp>
        <p:nvSpPr>
          <p:cNvPr id="6" name="Прямоугольник 5"/>
          <p:cNvSpPr/>
          <p:nvPr/>
        </p:nvSpPr>
        <p:spPr>
          <a:xfrm>
            <a:off x="6389964" y="6034991"/>
            <a:ext cx="1710596" cy="369332"/>
          </a:xfrm>
          <a:prstGeom prst="rect">
            <a:avLst/>
          </a:prstGeom>
        </p:spPr>
        <p:txBody>
          <a:bodyPr wrap="none">
            <a:spAutoFit/>
          </a:bodyPr>
          <a:lstStyle/>
          <a:p>
            <a:r>
              <a:rPr lang="en-US" b="1" dirty="0"/>
              <a:t>Sir Henry </a:t>
            </a:r>
            <a:r>
              <a:rPr lang="en-US" b="1" dirty="0" err="1"/>
              <a:t>Unton</a:t>
            </a:r>
            <a:endParaRPr lang="en-US" b="1" dirty="0"/>
          </a:p>
        </p:txBody>
      </p:sp>
    </p:spTree>
    <p:extLst>
      <p:ext uri="{BB962C8B-B14F-4D97-AF65-F5344CB8AC3E}">
        <p14:creationId xmlns:p14="http://schemas.microsoft.com/office/powerpoint/2010/main" val="238541567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after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dissolve">
                                      <p:cBhvr>
                                        <p:cTn id="7" dur="1000"/>
                                        <p:tgtEl>
                                          <p:spTgt spid="3074"/>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dissolve">
                                      <p:cBhvr>
                                        <p:cTn id="11" dur="1000"/>
                                        <p:tgtEl>
                                          <p:spTgt spid="2"/>
                                        </p:tgtEl>
                                      </p:cBhvr>
                                    </p:animEffect>
                                  </p:childTnLst>
                                </p:cTn>
                              </p:par>
                            </p:childTnLst>
                          </p:cTn>
                        </p:par>
                        <p:par>
                          <p:cTn id="12" fill="hold">
                            <p:stCondLst>
                              <p:cond delay="2000"/>
                            </p:stCondLst>
                            <p:childTnLst>
                              <p:par>
                                <p:cTn id="13" presetID="9" presetClass="entr" presetSubtype="0" fill="hold" nodeType="afterEffect">
                                  <p:stCondLst>
                                    <p:cond delay="0"/>
                                  </p:stCondLst>
                                  <p:childTnLst>
                                    <p:set>
                                      <p:cBhvr>
                                        <p:cTn id="14" dur="1" fill="hold">
                                          <p:stCondLst>
                                            <p:cond delay="0"/>
                                          </p:stCondLst>
                                        </p:cTn>
                                        <p:tgtEl>
                                          <p:spTgt spid="3076"/>
                                        </p:tgtEl>
                                        <p:attrNameLst>
                                          <p:attrName>style.visibility</p:attrName>
                                        </p:attrNameLst>
                                      </p:cBhvr>
                                      <p:to>
                                        <p:strVal val="visible"/>
                                      </p:to>
                                    </p:set>
                                    <p:animEffect transition="in" filter="dissolve">
                                      <p:cBhvr>
                                        <p:cTn id="15" dur="1000"/>
                                        <p:tgtEl>
                                          <p:spTgt spid="3076"/>
                                        </p:tgtEl>
                                      </p:cBhvr>
                                    </p:animEffect>
                                  </p:childTnLst>
                                </p:cTn>
                              </p:par>
                            </p:childTnLst>
                          </p:cTn>
                        </p:par>
                        <p:par>
                          <p:cTn id="16" fill="hold">
                            <p:stCondLst>
                              <p:cond delay="3000"/>
                            </p:stCondLst>
                            <p:childTnLst>
                              <p:par>
                                <p:cTn id="17" presetID="9" presetClass="entr" presetSubtype="0" fill="hold" grpId="0" nodeType="afterEffect">
                                  <p:stCondLst>
                                    <p:cond delay="0"/>
                                  </p:stCondLst>
                                  <p:childTnLst>
                                    <p:set>
                                      <p:cBhvr>
                                        <p:cTn id="18" dur="1" fill="hold">
                                          <p:stCondLst>
                                            <p:cond delay="0"/>
                                          </p:stCondLst>
                                        </p:cTn>
                                        <p:tgtEl>
                                          <p:spTgt spid="3"/>
                                        </p:tgtEl>
                                        <p:attrNameLst>
                                          <p:attrName>style.visibility</p:attrName>
                                        </p:attrNameLst>
                                      </p:cBhvr>
                                      <p:to>
                                        <p:strVal val="visible"/>
                                      </p:to>
                                    </p:set>
                                    <p:animEffect transition="in" filter="dissolve">
                                      <p:cBhvr>
                                        <p:cTn id="19" dur="1000"/>
                                        <p:tgtEl>
                                          <p:spTgt spid="3"/>
                                        </p:tgtEl>
                                      </p:cBhvr>
                                    </p:animEffect>
                                  </p:childTnLst>
                                </p:cTn>
                              </p:par>
                            </p:childTnLst>
                          </p:cTn>
                        </p:par>
                        <p:par>
                          <p:cTn id="20" fill="hold">
                            <p:stCondLst>
                              <p:cond delay="4000"/>
                            </p:stCondLst>
                            <p:childTnLst>
                              <p:par>
                                <p:cTn id="21" presetID="9" presetClass="entr" presetSubtype="0" fill="hold" nodeType="afterEffect">
                                  <p:stCondLst>
                                    <p:cond delay="0"/>
                                  </p:stCondLst>
                                  <p:childTnLst>
                                    <p:set>
                                      <p:cBhvr>
                                        <p:cTn id="22" dur="1" fill="hold">
                                          <p:stCondLst>
                                            <p:cond delay="0"/>
                                          </p:stCondLst>
                                        </p:cTn>
                                        <p:tgtEl>
                                          <p:spTgt spid="3078"/>
                                        </p:tgtEl>
                                        <p:attrNameLst>
                                          <p:attrName>style.visibility</p:attrName>
                                        </p:attrNameLst>
                                      </p:cBhvr>
                                      <p:to>
                                        <p:strVal val="visible"/>
                                      </p:to>
                                    </p:set>
                                    <p:animEffect transition="in" filter="dissolve">
                                      <p:cBhvr>
                                        <p:cTn id="23" dur="1000"/>
                                        <p:tgtEl>
                                          <p:spTgt spid="3078"/>
                                        </p:tgtEl>
                                      </p:cBhvr>
                                    </p:animEffect>
                                  </p:childTnLst>
                                </p:cTn>
                              </p:par>
                            </p:childTnLst>
                          </p:cTn>
                        </p:par>
                        <p:par>
                          <p:cTn id="24" fill="hold">
                            <p:stCondLst>
                              <p:cond delay="5000"/>
                            </p:stCondLst>
                            <p:childTnLst>
                              <p:par>
                                <p:cTn id="25" presetID="9" presetClass="entr" presetSubtype="0" fill="hold" grpId="0" nodeType="afterEffect">
                                  <p:stCondLst>
                                    <p:cond delay="0"/>
                                  </p:stCondLst>
                                  <p:childTnLst>
                                    <p:set>
                                      <p:cBhvr>
                                        <p:cTn id="26" dur="1" fill="hold">
                                          <p:stCondLst>
                                            <p:cond delay="0"/>
                                          </p:stCondLst>
                                        </p:cTn>
                                        <p:tgtEl>
                                          <p:spTgt spid="4"/>
                                        </p:tgtEl>
                                        <p:attrNameLst>
                                          <p:attrName>style.visibility</p:attrName>
                                        </p:attrNameLst>
                                      </p:cBhvr>
                                      <p:to>
                                        <p:strVal val="visible"/>
                                      </p:to>
                                    </p:set>
                                    <p:animEffect transition="in" filter="dissolve">
                                      <p:cBhvr>
                                        <p:cTn id="27" dur="1000"/>
                                        <p:tgtEl>
                                          <p:spTgt spid="4"/>
                                        </p:tgtEl>
                                      </p:cBhvr>
                                    </p:animEffect>
                                  </p:childTnLst>
                                </p:cTn>
                              </p:par>
                            </p:childTnLst>
                          </p:cTn>
                        </p:par>
                        <p:par>
                          <p:cTn id="28" fill="hold">
                            <p:stCondLst>
                              <p:cond delay="6000"/>
                            </p:stCondLst>
                            <p:childTnLst>
                              <p:par>
                                <p:cTn id="29" presetID="9" presetClass="entr" presetSubtype="0" fill="hold" nodeType="afterEffect">
                                  <p:stCondLst>
                                    <p:cond delay="0"/>
                                  </p:stCondLst>
                                  <p:childTnLst>
                                    <p:set>
                                      <p:cBhvr>
                                        <p:cTn id="30" dur="1" fill="hold">
                                          <p:stCondLst>
                                            <p:cond delay="0"/>
                                          </p:stCondLst>
                                        </p:cTn>
                                        <p:tgtEl>
                                          <p:spTgt spid="3082"/>
                                        </p:tgtEl>
                                        <p:attrNameLst>
                                          <p:attrName>style.visibility</p:attrName>
                                        </p:attrNameLst>
                                      </p:cBhvr>
                                      <p:to>
                                        <p:strVal val="visible"/>
                                      </p:to>
                                    </p:set>
                                    <p:animEffect transition="in" filter="dissolve">
                                      <p:cBhvr>
                                        <p:cTn id="31" dur="1000"/>
                                        <p:tgtEl>
                                          <p:spTgt spid="3082"/>
                                        </p:tgtEl>
                                      </p:cBhvr>
                                    </p:animEffect>
                                  </p:childTnLst>
                                </p:cTn>
                              </p:par>
                            </p:childTnLst>
                          </p:cTn>
                        </p:par>
                        <p:par>
                          <p:cTn id="32" fill="hold">
                            <p:stCondLst>
                              <p:cond delay="7000"/>
                            </p:stCondLst>
                            <p:childTnLst>
                              <p:par>
                                <p:cTn id="33" presetID="9" presetClass="entr" presetSubtype="0" fill="hold" grpId="0" nodeType="after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dissolve">
                                      <p:cBhvr>
                                        <p:cTn id="35" dur="1000"/>
                                        <p:tgtEl>
                                          <p:spTgt spid="5"/>
                                        </p:tgtEl>
                                      </p:cBhvr>
                                    </p:animEffect>
                                  </p:childTnLst>
                                </p:cTn>
                              </p:par>
                            </p:childTnLst>
                          </p:cTn>
                        </p:par>
                        <p:par>
                          <p:cTn id="36" fill="hold">
                            <p:stCondLst>
                              <p:cond delay="8000"/>
                            </p:stCondLst>
                            <p:childTnLst>
                              <p:par>
                                <p:cTn id="37" presetID="9" presetClass="entr" presetSubtype="0" fill="hold" nodeType="afterEffect">
                                  <p:stCondLst>
                                    <p:cond delay="0"/>
                                  </p:stCondLst>
                                  <p:childTnLst>
                                    <p:set>
                                      <p:cBhvr>
                                        <p:cTn id="38" dur="1" fill="hold">
                                          <p:stCondLst>
                                            <p:cond delay="0"/>
                                          </p:stCondLst>
                                        </p:cTn>
                                        <p:tgtEl>
                                          <p:spTgt spid="3084"/>
                                        </p:tgtEl>
                                        <p:attrNameLst>
                                          <p:attrName>style.visibility</p:attrName>
                                        </p:attrNameLst>
                                      </p:cBhvr>
                                      <p:to>
                                        <p:strVal val="visible"/>
                                      </p:to>
                                    </p:set>
                                    <p:animEffect transition="in" filter="dissolve">
                                      <p:cBhvr>
                                        <p:cTn id="39" dur="1000"/>
                                        <p:tgtEl>
                                          <p:spTgt spid="3084"/>
                                        </p:tgtEl>
                                      </p:cBhvr>
                                    </p:animEffect>
                                  </p:childTnLst>
                                </p:cTn>
                              </p:par>
                            </p:childTnLst>
                          </p:cTn>
                        </p:par>
                        <p:par>
                          <p:cTn id="40" fill="hold">
                            <p:stCondLst>
                              <p:cond delay="9000"/>
                            </p:stCondLst>
                            <p:childTnLst>
                              <p:par>
                                <p:cTn id="41" presetID="9" presetClass="entr" presetSubtype="0" fill="hold" grpId="0" nodeType="afterEffect">
                                  <p:stCondLst>
                                    <p:cond delay="0"/>
                                  </p:stCondLst>
                                  <p:childTnLst>
                                    <p:set>
                                      <p:cBhvr>
                                        <p:cTn id="42" dur="1" fill="hold">
                                          <p:stCondLst>
                                            <p:cond delay="0"/>
                                          </p:stCondLst>
                                        </p:cTn>
                                        <p:tgtEl>
                                          <p:spTgt spid="6"/>
                                        </p:tgtEl>
                                        <p:attrNameLst>
                                          <p:attrName>style.visibility</p:attrName>
                                        </p:attrNameLst>
                                      </p:cBhvr>
                                      <p:to>
                                        <p:strVal val="visible"/>
                                      </p:to>
                                    </p:set>
                                    <p:animEffect transition="in" filter="dissolve">
                                      <p:cBhvr>
                                        <p:cTn id="43" dur="1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Thomas Howard, 14th Earl of Arundel, 4th Earl of Surrey and 1st Earl of Norfolk, by Sir Peter Paul Rubens, 1629 - NPG  - © National Portrait Gallery, Lond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4106064" cy="5337884"/>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29239" y="5520987"/>
            <a:ext cx="4006610" cy="769441"/>
          </a:xfrm>
          <a:prstGeom prst="rect">
            <a:avLst/>
          </a:prstGeom>
        </p:spPr>
        <p:txBody>
          <a:bodyPr wrap="none">
            <a:spAutoFit/>
          </a:bodyPr>
          <a:lstStyle/>
          <a:p>
            <a:r>
              <a:rPr lang="en-US" sz="4400" b="1" dirty="0"/>
              <a:t>Thomas Howard</a:t>
            </a:r>
          </a:p>
        </p:txBody>
      </p:sp>
      <p:pic>
        <p:nvPicPr>
          <p:cNvPr id="4100" name="Picture 4" descr="King Charles II, by Unknown artist, 1630 - NPG  - © National Portrait Gallery, Lond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984" y="116633"/>
            <a:ext cx="4102240" cy="5337884"/>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735678" y="5511928"/>
            <a:ext cx="3486852" cy="769441"/>
          </a:xfrm>
          <a:prstGeom prst="rect">
            <a:avLst/>
          </a:prstGeom>
        </p:spPr>
        <p:txBody>
          <a:bodyPr wrap="none">
            <a:spAutoFit/>
          </a:bodyPr>
          <a:lstStyle/>
          <a:p>
            <a:r>
              <a:rPr lang="en-US" sz="4400" b="1" dirty="0"/>
              <a:t>King Charles II</a:t>
            </a:r>
          </a:p>
        </p:txBody>
      </p:sp>
    </p:spTree>
    <p:extLst>
      <p:ext uri="{BB962C8B-B14F-4D97-AF65-F5344CB8AC3E}">
        <p14:creationId xmlns:p14="http://schemas.microsoft.com/office/powerpoint/2010/main" val="10494451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42"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1000"/>
                                        <p:tgtEl>
                                          <p:spTgt spid="2"/>
                                        </p:tgtEl>
                                      </p:cBhvr>
                                    </p:animEffect>
                                    <p:anim calcmode="lin" valueType="num">
                                      <p:cBhvr>
                                        <p:cTn id="14" dur="1000" fill="hold"/>
                                        <p:tgtEl>
                                          <p:spTgt spid="2"/>
                                        </p:tgtEl>
                                        <p:attrNameLst>
                                          <p:attrName>ppt_x</p:attrName>
                                        </p:attrNameLst>
                                      </p:cBhvr>
                                      <p:tavLst>
                                        <p:tav tm="0">
                                          <p:val>
                                            <p:strVal val="#ppt_x"/>
                                          </p:val>
                                        </p:tav>
                                        <p:tav tm="100000">
                                          <p:val>
                                            <p:strVal val="#ppt_x"/>
                                          </p:val>
                                        </p:tav>
                                      </p:tavLst>
                                    </p:anim>
                                    <p:anim calcmode="lin" valueType="num">
                                      <p:cBhvr>
                                        <p:cTn id="15" dur="1000" fill="hold"/>
                                        <p:tgtEl>
                                          <p:spTgt spid="2"/>
                                        </p:tgtEl>
                                        <p:attrNameLst>
                                          <p:attrName>ppt_y</p:attrName>
                                        </p:attrNameLst>
                                      </p:cBhvr>
                                      <p:tavLst>
                                        <p:tav tm="0">
                                          <p:val>
                                            <p:strVal val="#ppt_y+.1"/>
                                          </p:val>
                                        </p:tav>
                                        <p:tav tm="100000">
                                          <p:val>
                                            <p:strVal val="#ppt_y"/>
                                          </p:val>
                                        </p:tav>
                                      </p:tavLst>
                                    </p:anim>
                                  </p:childTnLst>
                                </p:cTn>
                              </p:par>
                            </p:childTnLst>
                          </p:cTn>
                        </p:par>
                        <p:par>
                          <p:cTn id="16" fill="hold">
                            <p:stCondLst>
                              <p:cond delay="2000"/>
                            </p:stCondLst>
                            <p:childTnLst>
                              <p:par>
                                <p:cTn id="17" presetID="42" presetClass="entr" presetSubtype="0" fill="hold" nodeType="afterEffect">
                                  <p:stCondLst>
                                    <p:cond delay="0"/>
                                  </p:stCondLst>
                                  <p:childTnLst>
                                    <p:set>
                                      <p:cBhvr>
                                        <p:cTn id="18" dur="1" fill="hold">
                                          <p:stCondLst>
                                            <p:cond delay="0"/>
                                          </p:stCondLst>
                                        </p:cTn>
                                        <p:tgtEl>
                                          <p:spTgt spid="4100"/>
                                        </p:tgtEl>
                                        <p:attrNameLst>
                                          <p:attrName>style.visibility</p:attrName>
                                        </p:attrNameLst>
                                      </p:cBhvr>
                                      <p:to>
                                        <p:strVal val="visible"/>
                                      </p:to>
                                    </p:set>
                                    <p:animEffect transition="in" filter="fade">
                                      <p:cBhvr>
                                        <p:cTn id="19" dur="1000"/>
                                        <p:tgtEl>
                                          <p:spTgt spid="4100"/>
                                        </p:tgtEl>
                                      </p:cBhvr>
                                    </p:animEffect>
                                    <p:anim calcmode="lin" valueType="num">
                                      <p:cBhvr>
                                        <p:cTn id="20" dur="1000" fill="hold"/>
                                        <p:tgtEl>
                                          <p:spTgt spid="4100"/>
                                        </p:tgtEl>
                                        <p:attrNameLst>
                                          <p:attrName>ppt_x</p:attrName>
                                        </p:attrNameLst>
                                      </p:cBhvr>
                                      <p:tavLst>
                                        <p:tav tm="0">
                                          <p:val>
                                            <p:strVal val="#ppt_x"/>
                                          </p:val>
                                        </p:tav>
                                        <p:tav tm="100000">
                                          <p:val>
                                            <p:strVal val="#ppt_x"/>
                                          </p:val>
                                        </p:tav>
                                      </p:tavLst>
                                    </p:anim>
                                    <p:anim calcmode="lin" valueType="num">
                                      <p:cBhvr>
                                        <p:cTn id="21" dur="1000" fill="hold"/>
                                        <p:tgtEl>
                                          <p:spTgt spid="4100"/>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42" presetClass="entr" presetSubtype="0"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1000"/>
                                        <p:tgtEl>
                                          <p:spTgt spid="3"/>
                                        </p:tgtEl>
                                      </p:cBhvr>
                                    </p:animEffect>
                                    <p:anim calcmode="lin" valueType="num">
                                      <p:cBhvr>
                                        <p:cTn id="26" dur="1000" fill="hold"/>
                                        <p:tgtEl>
                                          <p:spTgt spid="3"/>
                                        </p:tgtEl>
                                        <p:attrNameLst>
                                          <p:attrName>ppt_x</p:attrName>
                                        </p:attrNameLst>
                                      </p:cBhvr>
                                      <p:tavLst>
                                        <p:tav tm="0">
                                          <p:val>
                                            <p:strVal val="#ppt_x"/>
                                          </p:val>
                                        </p:tav>
                                        <p:tav tm="100000">
                                          <p:val>
                                            <p:strVal val="#ppt_x"/>
                                          </p:val>
                                        </p:tav>
                                      </p:tavLst>
                                    </p:anim>
                                    <p:anim calcmode="lin" valueType="num">
                                      <p:cBhvr>
                                        <p:cTn id="27"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King Charles I, by Daniel Mytens, 1631 - NPG  - © National Portrait Gallery, Lond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5575" y="188640"/>
            <a:ext cx="3438662" cy="561590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206821" y="5828833"/>
            <a:ext cx="3336170" cy="769441"/>
          </a:xfrm>
          <a:prstGeom prst="rect">
            <a:avLst/>
          </a:prstGeom>
        </p:spPr>
        <p:txBody>
          <a:bodyPr wrap="none">
            <a:spAutoFit/>
          </a:bodyPr>
          <a:lstStyle/>
          <a:p>
            <a:r>
              <a:rPr lang="en-US" sz="4400" b="1" dirty="0"/>
              <a:t>King Charles I</a:t>
            </a:r>
          </a:p>
        </p:txBody>
      </p:sp>
      <p:pic>
        <p:nvPicPr>
          <p:cNvPr id="5124" name="Picture 4" descr="Henrietta Maria, by Unknown artist, background by  Hendrik van Steenwyck, circa 1635 - NPG  - © National Portrait Gallery, Lond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7958" y="188640"/>
            <a:ext cx="3916490" cy="5640193"/>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4853949" y="5859610"/>
            <a:ext cx="3584507" cy="707886"/>
          </a:xfrm>
          <a:prstGeom prst="rect">
            <a:avLst/>
          </a:prstGeom>
        </p:spPr>
        <p:txBody>
          <a:bodyPr wrap="none">
            <a:spAutoFit/>
          </a:bodyPr>
          <a:lstStyle/>
          <a:p>
            <a:r>
              <a:rPr lang="en-US" sz="4000" b="1" dirty="0"/>
              <a:t>Henrietta Maria</a:t>
            </a:r>
          </a:p>
        </p:txBody>
      </p:sp>
    </p:spTree>
    <p:extLst>
      <p:ext uri="{BB962C8B-B14F-4D97-AF65-F5344CB8AC3E}">
        <p14:creationId xmlns:p14="http://schemas.microsoft.com/office/powerpoint/2010/main" val="255346144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after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2000"/>
                                        <p:tgtEl>
                                          <p:spTgt spid="5122"/>
                                        </p:tgtEl>
                                      </p:cBhvr>
                                    </p:animEffect>
                                    <p:anim calcmode="lin" valueType="num">
                                      <p:cBhvr>
                                        <p:cTn id="8" dur="2000" fill="hold"/>
                                        <p:tgtEl>
                                          <p:spTgt spid="5122"/>
                                        </p:tgtEl>
                                        <p:attrNameLst>
                                          <p:attrName>ppt_w</p:attrName>
                                        </p:attrNameLst>
                                      </p:cBhvr>
                                      <p:tavLst>
                                        <p:tav tm="0" fmla="#ppt_w*sin(2.5*pi*$)">
                                          <p:val>
                                            <p:fltVal val="0"/>
                                          </p:val>
                                        </p:tav>
                                        <p:tav tm="100000">
                                          <p:val>
                                            <p:fltVal val="1"/>
                                          </p:val>
                                        </p:tav>
                                      </p:tavLst>
                                    </p:anim>
                                    <p:anim calcmode="lin" valueType="num">
                                      <p:cBhvr>
                                        <p:cTn id="9" dur="2000" fill="hold"/>
                                        <p:tgtEl>
                                          <p:spTgt spid="5122"/>
                                        </p:tgtEl>
                                        <p:attrNameLst>
                                          <p:attrName>ppt_h</p:attrName>
                                        </p:attrNameLst>
                                      </p:cBhvr>
                                      <p:tavLst>
                                        <p:tav tm="0">
                                          <p:val>
                                            <p:strVal val="#ppt_h"/>
                                          </p:val>
                                        </p:tav>
                                        <p:tav tm="100000">
                                          <p:val>
                                            <p:strVal val="#ppt_h"/>
                                          </p:val>
                                        </p:tav>
                                      </p:tavLst>
                                    </p:anim>
                                  </p:childTnLst>
                                </p:cTn>
                              </p:par>
                            </p:childTnLst>
                          </p:cTn>
                        </p:par>
                        <p:par>
                          <p:cTn id="10" fill="hold">
                            <p:stCondLst>
                              <p:cond delay="2000"/>
                            </p:stCondLst>
                            <p:childTnLst>
                              <p:par>
                                <p:cTn id="11" presetID="45" presetClass="entr" presetSubtype="0"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Effect transition="in" filter="fade">
                                      <p:cBhvr>
                                        <p:cTn id="13" dur="2000"/>
                                        <p:tgtEl>
                                          <p:spTgt spid="2"/>
                                        </p:tgtEl>
                                      </p:cBhvr>
                                    </p:animEffect>
                                    <p:anim calcmode="lin" valueType="num">
                                      <p:cBhvr>
                                        <p:cTn id="14" dur="2000" fill="hold"/>
                                        <p:tgtEl>
                                          <p:spTgt spid="2"/>
                                        </p:tgtEl>
                                        <p:attrNameLst>
                                          <p:attrName>ppt_w</p:attrName>
                                        </p:attrNameLst>
                                      </p:cBhvr>
                                      <p:tavLst>
                                        <p:tav tm="0" fmla="#ppt_w*sin(2.5*pi*$)">
                                          <p:val>
                                            <p:fltVal val="0"/>
                                          </p:val>
                                        </p:tav>
                                        <p:tav tm="100000">
                                          <p:val>
                                            <p:fltVal val="1"/>
                                          </p:val>
                                        </p:tav>
                                      </p:tavLst>
                                    </p:anim>
                                    <p:anim calcmode="lin" valueType="num">
                                      <p:cBhvr>
                                        <p:cTn id="15" dur="2000" fill="hold"/>
                                        <p:tgtEl>
                                          <p:spTgt spid="2"/>
                                        </p:tgtEl>
                                        <p:attrNameLst>
                                          <p:attrName>ppt_h</p:attrName>
                                        </p:attrNameLst>
                                      </p:cBhvr>
                                      <p:tavLst>
                                        <p:tav tm="0">
                                          <p:val>
                                            <p:strVal val="#ppt_h"/>
                                          </p:val>
                                        </p:tav>
                                        <p:tav tm="100000">
                                          <p:val>
                                            <p:strVal val="#ppt_h"/>
                                          </p:val>
                                        </p:tav>
                                      </p:tavLst>
                                    </p:anim>
                                  </p:childTnLst>
                                </p:cTn>
                              </p:par>
                            </p:childTnLst>
                          </p:cTn>
                        </p:par>
                        <p:par>
                          <p:cTn id="16" fill="hold">
                            <p:stCondLst>
                              <p:cond delay="4000"/>
                            </p:stCondLst>
                            <p:childTnLst>
                              <p:par>
                                <p:cTn id="17" presetID="45" presetClass="entr" presetSubtype="0" fill="hold" nodeType="afterEffect">
                                  <p:stCondLst>
                                    <p:cond delay="0"/>
                                  </p:stCondLst>
                                  <p:childTnLst>
                                    <p:set>
                                      <p:cBhvr>
                                        <p:cTn id="18" dur="1" fill="hold">
                                          <p:stCondLst>
                                            <p:cond delay="0"/>
                                          </p:stCondLst>
                                        </p:cTn>
                                        <p:tgtEl>
                                          <p:spTgt spid="5124"/>
                                        </p:tgtEl>
                                        <p:attrNameLst>
                                          <p:attrName>style.visibility</p:attrName>
                                        </p:attrNameLst>
                                      </p:cBhvr>
                                      <p:to>
                                        <p:strVal val="visible"/>
                                      </p:to>
                                    </p:set>
                                    <p:animEffect transition="in" filter="fade">
                                      <p:cBhvr>
                                        <p:cTn id="19" dur="2000"/>
                                        <p:tgtEl>
                                          <p:spTgt spid="5124"/>
                                        </p:tgtEl>
                                      </p:cBhvr>
                                    </p:animEffect>
                                    <p:anim calcmode="lin" valueType="num">
                                      <p:cBhvr>
                                        <p:cTn id="20" dur="2000" fill="hold"/>
                                        <p:tgtEl>
                                          <p:spTgt spid="5124"/>
                                        </p:tgtEl>
                                        <p:attrNameLst>
                                          <p:attrName>ppt_w</p:attrName>
                                        </p:attrNameLst>
                                      </p:cBhvr>
                                      <p:tavLst>
                                        <p:tav tm="0" fmla="#ppt_w*sin(2.5*pi*$)">
                                          <p:val>
                                            <p:fltVal val="0"/>
                                          </p:val>
                                        </p:tav>
                                        <p:tav tm="100000">
                                          <p:val>
                                            <p:fltVal val="1"/>
                                          </p:val>
                                        </p:tav>
                                      </p:tavLst>
                                    </p:anim>
                                    <p:anim calcmode="lin" valueType="num">
                                      <p:cBhvr>
                                        <p:cTn id="21" dur="2000" fill="hold"/>
                                        <p:tgtEl>
                                          <p:spTgt spid="5124"/>
                                        </p:tgtEl>
                                        <p:attrNameLst>
                                          <p:attrName>ppt_h</p:attrName>
                                        </p:attrNameLst>
                                      </p:cBhvr>
                                      <p:tavLst>
                                        <p:tav tm="0">
                                          <p:val>
                                            <p:strVal val="#ppt_h"/>
                                          </p:val>
                                        </p:tav>
                                        <p:tav tm="100000">
                                          <p:val>
                                            <p:strVal val="#ppt_h"/>
                                          </p:val>
                                        </p:tav>
                                      </p:tavLst>
                                    </p:anim>
                                  </p:childTnLst>
                                </p:cTn>
                              </p:par>
                            </p:childTnLst>
                          </p:cTn>
                        </p:par>
                        <p:par>
                          <p:cTn id="22" fill="hold">
                            <p:stCondLst>
                              <p:cond delay="6000"/>
                            </p:stCondLst>
                            <p:childTnLst>
                              <p:par>
                                <p:cTn id="23" presetID="45" presetClass="entr" presetSubtype="0"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Effect transition="in" filter="fade">
                                      <p:cBhvr>
                                        <p:cTn id="25" dur="2000"/>
                                        <p:tgtEl>
                                          <p:spTgt spid="3"/>
                                        </p:tgtEl>
                                      </p:cBhvr>
                                    </p:animEffect>
                                    <p:anim calcmode="lin" valueType="num">
                                      <p:cBhvr>
                                        <p:cTn id="26" dur="2000" fill="hold"/>
                                        <p:tgtEl>
                                          <p:spTgt spid="3"/>
                                        </p:tgtEl>
                                        <p:attrNameLst>
                                          <p:attrName>ppt_w</p:attrName>
                                        </p:attrNameLst>
                                      </p:cBhvr>
                                      <p:tavLst>
                                        <p:tav tm="0" fmla="#ppt_w*sin(2.5*pi*$)">
                                          <p:val>
                                            <p:fltVal val="0"/>
                                          </p:val>
                                        </p:tav>
                                        <p:tav tm="100000">
                                          <p:val>
                                            <p:fltVal val="1"/>
                                          </p:val>
                                        </p:tav>
                                      </p:tavLst>
                                    </p:anim>
                                    <p:anim calcmode="lin" valueType="num">
                                      <p:cBhvr>
                                        <p:cTn id="27" dur="2000" fill="hold"/>
                                        <p:tgtEl>
                                          <p:spTgt spid="3"/>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Sir Theodore Turquet de Mayerne, by Unknown artist, probably after 1625 - NPG  - © National Portrait Gallery, Lond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5693" y="260647"/>
            <a:ext cx="4406325" cy="5615905"/>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35693" y="5876552"/>
            <a:ext cx="4805156" cy="954107"/>
          </a:xfrm>
          <a:prstGeom prst="rect">
            <a:avLst/>
          </a:prstGeom>
        </p:spPr>
        <p:txBody>
          <a:bodyPr wrap="square">
            <a:spAutoFit/>
          </a:bodyPr>
          <a:lstStyle/>
          <a:p>
            <a:pPr algn="ctr"/>
            <a:r>
              <a:rPr lang="fr-FR" sz="2800" b="1" dirty="0"/>
              <a:t>Sir Theodore Turquet de Mayerne</a:t>
            </a:r>
          </a:p>
        </p:txBody>
      </p:sp>
      <p:pic>
        <p:nvPicPr>
          <p:cNvPr id="6148" name="Picture 4" descr="John Milton, by Unknown artist, circa 1629 - NPG  - © National Portrait Gallery, Lond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16016" y="368659"/>
            <a:ext cx="4286674" cy="5399880"/>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5497537" y="5999662"/>
            <a:ext cx="2723631" cy="707886"/>
          </a:xfrm>
          <a:prstGeom prst="rect">
            <a:avLst/>
          </a:prstGeom>
        </p:spPr>
        <p:txBody>
          <a:bodyPr wrap="none">
            <a:spAutoFit/>
          </a:bodyPr>
          <a:lstStyle/>
          <a:p>
            <a:r>
              <a:rPr lang="en-US" sz="4000" b="1" dirty="0"/>
              <a:t>John Milton</a:t>
            </a:r>
          </a:p>
        </p:txBody>
      </p:sp>
    </p:spTree>
    <p:extLst>
      <p:ext uri="{BB962C8B-B14F-4D97-AF65-F5344CB8AC3E}">
        <p14:creationId xmlns:p14="http://schemas.microsoft.com/office/powerpoint/2010/main" val="1592935333"/>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after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par>
                          <p:cTn id="11" fill="hold">
                            <p:stCondLst>
                              <p:cond delay="1000"/>
                            </p:stCondLst>
                            <p:childTnLst>
                              <p:par>
                                <p:cTn id="12" presetID="31" presetClass="entr" presetSubtype="0" fill="hold" grpId="0" nodeType="afterEffect">
                                  <p:stCondLst>
                                    <p:cond delay="0"/>
                                  </p:stCondLst>
                                  <p:childTnLst>
                                    <p:set>
                                      <p:cBhvr>
                                        <p:cTn id="13" dur="1" fill="hold">
                                          <p:stCondLst>
                                            <p:cond delay="0"/>
                                          </p:stCondLst>
                                        </p:cTn>
                                        <p:tgtEl>
                                          <p:spTgt spid="2"/>
                                        </p:tgtEl>
                                        <p:attrNameLst>
                                          <p:attrName>style.visibility</p:attrName>
                                        </p:attrNameLst>
                                      </p:cBhvr>
                                      <p:to>
                                        <p:strVal val="visible"/>
                                      </p:to>
                                    </p:set>
                                    <p:anim calcmode="lin" valueType="num">
                                      <p:cBhvr>
                                        <p:cTn id="14" dur="1000" fill="hold"/>
                                        <p:tgtEl>
                                          <p:spTgt spid="2"/>
                                        </p:tgtEl>
                                        <p:attrNameLst>
                                          <p:attrName>ppt_w</p:attrName>
                                        </p:attrNameLst>
                                      </p:cBhvr>
                                      <p:tavLst>
                                        <p:tav tm="0">
                                          <p:val>
                                            <p:fltVal val="0"/>
                                          </p:val>
                                        </p:tav>
                                        <p:tav tm="100000">
                                          <p:val>
                                            <p:strVal val="#ppt_w"/>
                                          </p:val>
                                        </p:tav>
                                      </p:tavLst>
                                    </p:anim>
                                    <p:anim calcmode="lin" valueType="num">
                                      <p:cBhvr>
                                        <p:cTn id="15" dur="1000" fill="hold"/>
                                        <p:tgtEl>
                                          <p:spTgt spid="2"/>
                                        </p:tgtEl>
                                        <p:attrNameLst>
                                          <p:attrName>ppt_h</p:attrName>
                                        </p:attrNameLst>
                                      </p:cBhvr>
                                      <p:tavLst>
                                        <p:tav tm="0">
                                          <p:val>
                                            <p:fltVal val="0"/>
                                          </p:val>
                                        </p:tav>
                                        <p:tav tm="100000">
                                          <p:val>
                                            <p:strVal val="#ppt_h"/>
                                          </p:val>
                                        </p:tav>
                                      </p:tavLst>
                                    </p:anim>
                                    <p:anim calcmode="lin" valueType="num">
                                      <p:cBhvr>
                                        <p:cTn id="16" dur="1000" fill="hold"/>
                                        <p:tgtEl>
                                          <p:spTgt spid="2"/>
                                        </p:tgtEl>
                                        <p:attrNameLst>
                                          <p:attrName>style.rotation</p:attrName>
                                        </p:attrNameLst>
                                      </p:cBhvr>
                                      <p:tavLst>
                                        <p:tav tm="0">
                                          <p:val>
                                            <p:fltVal val="90"/>
                                          </p:val>
                                        </p:tav>
                                        <p:tav tm="100000">
                                          <p:val>
                                            <p:fltVal val="0"/>
                                          </p:val>
                                        </p:tav>
                                      </p:tavLst>
                                    </p:anim>
                                    <p:animEffect transition="in" filter="fade">
                                      <p:cBhvr>
                                        <p:cTn id="17" dur="1000"/>
                                        <p:tgtEl>
                                          <p:spTgt spid="2"/>
                                        </p:tgtEl>
                                      </p:cBhvr>
                                    </p:animEffect>
                                  </p:childTnLst>
                                </p:cTn>
                              </p:par>
                            </p:childTnLst>
                          </p:cTn>
                        </p:par>
                        <p:par>
                          <p:cTn id="18" fill="hold">
                            <p:stCondLst>
                              <p:cond delay="2000"/>
                            </p:stCondLst>
                            <p:childTnLst>
                              <p:par>
                                <p:cTn id="19" presetID="31" presetClass="entr" presetSubtype="0" fill="hold" nodeType="afterEffect">
                                  <p:stCondLst>
                                    <p:cond delay="0"/>
                                  </p:stCondLst>
                                  <p:childTnLst>
                                    <p:set>
                                      <p:cBhvr>
                                        <p:cTn id="20" dur="1" fill="hold">
                                          <p:stCondLst>
                                            <p:cond delay="0"/>
                                          </p:stCondLst>
                                        </p:cTn>
                                        <p:tgtEl>
                                          <p:spTgt spid="6148"/>
                                        </p:tgtEl>
                                        <p:attrNameLst>
                                          <p:attrName>style.visibility</p:attrName>
                                        </p:attrNameLst>
                                      </p:cBhvr>
                                      <p:to>
                                        <p:strVal val="visible"/>
                                      </p:to>
                                    </p:set>
                                    <p:anim calcmode="lin" valueType="num">
                                      <p:cBhvr>
                                        <p:cTn id="21" dur="1000" fill="hold"/>
                                        <p:tgtEl>
                                          <p:spTgt spid="6148"/>
                                        </p:tgtEl>
                                        <p:attrNameLst>
                                          <p:attrName>ppt_w</p:attrName>
                                        </p:attrNameLst>
                                      </p:cBhvr>
                                      <p:tavLst>
                                        <p:tav tm="0">
                                          <p:val>
                                            <p:fltVal val="0"/>
                                          </p:val>
                                        </p:tav>
                                        <p:tav tm="100000">
                                          <p:val>
                                            <p:strVal val="#ppt_w"/>
                                          </p:val>
                                        </p:tav>
                                      </p:tavLst>
                                    </p:anim>
                                    <p:anim calcmode="lin" valueType="num">
                                      <p:cBhvr>
                                        <p:cTn id="22" dur="1000" fill="hold"/>
                                        <p:tgtEl>
                                          <p:spTgt spid="6148"/>
                                        </p:tgtEl>
                                        <p:attrNameLst>
                                          <p:attrName>ppt_h</p:attrName>
                                        </p:attrNameLst>
                                      </p:cBhvr>
                                      <p:tavLst>
                                        <p:tav tm="0">
                                          <p:val>
                                            <p:fltVal val="0"/>
                                          </p:val>
                                        </p:tav>
                                        <p:tav tm="100000">
                                          <p:val>
                                            <p:strVal val="#ppt_h"/>
                                          </p:val>
                                        </p:tav>
                                      </p:tavLst>
                                    </p:anim>
                                    <p:anim calcmode="lin" valueType="num">
                                      <p:cBhvr>
                                        <p:cTn id="23" dur="1000" fill="hold"/>
                                        <p:tgtEl>
                                          <p:spTgt spid="6148"/>
                                        </p:tgtEl>
                                        <p:attrNameLst>
                                          <p:attrName>style.rotation</p:attrName>
                                        </p:attrNameLst>
                                      </p:cBhvr>
                                      <p:tavLst>
                                        <p:tav tm="0">
                                          <p:val>
                                            <p:fltVal val="90"/>
                                          </p:val>
                                        </p:tav>
                                        <p:tav tm="100000">
                                          <p:val>
                                            <p:fltVal val="0"/>
                                          </p:val>
                                        </p:tav>
                                      </p:tavLst>
                                    </p:anim>
                                    <p:animEffect transition="in" filter="fade">
                                      <p:cBhvr>
                                        <p:cTn id="24" dur="1000"/>
                                        <p:tgtEl>
                                          <p:spTgt spid="6148"/>
                                        </p:tgtEl>
                                      </p:cBhvr>
                                    </p:animEffect>
                                  </p:childTnLst>
                                </p:cTn>
                              </p:par>
                            </p:childTnLst>
                          </p:cTn>
                        </p:par>
                        <p:par>
                          <p:cTn id="25" fill="hold">
                            <p:stCondLst>
                              <p:cond delay="3000"/>
                            </p:stCondLst>
                            <p:childTnLst>
                              <p:par>
                                <p:cTn id="26" presetID="31" presetClass="entr" presetSubtype="0"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 calcmode="lin" valueType="num">
                                      <p:cBhvr>
                                        <p:cTn id="28" dur="1000" fill="hold"/>
                                        <p:tgtEl>
                                          <p:spTgt spid="3"/>
                                        </p:tgtEl>
                                        <p:attrNameLst>
                                          <p:attrName>ppt_w</p:attrName>
                                        </p:attrNameLst>
                                      </p:cBhvr>
                                      <p:tavLst>
                                        <p:tav tm="0">
                                          <p:val>
                                            <p:fltVal val="0"/>
                                          </p:val>
                                        </p:tav>
                                        <p:tav tm="100000">
                                          <p:val>
                                            <p:strVal val="#ppt_w"/>
                                          </p:val>
                                        </p:tav>
                                      </p:tavLst>
                                    </p:anim>
                                    <p:anim calcmode="lin" valueType="num">
                                      <p:cBhvr>
                                        <p:cTn id="29" dur="1000" fill="hold"/>
                                        <p:tgtEl>
                                          <p:spTgt spid="3"/>
                                        </p:tgtEl>
                                        <p:attrNameLst>
                                          <p:attrName>ppt_h</p:attrName>
                                        </p:attrNameLst>
                                      </p:cBhvr>
                                      <p:tavLst>
                                        <p:tav tm="0">
                                          <p:val>
                                            <p:fltVal val="0"/>
                                          </p:val>
                                        </p:tav>
                                        <p:tav tm="100000">
                                          <p:val>
                                            <p:strVal val="#ppt_h"/>
                                          </p:val>
                                        </p:tav>
                                      </p:tavLst>
                                    </p:anim>
                                    <p:anim calcmode="lin" valueType="num">
                                      <p:cBhvr>
                                        <p:cTn id="30" dur="1000" fill="hold"/>
                                        <p:tgtEl>
                                          <p:spTgt spid="3"/>
                                        </p:tgtEl>
                                        <p:attrNameLst>
                                          <p:attrName>style.rotation</p:attrName>
                                        </p:attrNameLst>
                                      </p:cBhvr>
                                      <p:tavLst>
                                        <p:tav tm="0">
                                          <p:val>
                                            <p:fltVal val="90"/>
                                          </p:val>
                                        </p:tav>
                                        <p:tav tm="100000">
                                          <p:val>
                                            <p:fltVal val="0"/>
                                          </p:val>
                                        </p:tav>
                                      </p:tavLst>
                                    </p:anim>
                                    <p:animEffect transition="in" filter="fade">
                                      <p:cBhvr>
                                        <p:cTn id="31"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descr="Venetia, Lady Digby, by Sir Anthony Van Dyck, circa 1633-1634 - NPG  - © National Portrait Gallery, Lond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9705" y="260648"/>
            <a:ext cx="4170370" cy="5399881"/>
          </a:xfrm>
          <a:prstGeom prst="rect">
            <a:avLst/>
          </a:prstGeom>
          <a:noFill/>
          <a:extLst>
            <a:ext uri="{909E8E84-426E-40DD-AFC4-6F175D3DCCD1}">
              <a14:hiddenFill xmlns:a14="http://schemas.microsoft.com/office/drawing/2010/main">
                <a:solidFill>
                  <a:srgbClr val="FFFFFF"/>
                </a:solidFill>
              </a14:hiddenFill>
            </a:ext>
          </a:extLst>
        </p:spPr>
      </p:pic>
      <p:sp>
        <p:nvSpPr>
          <p:cNvPr id="2" name="Прямоугольник 1"/>
          <p:cNvSpPr/>
          <p:nvPr/>
        </p:nvSpPr>
        <p:spPr>
          <a:xfrm>
            <a:off x="1139790" y="5877272"/>
            <a:ext cx="2130199" cy="830997"/>
          </a:xfrm>
          <a:prstGeom prst="rect">
            <a:avLst/>
          </a:prstGeom>
        </p:spPr>
        <p:txBody>
          <a:bodyPr wrap="none">
            <a:spAutoFit/>
          </a:bodyPr>
          <a:lstStyle/>
          <a:p>
            <a:r>
              <a:rPr lang="en-US" sz="4800" b="1" dirty="0"/>
              <a:t>Venetia</a:t>
            </a:r>
          </a:p>
        </p:txBody>
      </p:sp>
      <p:pic>
        <p:nvPicPr>
          <p:cNvPr id="7172" name="Picture 4" descr="Henry Stone, by Sir Peter Lely, circa 1648 - NPG  - © National Portrait Gallery, Lond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9992" y="260648"/>
            <a:ext cx="4369750" cy="5399881"/>
          </a:xfrm>
          <a:prstGeom prst="rect">
            <a:avLst/>
          </a:prstGeom>
          <a:noFill/>
          <a:extLst>
            <a:ext uri="{909E8E84-426E-40DD-AFC4-6F175D3DCCD1}">
              <a14:hiddenFill xmlns:a14="http://schemas.microsoft.com/office/drawing/2010/main">
                <a:solidFill>
                  <a:srgbClr val="FFFFFF"/>
                </a:solidFill>
              </a14:hiddenFill>
            </a:ext>
          </a:extLst>
        </p:spPr>
      </p:pic>
      <p:sp>
        <p:nvSpPr>
          <p:cNvPr id="3" name="Прямоугольник 2"/>
          <p:cNvSpPr/>
          <p:nvPr/>
        </p:nvSpPr>
        <p:spPr>
          <a:xfrm>
            <a:off x="5017647" y="5877272"/>
            <a:ext cx="3334439" cy="830997"/>
          </a:xfrm>
          <a:prstGeom prst="rect">
            <a:avLst/>
          </a:prstGeom>
        </p:spPr>
        <p:txBody>
          <a:bodyPr wrap="none">
            <a:spAutoFit/>
          </a:bodyPr>
          <a:lstStyle/>
          <a:p>
            <a:r>
              <a:rPr lang="en-US" sz="4800" b="1" dirty="0"/>
              <a:t>Henry Stone</a:t>
            </a:r>
          </a:p>
        </p:txBody>
      </p:sp>
    </p:spTree>
    <p:extLst>
      <p:ext uri="{BB962C8B-B14F-4D97-AF65-F5344CB8AC3E}">
        <p14:creationId xmlns:p14="http://schemas.microsoft.com/office/powerpoint/2010/main" val="327643093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7170"/>
                                        </p:tgtEl>
                                        <p:attrNameLst>
                                          <p:attrName>style.visibility</p:attrName>
                                        </p:attrNameLst>
                                      </p:cBhvr>
                                      <p:to>
                                        <p:strVal val="visible"/>
                                      </p:to>
                                    </p:set>
                                    <p:anim calcmode="lin" valueType="num">
                                      <p:cBhvr>
                                        <p:cTn id="7" dur="1000" fill="hold"/>
                                        <p:tgtEl>
                                          <p:spTgt spid="7170"/>
                                        </p:tgtEl>
                                        <p:attrNameLst>
                                          <p:attrName>ppt_w</p:attrName>
                                        </p:attrNameLst>
                                      </p:cBhvr>
                                      <p:tavLst>
                                        <p:tav tm="0">
                                          <p:val>
                                            <p:fltVal val="0"/>
                                          </p:val>
                                        </p:tav>
                                        <p:tav tm="100000">
                                          <p:val>
                                            <p:strVal val="#ppt_w"/>
                                          </p:val>
                                        </p:tav>
                                      </p:tavLst>
                                    </p:anim>
                                    <p:anim calcmode="lin" valueType="num">
                                      <p:cBhvr>
                                        <p:cTn id="8" dur="1000" fill="hold"/>
                                        <p:tgtEl>
                                          <p:spTgt spid="7170"/>
                                        </p:tgtEl>
                                        <p:attrNameLst>
                                          <p:attrName>ppt_h</p:attrName>
                                        </p:attrNameLst>
                                      </p:cBhvr>
                                      <p:tavLst>
                                        <p:tav tm="0">
                                          <p:val>
                                            <p:fltVal val="0"/>
                                          </p:val>
                                        </p:tav>
                                        <p:tav tm="100000">
                                          <p:val>
                                            <p:strVal val="#ppt_h"/>
                                          </p:val>
                                        </p:tav>
                                      </p:tavLst>
                                    </p:anim>
                                    <p:animEffect transition="in" filter="fade">
                                      <p:cBhvr>
                                        <p:cTn id="9" dur="1000"/>
                                        <p:tgtEl>
                                          <p:spTgt spid="7170"/>
                                        </p:tgtEl>
                                      </p:cBhvr>
                                    </p:animEffect>
                                  </p:childTnLst>
                                </p:cTn>
                              </p:par>
                            </p:childTnLst>
                          </p:cTn>
                        </p:par>
                        <p:par>
                          <p:cTn id="10" fill="hold">
                            <p:stCondLst>
                              <p:cond delay="1000"/>
                            </p:stCondLst>
                            <p:childTnLst>
                              <p:par>
                                <p:cTn id="11" presetID="53" presetClass="entr" presetSubtype="16" fill="hold" grpId="0" nodeType="after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p:cTn id="13" dur="1000" fill="hold"/>
                                        <p:tgtEl>
                                          <p:spTgt spid="2"/>
                                        </p:tgtEl>
                                        <p:attrNameLst>
                                          <p:attrName>ppt_w</p:attrName>
                                        </p:attrNameLst>
                                      </p:cBhvr>
                                      <p:tavLst>
                                        <p:tav tm="0">
                                          <p:val>
                                            <p:fltVal val="0"/>
                                          </p:val>
                                        </p:tav>
                                        <p:tav tm="100000">
                                          <p:val>
                                            <p:strVal val="#ppt_w"/>
                                          </p:val>
                                        </p:tav>
                                      </p:tavLst>
                                    </p:anim>
                                    <p:anim calcmode="lin" valueType="num">
                                      <p:cBhvr>
                                        <p:cTn id="14" dur="1000" fill="hold"/>
                                        <p:tgtEl>
                                          <p:spTgt spid="2"/>
                                        </p:tgtEl>
                                        <p:attrNameLst>
                                          <p:attrName>ppt_h</p:attrName>
                                        </p:attrNameLst>
                                      </p:cBhvr>
                                      <p:tavLst>
                                        <p:tav tm="0">
                                          <p:val>
                                            <p:fltVal val="0"/>
                                          </p:val>
                                        </p:tav>
                                        <p:tav tm="100000">
                                          <p:val>
                                            <p:strVal val="#ppt_h"/>
                                          </p:val>
                                        </p:tav>
                                      </p:tavLst>
                                    </p:anim>
                                    <p:animEffect transition="in" filter="fade">
                                      <p:cBhvr>
                                        <p:cTn id="15" dur="1000"/>
                                        <p:tgtEl>
                                          <p:spTgt spid="2"/>
                                        </p:tgtEl>
                                      </p:cBhvr>
                                    </p:animEffect>
                                  </p:childTnLst>
                                </p:cTn>
                              </p:par>
                            </p:childTnLst>
                          </p:cTn>
                        </p:par>
                        <p:par>
                          <p:cTn id="16" fill="hold">
                            <p:stCondLst>
                              <p:cond delay="2000"/>
                            </p:stCondLst>
                            <p:childTnLst>
                              <p:par>
                                <p:cTn id="17" presetID="53" presetClass="entr" presetSubtype="16" fill="hold" nodeType="afterEffect">
                                  <p:stCondLst>
                                    <p:cond delay="0"/>
                                  </p:stCondLst>
                                  <p:childTnLst>
                                    <p:set>
                                      <p:cBhvr>
                                        <p:cTn id="18" dur="1" fill="hold">
                                          <p:stCondLst>
                                            <p:cond delay="0"/>
                                          </p:stCondLst>
                                        </p:cTn>
                                        <p:tgtEl>
                                          <p:spTgt spid="7172"/>
                                        </p:tgtEl>
                                        <p:attrNameLst>
                                          <p:attrName>style.visibility</p:attrName>
                                        </p:attrNameLst>
                                      </p:cBhvr>
                                      <p:to>
                                        <p:strVal val="visible"/>
                                      </p:to>
                                    </p:set>
                                    <p:anim calcmode="lin" valueType="num">
                                      <p:cBhvr>
                                        <p:cTn id="19" dur="1000" fill="hold"/>
                                        <p:tgtEl>
                                          <p:spTgt spid="7172"/>
                                        </p:tgtEl>
                                        <p:attrNameLst>
                                          <p:attrName>ppt_w</p:attrName>
                                        </p:attrNameLst>
                                      </p:cBhvr>
                                      <p:tavLst>
                                        <p:tav tm="0">
                                          <p:val>
                                            <p:fltVal val="0"/>
                                          </p:val>
                                        </p:tav>
                                        <p:tav tm="100000">
                                          <p:val>
                                            <p:strVal val="#ppt_w"/>
                                          </p:val>
                                        </p:tav>
                                      </p:tavLst>
                                    </p:anim>
                                    <p:anim calcmode="lin" valueType="num">
                                      <p:cBhvr>
                                        <p:cTn id="20" dur="1000" fill="hold"/>
                                        <p:tgtEl>
                                          <p:spTgt spid="7172"/>
                                        </p:tgtEl>
                                        <p:attrNameLst>
                                          <p:attrName>ppt_h</p:attrName>
                                        </p:attrNameLst>
                                      </p:cBhvr>
                                      <p:tavLst>
                                        <p:tav tm="0">
                                          <p:val>
                                            <p:fltVal val="0"/>
                                          </p:val>
                                        </p:tav>
                                        <p:tav tm="100000">
                                          <p:val>
                                            <p:strVal val="#ppt_h"/>
                                          </p:val>
                                        </p:tav>
                                      </p:tavLst>
                                    </p:anim>
                                    <p:animEffect transition="in" filter="fade">
                                      <p:cBhvr>
                                        <p:cTn id="21" dur="1000"/>
                                        <p:tgtEl>
                                          <p:spTgt spid="7172"/>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3"/>
                                        </p:tgtEl>
                                        <p:attrNameLst>
                                          <p:attrName>style.visibility</p:attrName>
                                        </p:attrNameLst>
                                      </p:cBhvr>
                                      <p:to>
                                        <p:strVal val="visible"/>
                                      </p:to>
                                    </p:set>
                                    <p:anim calcmode="lin" valueType="num">
                                      <p:cBhvr>
                                        <p:cTn id="25" dur="1000" fill="hold"/>
                                        <p:tgtEl>
                                          <p:spTgt spid="3"/>
                                        </p:tgtEl>
                                        <p:attrNameLst>
                                          <p:attrName>ppt_w</p:attrName>
                                        </p:attrNameLst>
                                      </p:cBhvr>
                                      <p:tavLst>
                                        <p:tav tm="0">
                                          <p:val>
                                            <p:fltVal val="0"/>
                                          </p:val>
                                        </p:tav>
                                        <p:tav tm="100000">
                                          <p:val>
                                            <p:strVal val="#ppt_w"/>
                                          </p:val>
                                        </p:tav>
                                      </p:tavLst>
                                    </p:anim>
                                    <p:anim calcmode="lin" valueType="num">
                                      <p:cBhvr>
                                        <p:cTn id="26" dur="1000" fill="hold"/>
                                        <p:tgtEl>
                                          <p:spTgt spid="3"/>
                                        </p:tgtEl>
                                        <p:attrNameLst>
                                          <p:attrName>ppt_h</p:attrName>
                                        </p:attrNameLst>
                                      </p:cBhvr>
                                      <p:tavLst>
                                        <p:tav tm="0">
                                          <p:val>
                                            <p:fltVal val="0"/>
                                          </p:val>
                                        </p:tav>
                                        <p:tav tm="100000">
                                          <p:val>
                                            <p:strVal val="#ppt_h"/>
                                          </p:val>
                                        </p:tav>
                                      </p:tavLst>
                                    </p:anim>
                                    <p:animEffect transition="in" filter="fade">
                                      <p:cBhvr>
                                        <p:cTn id="27" dur="1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99</Words>
  <Application>Microsoft Office PowerPoint</Application>
  <PresentationFormat>Экран (4:3)</PresentationFormat>
  <Paragraphs>27</Paragraphs>
  <Slides>10</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10</vt:i4>
      </vt:variant>
    </vt:vector>
  </HeadingPairs>
  <TitlesOfParts>
    <vt:vector size="11" baseType="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Олександр</dc:creator>
  <cp:lastModifiedBy>Олександр</cp:lastModifiedBy>
  <cp:revision>7</cp:revision>
  <dcterms:created xsi:type="dcterms:W3CDTF">2013-02-19T19:35:41Z</dcterms:created>
  <dcterms:modified xsi:type="dcterms:W3CDTF">2013-02-19T20:43:21Z</dcterms:modified>
</cp:coreProperties>
</file>