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699804"/>
            <a:ext cx="5262570" cy="2801030"/>
          </a:xfrm>
        </p:spPr>
        <p:txBody>
          <a:bodyPr/>
          <a:lstStyle/>
          <a:p>
            <a:pPr algn="r"/>
            <a:r>
              <a:rPr lang="uk-UA" sz="2800" dirty="0" smtClean="0"/>
              <a:t>Підготували:</a:t>
            </a:r>
          </a:p>
          <a:p>
            <a:pPr algn="r">
              <a:buFont typeface="Arial" pitchFamily="34" charset="0"/>
              <a:buChar char="•"/>
            </a:pPr>
            <a:r>
              <a:rPr lang="uk-UA" sz="2800" dirty="0" smtClean="0"/>
              <a:t>Дереза Д.</a:t>
            </a:r>
          </a:p>
          <a:p>
            <a:pPr algn="r">
              <a:buFont typeface="Arial" pitchFamily="34" charset="0"/>
              <a:buChar char="•"/>
            </a:pPr>
            <a:r>
              <a:rPr lang="uk-UA" sz="2800" dirty="0" smtClean="0"/>
              <a:t>Тарасова А.</a:t>
            </a:r>
          </a:p>
          <a:p>
            <a:pPr algn="r">
              <a:buFont typeface="Arial" pitchFamily="34" charset="0"/>
              <a:buChar char="•"/>
            </a:pPr>
            <a:r>
              <a:rPr lang="uk-UA" sz="2800" dirty="0" err="1" smtClean="0"/>
              <a:t>Кіндратенко</a:t>
            </a:r>
            <a:r>
              <a:rPr lang="uk-UA" sz="2800" dirty="0" smtClean="0"/>
              <a:t> Ю.</a:t>
            </a:r>
          </a:p>
          <a:p>
            <a:pPr algn="r">
              <a:buFont typeface="Arial" pitchFamily="34" charset="0"/>
              <a:buChar char="•"/>
            </a:pPr>
            <a:r>
              <a:rPr lang="uk-UA" sz="2800" dirty="0" smtClean="0"/>
              <a:t>Прокопенко Т.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14554"/>
            <a:ext cx="8072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Російська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Федерація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9698" name="Picture 2" descr="&amp;Scy; &amp;pcy;&amp;rcy;&amp;acy;&amp;zcy;&amp;dcy;&amp;ncy;&amp;icy;&amp;kcy;&amp;ocy;&amp;mcy;!!!!!!!! &amp;ZHcy;&amp;iecy;&amp;ncy;&amp;scy;&amp;kcy;&amp;icy;&amp;jcy; &amp;fcy;&amp;ocy;&amp;rcy;&amp;u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6000" dirty="0" smtClean="0">
                <a:latin typeface="Monotype Corsiva" pitchFamily="66" charset="0"/>
              </a:rPr>
              <a:t>Кусково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8194" name="Picture 2" descr="http://upload.wikimedia.org/wikipedia/commons/thumb/c/c3/Kuskovo-2004-1.jpg/680px-Kuskovo-200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491220" cy="3709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280070"/>
            <a:ext cx="35718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Садибу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Кусково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називають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перлиною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Європи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 Цей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неймовірної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краси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архітектурно-художній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ансамбль XVIII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століття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просто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заворожує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Колишній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маєток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графів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Шереметьєвих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зараз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виглядає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так само,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століття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тому.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048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u="sng" dirty="0" smtClean="0">
                <a:latin typeface="Monotype Corsiva" pitchFamily="66" charset="0"/>
              </a:rPr>
              <a:t>Парк Горького</a:t>
            </a:r>
            <a:endParaRPr lang="ru-RU" sz="4800" u="sng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7170" name="Picture 2" descr="http://www.park-gorkogo.com/files/14653/IMG_6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429024" cy="3924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235743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/>
              <a:t>Парк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відпочинку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 Горького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чудове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безкоштовно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провести час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відпочити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столиці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. 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8810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6000" dirty="0" smtClean="0">
                <a:latin typeface="Monotype Corsiva" pitchFamily="66" charset="0"/>
              </a:rPr>
              <a:t>Червона площа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6146" name="Picture 2" descr="http://www.newsmarket.com.ua/wp-content/uploads/2010/09/1994551Red_SquareKremlin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000396" cy="308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734113"/>
            <a:ext cx="47148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одне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найпопулярніших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туристичних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напрямків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країні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Тут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знайдете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знаменитий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Собор Василя Блаженного,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Державний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Історичний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музей,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якщо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буде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недостатньо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то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зможете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побачити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відвідати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знаменитий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Мавзолей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Леніна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34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u="sng" dirty="0" smtClean="0">
                <a:latin typeface="Monotype Corsiva" pitchFamily="66" charset="0"/>
              </a:rPr>
              <a:t>Мавзолей І. В. Леніна</a:t>
            </a:r>
            <a:endParaRPr lang="ru-RU" sz="4400" u="sng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5122" name="Picture 2" descr="http://i.redigo.ru/h900/503dc2fb7ad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3214710" cy="3357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27146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Красній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Вашій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пропонується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унікальний</a:t>
            </a:r>
            <a:r>
              <a:rPr lang="ru-RU" sz="2400" dirty="0" smtClean="0"/>
              <a:t> Мавзолей </a:t>
            </a:r>
            <a:r>
              <a:rPr lang="ru-RU" sz="2400" dirty="0" err="1" smtClean="0"/>
              <a:t>Леніна</a:t>
            </a:r>
            <a:r>
              <a:rPr lang="ru-RU" sz="2400" dirty="0" smtClean="0"/>
              <a:t>. У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великому </a:t>
            </a:r>
            <a:r>
              <a:rPr lang="ru-RU" sz="2400" dirty="0" err="1" smtClean="0"/>
              <a:t>місці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побачите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забальзамоване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тіло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Леніна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09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6000" dirty="0" smtClean="0">
                <a:latin typeface="Monotype Corsiva" pitchFamily="66" charset="0"/>
              </a:rPr>
              <a:t>Кремль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4098" name="Picture 2" descr="http://bestmaps.ru/files/content_images/20120711134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276975" cy="3924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u="sng" dirty="0" smtClean="0">
                <a:latin typeface="Monotype Corsiva" pitchFamily="66" charset="0"/>
              </a:rPr>
              <a:t>Ермітаж</a:t>
            </a:r>
            <a:endParaRPr lang="ru-RU" sz="4800" u="sng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2050" name="Picture 2" descr="http://spbhi.ru/assets/images/showplace/muzei/ermitazh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57430"/>
            <a:ext cx="3990959" cy="392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643182"/>
            <a:ext cx="40004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популярний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туристичний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напрям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знаходиться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 Санкт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Петербурзі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також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головною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визначною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пам’яткою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міста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любитель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мистецтва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безперечно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місце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яке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відвідати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Ермітаж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будинок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всесвітньо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відомих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художників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числі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Леонардо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Вінчі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Рембрандт,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Мікеланджело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800" u="sng" dirty="0" smtClean="0">
                <a:latin typeface="Monotype Corsiva" pitchFamily="66" charset="0"/>
              </a:rPr>
              <a:t>Третьяковська галерея</a:t>
            </a:r>
            <a:endParaRPr lang="ru-RU" sz="4800" u="sng" dirty="0">
              <a:latin typeface="Monotype Corsiva" pitchFamily="66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3074" name="Picture 2" descr="http://xn--100-pddf6el5a.xn--p1ai/img/036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5715000" cy="390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&amp;Tcy;&amp;vcy;&amp;ocy;&amp;rcy;&amp;icy; &amp;Zcy; &amp;Ucy;&amp;kcy;&amp;rcy;&amp;acy;&amp;yicy;&amp;ncy;&amp;scy;&amp;softcy;&amp;kcy;&amp;ocy;&amp;yicy; &amp;Lcy;&amp;iukcy;&amp;tcy;&amp;iecy;&amp;rcy;&amp;acy;&amp;tcy;&amp;ucy;&amp;rcy;&amp;icy; &amp;Dcy;&amp;lcy;&amp;yacy; 6 &amp;Kcy;&amp;lcy;&amp;acy;&amp;scy;&amp;ucy; &amp;Bcy;&amp;iukcy;&amp;bcy;&amp;lcy;&amp;iukcy;&amp;ocy;&amp;tcy;&amp;iecy;&amp;kcy;&amp;acy; &amp;ucy;&amp;kcy;&amp;rcy;&amp;acy;&amp;yicy;&amp;ncy;&amp;scy;&amp;softcy;&amp;kcy;&amp;ocy;&amp;yicy; &amp;mcy;&amp;ocy;&amp;vcy;&amp;icy; &amp;tcy;&amp;acy; &amp;lcy;&amp;iukcy;&amp;tcy;&amp;iecy;&amp;rcy;&amp;acy;&amp;tcy;&amp;u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9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10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000" dirty="0" smtClean="0"/>
              <a:t>Офіційна назва: </a:t>
            </a:r>
            <a:r>
              <a:rPr lang="ru-RU" sz="3000" dirty="0" err="1" smtClean="0"/>
              <a:t>Російська</a:t>
            </a:r>
            <a:r>
              <a:rPr lang="ru-RU" sz="3000" dirty="0" smtClean="0"/>
              <a:t> </a:t>
            </a:r>
            <a:r>
              <a:rPr lang="ru-RU" sz="3000" dirty="0" err="1" smtClean="0"/>
              <a:t>Федерація</a:t>
            </a:r>
            <a:endParaRPr lang="ru-RU" sz="3000" dirty="0" smtClean="0"/>
          </a:p>
          <a:p>
            <a:pPr algn="just"/>
            <a:r>
              <a:rPr lang="ru-RU" sz="3000" dirty="0" err="1" smtClean="0"/>
              <a:t>Площа</a:t>
            </a:r>
            <a:r>
              <a:rPr lang="ru-RU" sz="3000" dirty="0" smtClean="0"/>
              <a:t> — 17 075,4 тис км кв. </a:t>
            </a:r>
          </a:p>
          <a:p>
            <a:pPr algn="just"/>
            <a:r>
              <a:rPr lang="ru-RU" sz="3000" dirty="0" err="1" smtClean="0"/>
              <a:t>Населення</a:t>
            </a:r>
            <a:r>
              <a:rPr lang="ru-RU" sz="3000" dirty="0" smtClean="0"/>
              <a:t> — 148,3 млн. </a:t>
            </a:r>
            <a:r>
              <a:rPr lang="ru-RU" sz="3000" dirty="0" err="1" smtClean="0"/>
              <a:t>чоловік</a:t>
            </a:r>
            <a:r>
              <a:rPr lang="ru-RU" sz="3000" dirty="0" smtClean="0"/>
              <a:t>. </a:t>
            </a:r>
          </a:p>
          <a:p>
            <a:pPr algn="just"/>
            <a:r>
              <a:rPr lang="ru-RU" sz="3000" dirty="0" err="1" smtClean="0"/>
              <a:t>Столиця</a:t>
            </a:r>
            <a:r>
              <a:rPr lang="ru-RU" sz="3000" dirty="0" smtClean="0"/>
              <a:t> — Москва.</a:t>
            </a:r>
          </a:p>
          <a:p>
            <a:pPr algn="just"/>
            <a:r>
              <a:rPr lang="ru-RU" sz="3000" dirty="0" err="1" smtClean="0"/>
              <a:t>Адміністративний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поділ</a:t>
            </a:r>
            <a:r>
              <a:rPr lang="ru-RU" sz="3000" dirty="0" smtClean="0"/>
              <a:t>: 21 </a:t>
            </a:r>
            <a:r>
              <a:rPr lang="ru-RU" sz="3000" dirty="0" err="1" smtClean="0"/>
              <a:t>республіка</a:t>
            </a:r>
            <a:r>
              <a:rPr lang="ru-RU" sz="3000" dirty="0" smtClean="0"/>
              <a:t>, 6 </a:t>
            </a:r>
            <a:r>
              <a:rPr lang="ru-RU" sz="3000" dirty="0" err="1" smtClean="0"/>
              <a:t>країв</a:t>
            </a:r>
            <a:r>
              <a:rPr lang="ru-RU" sz="3000" dirty="0" smtClean="0"/>
              <a:t>, 49 областей, </a:t>
            </a:r>
            <a:r>
              <a:rPr lang="ru-RU" sz="3000" dirty="0" err="1" smtClean="0"/>
              <a:t>міста</a:t>
            </a:r>
            <a:r>
              <a:rPr lang="ru-RU" sz="3000" dirty="0" smtClean="0"/>
              <a:t> федерального </a:t>
            </a:r>
            <a:r>
              <a:rPr lang="ru-RU" sz="3000" dirty="0" err="1" smtClean="0"/>
              <a:t>значення</a:t>
            </a:r>
            <a:r>
              <a:rPr lang="ru-RU" sz="3000" dirty="0" smtClean="0"/>
              <a:t> Москва </a:t>
            </a:r>
            <a:r>
              <a:rPr lang="ru-RU" sz="3000" dirty="0" err="1" smtClean="0"/>
              <a:t>і</a:t>
            </a:r>
            <a:r>
              <a:rPr lang="ru-RU" sz="3000" dirty="0" smtClean="0"/>
              <a:t> Санкт-Петербург, автономна область </a:t>
            </a:r>
            <a:r>
              <a:rPr lang="ru-RU" sz="3000" dirty="0" err="1" smtClean="0"/>
              <a:t>і</a:t>
            </a:r>
            <a:r>
              <a:rPr lang="ru-RU" sz="3000" dirty="0" smtClean="0"/>
              <a:t> 10 </a:t>
            </a:r>
            <a:r>
              <a:rPr lang="ru-RU" sz="3000" dirty="0" err="1" smtClean="0"/>
              <a:t>автономних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округів</a:t>
            </a:r>
            <a:r>
              <a:rPr lang="ru-RU" sz="3000" dirty="0" smtClean="0"/>
              <a:t>.</a:t>
            </a:r>
          </a:p>
          <a:p>
            <a:pPr algn="just"/>
            <a:r>
              <a:rPr lang="ru-RU" sz="3000" dirty="0" smtClean="0"/>
              <a:t>Форма </a:t>
            </a:r>
            <a:r>
              <a:rPr lang="ru-RU" sz="3000" dirty="0" err="1" smtClean="0"/>
              <a:t>правління</a:t>
            </a:r>
            <a:r>
              <a:rPr lang="ru-RU" sz="3000" dirty="0" smtClean="0"/>
              <a:t>. </a:t>
            </a:r>
            <a:r>
              <a:rPr lang="ru-RU" sz="3000" dirty="0" err="1" smtClean="0"/>
              <a:t>Республіка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федеральним</a:t>
            </a:r>
            <a:r>
              <a:rPr lang="ru-RU" sz="3000" dirty="0" smtClean="0"/>
              <a:t> </a:t>
            </a:r>
            <a:r>
              <a:rPr lang="ru-RU" sz="3000" dirty="0" err="1" smtClean="0"/>
              <a:t>державним</a:t>
            </a:r>
            <a:r>
              <a:rPr lang="ru-RU" sz="3000" dirty="0" smtClean="0"/>
              <a:t> </a:t>
            </a:r>
            <a:r>
              <a:rPr lang="ru-RU" sz="3000" dirty="0" err="1" smtClean="0"/>
              <a:t>устроєм</a:t>
            </a:r>
            <a:r>
              <a:rPr lang="ru-RU" sz="3000" dirty="0" smtClean="0"/>
              <a:t>.</a:t>
            </a:r>
          </a:p>
          <a:p>
            <a:pPr algn="just"/>
            <a:r>
              <a:rPr lang="ru-RU" sz="3000" dirty="0" err="1" smtClean="0"/>
              <a:t>Державна</a:t>
            </a:r>
            <a:r>
              <a:rPr lang="ru-RU" sz="3000" dirty="0" smtClean="0"/>
              <a:t> </a:t>
            </a:r>
            <a:r>
              <a:rPr lang="ru-RU" sz="3000" dirty="0" err="1" smtClean="0"/>
              <a:t>мова</a:t>
            </a:r>
            <a:r>
              <a:rPr lang="ru-RU" sz="3000" dirty="0" smtClean="0"/>
              <a:t>. </a:t>
            </a:r>
            <a:r>
              <a:rPr lang="ru-RU" sz="3000" dirty="0" err="1" smtClean="0"/>
              <a:t>Російська</a:t>
            </a:r>
            <a:r>
              <a:rPr lang="ru-RU" sz="3000" dirty="0" smtClean="0"/>
              <a:t>.</a:t>
            </a:r>
          </a:p>
          <a:p>
            <a:pPr algn="just"/>
            <a:r>
              <a:rPr lang="ru-RU" sz="3000" dirty="0" err="1" smtClean="0"/>
              <a:t>Релігія</a:t>
            </a:r>
            <a:r>
              <a:rPr lang="ru-RU" sz="3000" dirty="0" smtClean="0"/>
              <a:t>. </a:t>
            </a:r>
            <a:r>
              <a:rPr lang="ru-RU" sz="3000" dirty="0" err="1" smtClean="0"/>
              <a:t>Серед</a:t>
            </a:r>
            <a:r>
              <a:rPr lang="ru-RU" sz="3000" dirty="0" smtClean="0"/>
              <a:t> </a:t>
            </a:r>
            <a:r>
              <a:rPr lang="ru-RU" sz="3000" dirty="0" err="1" smtClean="0"/>
              <a:t>релігійних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конфесій</a:t>
            </a:r>
            <a:r>
              <a:rPr lang="ru-RU" sz="3000" dirty="0" smtClean="0"/>
              <a:t> </a:t>
            </a:r>
            <a:r>
              <a:rPr lang="ru-RU" sz="3000" dirty="0" err="1" smtClean="0"/>
              <a:t>найчисленнішою</a:t>
            </a:r>
            <a:r>
              <a:rPr lang="ru-RU" sz="3000" dirty="0" smtClean="0"/>
              <a:t> </a:t>
            </a:r>
            <a:r>
              <a:rPr lang="ru-RU" sz="3000" dirty="0" err="1" smtClean="0"/>
              <a:t>є</a:t>
            </a:r>
            <a:r>
              <a:rPr lang="ru-RU" sz="3000" dirty="0" smtClean="0"/>
              <a:t> православна, </a:t>
            </a:r>
            <a:r>
              <a:rPr lang="ru-RU" sz="3000" dirty="0" err="1" smtClean="0"/>
              <a:t>жителі</a:t>
            </a:r>
            <a:r>
              <a:rPr lang="ru-RU" sz="3000" dirty="0" smtClean="0"/>
              <a:t> </a:t>
            </a:r>
            <a:r>
              <a:rPr lang="ru-RU" sz="3000" dirty="0" err="1" smtClean="0"/>
              <a:t>Росії</a:t>
            </a:r>
            <a:r>
              <a:rPr lang="ru-RU" sz="3000" dirty="0" smtClean="0"/>
              <a:t> </a:t>
            </a:r>
            <a:r>
              <a:rPr lang="ru-RU" sz="3000" dirty="0" err="1" smtClean="0"/>
              <a:t>сповідують</a:t>
            </a:r>
            <a:r>
              <a:rPr lang="ru-RU" sz="3000" dirty="0" smtClean="0"/>
              <a:t> </a:t>
            </a:r>
            <a:r>
              <a:rPr lang="ru-RU" sz="3000" dirty="0" err="1" smtClean="0"/>
              <a:t>також</a:t>
            </a:r>
            <a:r>
              <a:rPr lang="ru-RU" sz="3000" dirty="0" smtClean="0"/>
              <a:t> </a:t>
            </a:r>
            <a:r>
              <a:rPr lang="ru-RU" sz="3000" dirty="0" err="1" smtClean="0"/>
              <a:t>іслам</a:t>
            </a:r>
            <a:r>
              <a:rPr lang="ru-RU" sz="3000" dirty="0" smtClean="0"/>
              <a:t>, католицизм, </a:t>
            </a:r>
            <a:r>
              <a:rPr lang="ru-RU" sz="3000" dirty="0" err="1" smtClean="0"/>
              <a:t>іудаїзм</a:t>
            </a:r>
            <a:r>
              <a:rPr lang="ru-RU" sz="3000" dirty="0" smtClean="0"/>
              <a:t>, буддизм.</a:t>
            </a:r>
          </a:p>
          <a:p>
            <a:pPr algn="just"/>
            <a:r>
              <a:rPr lang="ru-RU" sz="3000" dirty="0" smtClean="0"/>
              <a:t>Валюта. Рубль</a:t>
            </a:r>
            <a:r>
              <a:rPr lang="uk-UA" sz="3000" dirty="0" smtClean="0"/>
              <a:t>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/>
              <a:t>Місце</a:t>
            </a:r>
            <a:r>
              <a:rPr lang="ru-RU" sz="5400" b="1" dirty="0" smtClean="0"/>
              <a:t> в </a:t>
            </a:r>
            <a:r>
              <a:rPr lang="ru-RU" sz="5400" b="1" dirty="0" err="1" smtClean="0"/>
              <a:t>світі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133349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За </a:t>
            </a:r>
            <a:r>
              <a:rPr lang="ru-RU" sz="3200" dirty="0" err="1" smtClean="0"/>
              <a:t>площею</a:t>
            </a:r>
            <a:r>
              <a:rPr lang="ru-RU" sz="3200" dirty="0" smtClean="0"/>
              <a:t> - перше </a:t>
            </a:r>
            <a:r>
              <a:rPr lang="ru-RU" sz="3200" dirty="0" err="1" smtClean="0"/>
              <a:t>місце</a:t>
            </a:r>
            <a:r>
              <a:rPr lang="ru-RU" sz="3200" dirty="0" smtClean="0"/>
              <a:t> в </a:t>
            </a:r>
            <a:r>
              <a:rPr lang="ru-RU" sz="3200" dirty="0" err="1" smtClean="0"/>
              <a:t>світі</a:t>
            </a:r>
            <a:r>
              <a:rPr lang="ru-RU" sz="3200" dirty="0" smtClean="0"/>
              <a:t>;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126205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За </a:t>
            </a:r>
            <a:r>
              <a:rPr lang="ru-RU" sz="3200" dirty="0" err="1" smtClean="0"/>
              <a:t>кількістю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населення</a:t>
            </a:r>
            <a:r>
              <a:rPr lang="ru-RU" sz="3200" dirty="0" smtClean="0"/>
              <a:t> - </a:t>
            </a:r>
            <a:r>
              <a:rPr lang="ru-RU" sz="3200" dirty="0" err="1" smtClean="0"/>
              <a:t>шосте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5362" name="Picture 2" descr="ge_rus001: &amp;Ucy;&amp;tcy;&amp;rcy;&amp;ocy; &amp;dcy;&amp;ocy;&amp;bcy;&amp;rcy;&amp;ocy;&amp;iecy;...&amp;Rcy;&amp;ocy;&amp;scy;&amp;scy;&amp;icy;&amp;ya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3429024" cy="235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&amp;Kcy;&amp;acy;&amp;rcy;&amp;tcy;&amp;icy;&amp;ncy;&amp;acy; Swarovski &quot;&amp;Kcy;&amp;acy;&amp;rcy;&amp;tcy;&amp;acy; &amp;Rcy;&amp;ocy;&amp;scy;&amp;scy;&amp;icy;&amp;icy;&quot; - &amp;Acy;&amp;bcy;&amp;scy;&amp;tcy;&amp;rcy;&amp;acy;&amp;kcy;&amp;tscy;&amp;icy;&amp;yacy; - &amp;Kcy;&amp;acy;&amp;rcy;&amp;tcy;&amp;icy;&amp;ncy;&amp;ycy; Swarov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786214" cy="2519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SO 3166-2:RU - &amp;Vcy;&amp;icy;&amp;kcy;&amp;icy;&amp;pcy;&amp;iecy;&amp;d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56374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Розташування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1/3 території її знаходиться в Східній Європі;</a:t>
            </a:r>
          </a:p>
          <a:p>
            <a:pPr algn="just"/>
            <a:r>
              <a:rPr lang="uk-UA" dirty="0" smtClean="0"/>
              <a:t> 2/3 – в Північній Азії.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На заході Росія межує з Норвегією, Фінляндією, Естонією, Латвією, Білоруссю;</a:t>
            </a:r>
          </a:p>
          <a:p>
            <a:pPr algn="just"/>
            <a:r>
              <a:rPr lang="uk-UA" dirty="0" smtClean="0"/>
              <a:t>на південному заході – з Україною;</a:t>
            </a:r>
          </a:p>
          <a:p>
            <a:pPr algn="just"/>
            <a:r>
              <a:rPr lang="uk-UA" dirty="0" smtClean="0"/>
              <a:t>на півдні – з Грузією, Азербайджаном, Казахстаном, Монголією, Китаєм, КНДР.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помірному</a:t>
            </a:r>
            <a:r>
              <a:rPr lang="ru-RU" dirty="0" smtClean="0"/>
              <a:t> </a:t>
            </a:r>
            <a:r>
              <a:rPr lang="ru-RU" dirty="0" err="1" smtClean="0"/>
              <a:t>поясі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повсюдно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континентальності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заходу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континентального до </a:t>
            </a:r>
            <a:r>
              <a:rPr lang="ru-RU" dirty="0" err="1" smtClean="0"/>
              <a:t>різко</a:t>
            </a:r>
            <a:r>
              <a:rPr lang="ru-RU" dirty="0" smtClean="0"/>
              <a:t> континентального.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err="1" smtClean="0"/>
              <a:t>Клімат</a:t>
            </a:r>
            <a:endParaRPr lang="ru-RU" dirty="0"/>
          </a:p>
        </p:txBody>
      </p:sp>
      <p:pic>
        <p:nvPicPr>
          <p:cNvPr id="13314" name="Picture 2" descr="http://www.znaimo.com.ua/images/rubase_2_392254630_73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14818"/>
            <a:ext cx="6810085" cy="213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— </a:t>
            </a:r>
            <a:r>
              <a:rPr lang="ru-RU" dirty="0" err="1" smtClean="0"/>
              <a:t>близько</a:t>
            </a:r>
            <a:r>
              <a:rPr lang="ru-RU" dirty="0" smtClean="0"/>
              <a:t> 65%;</a:t>
            </a:r>
          </a:p>
          <a:p>
            <a:pPr algn="just"/>
            <a:r>
              <a:rPr lang="ru-RU" dirty="0" smtClean="0"/>
              <a:t>В них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хвойних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широколистяних</a:t>
            </a:r>
            <a:r>
              <a:rPr lang="ru-RU" dirty="0" smtClean="0"/>
              <a:t> дерев: сосна, </a:t>
            </a:r>
            <a:r>
              <a:rPr lang="ru-RU" dirty="0" err="1" smtClean="0"/>
              <a:t>ялина</a:t>
            </a:r>
            <a:r>
              <a:rPr lang="ru-RU" dirty="0" smtClean="0"/>
              <a:t>, </a:t>
            </a:r>
            <a:r>
              <a:rPr lang="ru-RU" dirty="0" err="1" smtClean="0"/>
              <a:t>ялиця</a:t>
            </a:r>
            <a:r>
              <a:rPr lang="ru-RU" dirty="0" smtClean="0"/>
              <a:t>, кедр, береза, </a:t>
            </a:r>
            <a:r>
              <a:rPr lang="ru-RU" dirty="0" err="1" smtClean="0"/>
              <a:t>осика</a:t>
            </a:r>
            <a:r>
              <a:rPr lang="ru-RU" dirty="0" smtClean="0"/>
              <a:t>, граб, бук, дуб, ясен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Флора</a:t>
            </a:r>
            <a:endParaRPr lang="ru-RU" sz="6000" dirty="0"/>
          </a:p>
        </p:txBody>
      </p:sp>
      <p:pic>
        <p:nvPicPr>
          <p:cNvPr id="12290" name="Picture 2" descr="http://www.galt.ucoz.ru/_pu/4/96904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786214" cy="268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http://d3mlntcv38ck9k.cloudfront.net/content/konspekt_image/34191/46ee766f43a0e8b93f1c32ffeee156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4162425" cy="270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150 тис.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З них 300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300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прісноводих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250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тайгової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бурого </a:t>
            </a:r>
            <a:r>
              <a:rPr lang="ru-RU" dirty="0" err="1" smtClean="0"/>
              <a:t>ведмедя</a:t>
            </a:r>
            <a:r>
              <a:rPr lang="ru-RU" dirty="0" smtClean="0"/>
              <a:t>, лося, </a:t>
            </a:r>
            <a:r>
              <a:rPr lang="ru-RU" dirty="0" err="1" smtClean="0"/>
              <a:t>рись</a:t>
            </a:r>
            <a:r>
              <a:rPr lang="ru-RU" dirty="0" smtClean="0"/>
              <a:t>, соболя, </a:t>
            </a:r>
            <a:r>
              <a:rPr lang="ru-RU" dirty="0" err="1" smtClean="0"/>
              <a:t>білку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Фауна</a:t>
            </a:r>
            <a:endParaRPr lang="ru-RU" dirty="0"/>
          </a:p>
        </p:txBody>
      </p:sp>
      <p:pic>
        <p:nvPicPr>
          <p:cNvPr id="4" name="Picture 4" descr="http://atlasprirodirossii.ru/wp-content/uploads/2013/02/Flora-i-fauna-Severnoy-chasti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643338" cy="271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7752" y="1524000"/>
            <a:ext cx="3829048" cy="4572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У 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120 тис. </a:t>
            </a:r>
            <a:r>
              <a:rPr lang="ru-RU" sz="2800" dirty="0" err="1" smtClean="0"/>
              <a:t>річок</a:t>
            </a:r>
            <a:r>
              <a:rPr lang="ru-RU" sz="2800" dirty="0" smtClean="0"/>
              <a:t> (</a:t>
            </a:r>
            <a:r>
              <a:rPr lang="ru-RU" sz="2800" dirty="0" err="1" smtClean="0"/>
              <a:t>завдовжки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10 км.). </a:t>
            </a:r>
          </a:p>
          <a:p>
            <a:pPr algn="just"/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них: — </a:t>
            </a:r>
            <a:r>
              <a:rPr lang="ru-RU" sz="2800" dirty="0" err="1" smtClean="0"/>
              <a:t>Лєна</a:t>
            </a:r>
            <a:r>
              <a:rPr lang="ru-RU" sz="2800" dirty="0" smtClean="0"/>
              <a:t>, </a:t>
            </a:r>
            <a:r>
              <a:rPr lang="ru-RU" sz="2800" dirty="0" err="1" smtClean="0"/>
              <a:t>Іртиш</a:t>
            </a:r>
            <a:r>
              <a:rPr lang="ru-RU" sz="2800" dirty="0" smtClean="0"/>
              <a:t>, </a:t>
            </a:r>
            <a:r>
              <a:rPr lang="ru-RU" sz="2800" dirty="0" err="1" smtClean="0"/>
              <a:t>Єнісей</a:t>
            </a:r>
            <a:r>
              <a:rPr lang="ru-RU" sz="2800" dirty="0" smtClean="0"/>
              <a:t>, Об, Волга, Амур.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 smtClean="0"/>
              <a:t>Річки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і</a:t>
            </a:r>
            <a:r>
              <a:rPr lang="ru-RU" sz="5400" b="1" dirty="0" smtClean="0"/>
              <a:t> озера</a:t>
            </a:r>
            <a:endParaRPr lang="ru-RU" dirty="0"/>
          </a:p>
        </p:txBody>
      </p:sp>
      <p:pic>
        <p:nvPicPr>
          <p:cNvPr id="10242" name="Picture 2" descr="http://img-fotki.yandex.ru/get/6302/64843573.f0/0_859c5_1d800bb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4" y="2000241"/>
            <a:ext cx="456925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0953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Собор </a:t>
            </a:r>
            <a:r>
              <a:rPr lang="ru-RU" sz="3600" b="1" dirty="0" err="1" smtClean="0">
                <a:latin typeface="Monotype Corsiva" pitchFamily="66" charset="0"/>
              </a:rPr>
              <a:t>Воскресіння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Христового</a:t>
            </a:r>
            <a:r>
              <a:rPr lang="ru-RU" sz="3600" b="1" dirty="0" smtClean="0">
                <a:latin typeface="Monotype Corsiva" pitchFamily="66" charset="0"/>
              </a:rPr>
              <a:t> на </a:t>
            </a:r>
            <a:r>
              <a:rPr lang="ru-RU" sz="3600" b="1" dirty="0" err="1" smtClean="0">
                <a:latin typeface="Monotype Corsiva" pitchFamily="66" charset="0"/>
              </a:rPr>
              <a:t>Крові</a:t>
            </a:r>
            <a:r>
              <a:rPr lang="ru-RU" sz="3600" b="1" dirty="0" smtClean="0">
                <a:latin typeface="Monotype Corsiva" pitchFamily="66" charset="0"/>
              </a:rPr>
              <a:t> (</a:t>
            </a:r>
            <a:r>
              <a:rPr lang="ru-RU" sz="3600" b="1" dirty="0" err="1" smtClean="0">
                <a:latin typeface="Monotype Corsiva" pitchFamily="66" charset="0"/>
              </a:rPr>
              <a:t>Спаса-на-Крові</a:t>
            </a:r>
            <a:r>
              <a:rPr lang="ru-RU" sz="3600" b="1" dirty="0" smtClean="0">
                <a:latin typeface="Monotype Corsiva" pitchFamily="66" charset="0"/>
              </a:rPr>
              <a:t>) в </a:t>
            </a:r>
            <a:r>
              <a:rPr lang="ru-RU" sz="3600" b="1" dirty="0" err="1" smtClean="0">
                <a:latin typeface="Monotype Corsiva" pitchFamily="66" charset="0"/>
              </a:rPr>
              <a:t>Санкт-Петербурзі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Росія</a:t>
            </a:r>
            <a:r>
              <a:rPr lang="uk-UA" sz="3600" b="1" dirty="0" smtClean="0"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/>
              <a:t>Визначні місця Росії</a:t>
            </a:r>
            <a:endParaRPr lang="ru-RU" sz="5400" dirty="0"/>
          </a:p>
        </p:txBody>
      </p:sp>
      <p:pic>
        <p:nvPicPr>
          <p:cNvPr id="9218" name="Picture 2" descr="http://krestalex.ru/wp-content/uploads/2011/08/Sobor-Voskreseniya-Hris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643050"/>
            <a:ext cx="4286280" cy="285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www.logoslovo.ru/media/pic_full/3/1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2357454" cy="321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547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Місце в світі</vt:lpstr>
      <vt:lpstr>Розташування</vt:lpstr>
      <vt:lpstr>Клімат</vt:lpstr>
      <vt:lpstr>Флора</vt:lpstr>
      <vt:lpstr>Фауна</vt:lpstr>
      <vt:lpstr>Річки і озера</vt:lpstr>
      <vt:lpstr>Визначні місця Росії</vt:lpstr>
      <vt:lpstr>Визначні місця Росії</vt:lpstr>
      <vt:lpstr>Визначні місця Росії</vt:lpstr>
      <vt:lpstr>Визначні місця Росії</vt:lpstr>
      <vt:lpstr>Визначні місця Росії</vt:lpstr>
      <vt:lpstr>Визначні місця Росії</vt:lpstr>
      <vt:lpstr>Визначні місця Росії</vt:lpstr>
      <vt:lpstr>Визначні місця Росії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2015-01-14T16:29:35Z</dcterms:created>
  <dcterms:modified xsi:type="dcterms:W3CDTF">2015-01-19T17:52:28Z</dcterms:modified>
</cp:coreProperties>
</file>