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4630" autoAdjust="0"/>
  </p:normalViewPr>
  <p:slideViewPr>
    <p:cSldViewPr snapToGrid="0">
      <p:cViewPr varScale="1">
        <p:scale>
          <a:sx n="87" d="100"/>
          <a:sy n="87" d="100"/>
        </p:scale>
        <p:origin x="1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20_%D1%81%D1%82%D0%BE%D0%BB%D1%96%D1%82%D1%82%D1%8F" TargetMode="External"/><Relationship Id="rId13" Type="http://schemas.openxmlformats.org/officeDocument/2006/relationships/hyperlink" Target="http://uk.wikipedia.org/wiki/%D0%9A%D0%B8%D1%97%D0%B2" TargetMode="External"/><Relationship Id="rId3" Type="http://schemas.openxmlformats.org/officeDocument/2006/relationships/hyperlink" Target="http://uk.wikipedia.org/wiki/%D0%91%D0%B0%D0%B2%D0%BE%D0%B2%D0%BD%D0%B0" TargetMode="External"/><Relationship Id="rId7" Type="http://schemas.openxmlformats.org/officeDocument/2006/relationships/hyperlink" Target="http://uk.wikipedia.org/wiki/%D0%A3%D0%BA%D1%80%D0%B0%D1%97%D0%BD%D0%B0" TargetMode="External"/><Relationship Id="rId12" Type="http://schemas.openxmlformats.org/officeDocument/2006/relationships/hyperlink" Target="http://uk.wikipedia.org/wiki/%D0%94%D1%80%D1%83%D0%B3%D0%B0_%D1%81%D0%B2%D1%96%D1%82%D0%BE%D0%B2%D0%B0_%D0%B2%D1%96%D0%B9%D0%BD%D0%B0" TargetMode="External"/><Relationship Id="rId17" Type="http://schemas.openxmlformats.org/officeDocument/2006/relationships/hyperlink" Target="http://uk.wikipedia.org/wiki/%D0%9F%D1%80%D0%B8%D0%BB%D1%83%D0%BA%D0%B8" TargetMode="External"/><Relationship Id="rId2" Type="http://schemas.openxmlformats.org/officeDocument/2006/relationships/hyperlink" Target="http://uk.wikipedia.org/wiki/%D0%92%D0%BE%D0%B2%D0%BD%D0%B0" TargetMode="External"/><Relationship Id="rId16" Type="http://schemas.openxmlformats.org/officeDocument/2006/relationships/hyperlink" Target="http://uk.wikipedia.org/wiki/%D0%96%D0%B8%D1%82%D0%BE%D0%BC%D0%B8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1%D0%BF%D1%96%D0%B4%D0%BD%D1%8F_%D0%B1%D1%96%D0%BB%D0%B8%D0%B7%D0%BD%D0%B0" TargetMode="External"/><Relationship Id="rId11" Type="http://schemas.openxmlformats.org/officeDocument/2006/relationships/hyperlink" Target="http://uk.wikipedia.org/wiki/%D0%9F%D0%BE%D0%BB%D1%8C%D1%89%D0%B0" TargetMode="External"/><Relationship Id="rId5" Type="http://schemas.openxmlformats.org/officeDocument/2006/relationships/hyperlink" Target="http://uk.wikipedia.org/wiki/%D0%A8%D0%BA%D0%B0%D1%80%D0%BF%D0%B5%D1%82%D0%BA%D0%B8" TargetMode="External"/><Relationship Id="rId15" Type="http://schemas.openxmlformats.org/officeDocument/2006/relationships/hyperlink" Target="http://uk.wikipedia.org/wiki/%D0%91%D0%B5%D1%80%D0%B4%D0%B8%D1%87%D1%96%D0%B2" TargetMode="External"/><Relationship Id="rId10" Type="http://schemas.openxmlformats.org/officeDocument/2006/relationships/hyperlink" Target="http://uk.wikipedia.org/wiki/%D0%A5%D0%B0%D1%80%D0%BA%D1%96%D0%B2" TargetMode="External"/><Relationship Id="rId4" Type="http://schemas.openxmlformats.org/officeDocument/2006/relationships/hyperlink" Target="http://uk.wikipedia.org/wiki/%D0%9F%D0%B0%D0%BD%D1%87%D0%BE%D1%85%D0%B8" TargetMode="External"/><Relationship Id="rId9" Type="http://schemas.openxmlformats.org/officeDocument/2006/relationships/hyperlink" Target="http://uk.wikipedia.org/wiki/%D0%9F%D0%BE%D0%BB%D1%82%D0%B0%D0%B2%D0%B0" TargetMode="External"/><Relationship Id="rId14" Type="http://schemas.openxmlformats.org/officeDocument/2006/relationships/hyperlink" Target="http://uk.wikipedia.org/wiki/%D0%A3%D0%A0%D0%A1%D0%A0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7%D0%B5%D1%80%D0%BD%D1%96%D0%B2%D1%86%D1%96" TargetMode="External"/><Relationship Id="rId3" Type="http://schemas.openxmlformats.org/officeDocument/2006/relationships/hyperlink" Target="http://uk.wikipedia.org/wiki/%D0%9C%D0%B8%D0%BA%D0%BE%D0%BB%D0%B0%D1%97%D0%B2" TargetMode="External"/><Relationship Id="rId7" Type="http://schemas.openxmlformats.org/officeDocument/2006/relationships/hyperlink" Target="http://uk.wikipedia.org/wiki/%D0%A4%D0%B5%D0%BE%D0%B4%D0%BE%D1%81%D1%96%D1%8F" TargetMode="External"/><Relationship Id="rId12" Type="http://schemas.openxmlformats.org/officeDocument/2006/relationships/hyperlink" Target="http://uk.wikipedia.org/wiki/%D0%9B%D1%83%D0%B3%D0%B0%D0%BD%D1%81%D1%8C%D0%BA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uk.wikipedia.org/wiki/%D0%A1%D1%96%D0%BC%D1%84%D0%B5%D1%80%D0%BE%D0%BF%D0%BE%D0%BB%D1%8C" TargetMode="External"/><Relationship Id="rId11" Type="http://schemas.openxmlformats.org/officeDocument/2006/relationships/hyperlink" Target="http://uk.wikipedia.org/wiki/%D0%94%D0%BD%D1%96%D0%BF%D1%80%D0%BE%D0%BF%D0%B5%D1%82%D1%80%D0%BE%D0%B2%D1%81%D1%8C%D0%BA" TargetMode="External"/><Relationship Id="rId5" Type="http://schemas.openxmlformats.org/officeDocument/2006/relationships/hyperlink" Target="http://uk.wikipedia.org/wiki/%D0%9E%D0%B4%D0%B5%D1%81%D0%B0" TargetMode="External"/><Relationship Id="rId10" Type="http://schemas.openxmlformats.org/officeDocument/2006/relationships/hyperlink" Target="http://uk.wikipedia.org/wiki/%D0%94%D0%BE%D0%BD%D0%B5%D1%86%D1%8C%D0%BA" TargetMode="External"/><Relationship Id="rId4" Type="http://schemas.openxmlformats.org/officeDocument/2006/relationships/hyperlink" Target="http://uk.wikipedia.org/wiki/%D0%9B%D1%8C%D0%B2%D1%96%D0%B2" TargetMode="External"/><Relationship Id="rId9" Type="http://schemas.openxmlformats.org/officeDocument/2006/relationships/hyperlink" Target="http://uk.wikipedia.org/wiki/%D0%86%D0%B2%D0%B0%D0%BD%D0%BE-%D0%A4%D1%80%D0%B0%D0%BD%D0%BA%D1%96%D0%B2%D1%81%D1%8C%D0%B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90276" y="1641537"/>
            <a:ext cx="7197726" cy="2421464"/>
          </a:xfrm>
        </p:spPr>
        <p:txBody>
          <a:bodyPr>
            <a:noAutofit/>
          </a:bodyPr>
          <a:lstStyle/>
          <a:p>
            <a:pPr algn="ctr"/>
            <a:r>
              <a:rPr lang="uk-UA" sz="6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Трикотажна</a:t>
            </a:r>
            <a:br>
              <a:rPr lang="uk-UA" sz="6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66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Промисловість</a:t>
            </a:r>
            <a:endParaRPr lang="ru-RU" sz="6600" i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905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123" y="193639"/>
            <a:ext cx="10645104" cy="5597562"/>
          </a:xfrm>
        </p:spPr>
        <p:txBody>
          <a:bodyPr>
            <a:normAutofit/>
          </a:bodyPr>
          <a:lstStyle/>
          <a:p>
            <a:r>
              <a:rPr lang="ru-RU" sz="2400" b="1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Трикота́жна</a:t>
            </a:r>
            <a:r>
              <a:rPr lang="ru-RU" sz="2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промисло́вість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 —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галузь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текстильної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промисловості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яка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виробляє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з 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2" tooltip="Вовна"/>
              </a:rPr>
              <a:t>вовняної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 та 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3" tooltip="Бавовна"/>
              </a:rPr>
              <a:t>бавовняної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 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пряжі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і з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штучних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волокон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різноманітні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плетені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вироби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: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трикотажне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полотно, 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4" tooltip="Панчохи"/>
              </a:rPr>
              <a:t>панчохи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,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5" tooltip="Шкарпетки"/>
              </a:rPr>
              <a:t>шкарпетки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рукавички,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верхній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трикотаж і 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6" tooltip="Спідня білизна"/>
              </a:rPr>
              <a:t>білизну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 В 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7" tooltip="Україна"/>
              </a:rPr>
              <a:t>Україні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 почали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продукувати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трикотажні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вироби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в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малій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кількості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кустарним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способом на початку 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hlinkClick r:id="rId8" tooltip="20 століття"/>
              </a:rPr>
              <a:t>20 ст.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 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Перші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трикотажні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фабрики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постали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1915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9" tooltip="Полтава"/>
              </a:rPr>
              <a:t>Полтаві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 та 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10" tooltip="Харків"/>
              </a:rPr>
              <a:t>Харкові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 на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базі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устаткування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фабрик,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евакуйованих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з 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11" tooltip="Польща"/>
              </a:rPr>
              <a:t>Польщі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Напередодні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 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12" tooltip="Друга світова війна"/>
              </a:rPr>
              <a:t>другої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hlinkClick r:id="rId12" tooltip="Друга світова війна"/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12" tooltip="Друга світова війна"/>
              </a:rPr>
              <a:t>світової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hlinkClick r:id="rId12" tooltip="Друга світова війна"/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12" tooltip="Друга світова війна"/>
              </a:rPr>
              <a:t>війни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 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підприємства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цих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міст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і 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13" tooltip="Київ"/>
              </a:rPr>
              <a:t>Києва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 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випускали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понад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4/5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всіх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трикотажних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виробів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фабрики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Харкова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і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Полтави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понад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3/4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всього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виробництва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панчішно-шкарпеткових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виробів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 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  <a:hlinkClick r:id="rId14" tooltip="УРСР"/>
              </a:rPr>
              <a:t>УРСР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Полтавська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прядильна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фабрика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постачала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трикотажним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підприємствам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бавовняну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пряжу. Рукавички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випускали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заводи в 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15" tooltip="Бердичів"/>
              </a:rPr>
              <a:t>Бердичеві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 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16" tooltip="Житомир"/>
              </a:rPr>
              <a:t>Житомирі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Полтаві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та </a:t>
            </a:r>
            <a:r>
              <a:rPr lang="ru-RU" sz="2000" u="sng" dirty="0">
                <a:solidFill>
                  <a:schemeClr val="accent1">
                    <a:lumMod val="40000"/>
                    <a:lumOff val="60000"/>
                  </a:schemeClr>
                </a:solidFill>
                <a:hlinkClick r:id="rId17" tooltip="Прилуки"/>
              </a:rPr>
              <a:t>Прилуках</a:t>
            </a:r>
            <a:r>
              <a:rPr lang="ru-RU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104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26" r="29226"/>
          <a:stretch>
            <a:fillRect/>
          </a:stretch>
        </p:blipFill>
        <p:spPr>
          <a:xfrm>
            <a:off x="7239896" y="699247"/>
            <a:ext cx="4335332" cy="51744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2920" y="981634"/>
            <a:ext cx="6164653" cy="268672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У 1941 — 44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підприємства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трикотажної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промисловості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зазнали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майже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цілковитого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знищення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Згодом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трикотажна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промисловість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була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відбудована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поширена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Побудовано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нові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великі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заводи: у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Харкові,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3" tooltip="Миколаїв"/>
              </a:rPr>
              <a:t>Миколаєві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Житомирі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 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4" tooltip="Львів"/>
              </a:rPr>
              <a:t>Львові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 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5" tooltip="Одеса"/>
              </a:rPr>
              <a:t>Одесі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 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6" tooltip="Сімферополь"/>
              </a:rPr>
              <a:t>Сімферополі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 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7" tooltip="Феодосія"/>
              </a:rPr>
              <a:t>Теодосії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 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8" tooltip="Чернівці"/>
              </a:rPr>
              <a:t>Чернівцях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 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9" tooltip="Івано-Франківськ"/>
              </a:rPr>
              <a:t>Івано-Франківську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Прилуках, 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10" tooltip="Донецьк"/>
              </a:rPr>
              <a:t>Донецьку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 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11" tooltip="Дніпропетровськ"/>
              </a:rPr>
              <a:t>Дніпропетровську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 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  <a:hlinkClick r:id="rId12" tooltip="Луганськ"/>
              </a:rPr>
              <a:t>Луганську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 та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ін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 На початку 1970-х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років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Україні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працювало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60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трикотажних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підприємств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867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2730" y="365760"/>
            <a:ext cx="11058862" cy="443484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В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останні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роки в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трикотажній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промисловості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відбуваються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значні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структурні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зрушення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які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зводяться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до того,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що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швидкими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темпами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зростають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виробництва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жіночих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суконь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блузок,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спортивних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костюмів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дітей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 Особливо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випуск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виробів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застосуванням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нових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видів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полотна: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полегшених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бавовно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- і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шовкоподібних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плющових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у тому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числі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застосуванням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ниток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метаніт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різних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структур і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переплетінь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(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включаючи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нові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види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сировини-пряжі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"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лінекс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"), а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також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напіввовняної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вовняної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пряжі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вмістом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низькомірних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волокон,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віскози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(типу "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іній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"),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пряжі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фасонної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крутки і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зрізними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ефектами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Трикотажна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промисловість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об’єднує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виробництво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готових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виробів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і полотен,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зітканих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однієї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або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кількох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ниток і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взаємно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переплетених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петель. Як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самостійна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галузь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текстильного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виробництва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вона структурно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поділяється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на три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основні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підгалузі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: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верхньотрикотажне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білизняне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панчішно-шкарпеткове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виробництво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Щодо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призначення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трикотажні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вироби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поділяються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товари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жінок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чоловіків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дітей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занять спортом і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відпочинку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тощо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 В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галузевій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структурі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легкої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промисловості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України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трикотажна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промисловість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посідає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четверте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місце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після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текстильної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швейної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шкіряно-взуттєвої</a:t>
            </a:r>
            <a:r>
              <a:rPr lang="ru-RU" dirty="0"/>
              <a:t>.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88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Трикотажні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вироби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завдяки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своїм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високим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споживчим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якостям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еластичності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гігроскопічності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стабільності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у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носінні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підвищеним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теплоізоляційним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властивостям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формостійкості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тощо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користуються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підвищеним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попитом на ринку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споживачів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товарів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, але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досягнутий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рівень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їх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виробництва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поки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що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не в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змозі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задовольнити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повністю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потреби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населення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у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відповідності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до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раціональних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 норм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споживання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rPr>
              <a:t>.</a:t>
            </a:r>
          </a:p>
        </p:txBody>
      </p:sp>
      <p:pic>
        <p:nvPicPr>
          <p:cNvPr id="1026" name="Picture 2" descr="http://wistaria.org.ua/wp-content/uploads/2012/10/spandex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2459825"/>
            <a:ext cx="4371948" cy="409479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1028" name="Picture 4" descr="http://www.znaikak.ru/design/pic/visred/003_resiz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024" y="2358665"/>
            <a:ext cx="4483202" cy="41959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23797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729344"/>
            <a:ext cx="6164653" cy="4593771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</a:t>
            </a:r>
            <a:r>
              <a:rPr lang="ru-RU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рикотажна</a:t>
            </a:r>
            <a:r>
              <a:rPr lang="ru-RU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промисловість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є молодою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галуззю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особливо в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порівнянні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із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прядінням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ткацтвом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історія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яких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обчислюється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тисячоріччями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 Правда,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знавці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говорять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начебто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є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підстави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припускати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що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в’язання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існувало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ще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в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XII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столітті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нашої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ери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 Вони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вважали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що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саме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так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потрібно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розуміти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розповідь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Гомера про те, як Пенелопа,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вірна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дружина Одиссея,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двадцять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років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очікуючи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повернення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чоловіка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із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Троянської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війни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удень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виготовляла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нього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сарафан на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випадок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його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смерті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а по ночах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знову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його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розпускала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 А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розпускатися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може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тільки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трикотаж! Але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це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була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тільки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гіпотеза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Особливого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розквіту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ручне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в’язання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досягло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в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XV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столітті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Англії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Воно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одержало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широке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поширення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при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виготовленні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панчох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в’язані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панчохи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дуже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швидко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витиснули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тканні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В 1589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році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Франції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помічник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парафіяльного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священика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Чи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Вільям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винайшов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ручний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верстат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в’язання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панчох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Верстат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Чи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Вільяма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був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названий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кулірним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оскільки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утворення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ньому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рядів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із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з’єднаних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між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собою петель (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петельних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рядів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) нитка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попередньо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згибалась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незамкнуті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петлі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або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куліровалася</a:t>
            </a:r>
            <a:r>
              <a:rPr lang="ru-RU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1026" name="Picture 2" descr="http://www.ryadi.ru/img/trikotazhnye_tkani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8" r="6788"/>
          <a:stretch>
            <a:fillRect/>
          </a:stretch>
        </p:blipFill>
        <p:spPr bwMode="auto">
          <a:xfrm>
            <a:off x="7808394" y="1262743"/>
            <a:ext cx="3817547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30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hjem-krasivo.ru/wp-content/uploads/2011/04/d172132e48c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47" y="447041"/>
            <a:ext cx="4954416" cy="36496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fashionstylist.kupivip.ru/sites/fashion-kupivip/files/styles/step_full/public/main-8698-264a0f8bb095dfab5659abd85c7bf85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4561" y="2271872"/>
            <a:ext cx="5110060" cy="38325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79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66056" y="751114"/>
            <a:ext cx="10131428" cy="5322095"/>
          </a:xfrm>
        </p:spPr>
        <p:txBody>
          <a:bodyPr/>
          <a:lstStyle/>
          <a:p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Основні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напрямки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розвитку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техніки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й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технології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трикотажного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виробництва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: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створення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автоматизованих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потокових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ліній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для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виробництва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полотна й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панчішно-шкарпеткових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виробів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;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інтенсифікація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процесів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шляхом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заміни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встаткування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більше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продуктивним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;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обробка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полотен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безперервним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способом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із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застосуванням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органічних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розчинників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;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подальша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спеціалізація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підприємств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по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виробничому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циклі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й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асортиментам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виробів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Крім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того,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величезне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значення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має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й той факт,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що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не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тільки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спортивні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вироби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але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навіть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плаття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костюми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і пальто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із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трикотажу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найчастіше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виглядають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значно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гарніше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елегантніше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і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сучасніше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ніж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такий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же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одяг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із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тканини</a:t>
            </a:r>
            <a:r>
              <a:rPr lang="ru-RU" sz="1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504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novosibirsk.real-com.net/goodspic/7/34/16347/thumbs_700/01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43" y="139680"/>
            <a:ext cx="4754971" cy="315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novosibirsk.real-com.net/goodspic/7/34/16347/thumbs_700/0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591" y="139680"/>
            <a:ext cx="4702627" cy="315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xn--24-mlcuilginh.xn--p1ai/goodspic/7/34/16347/thumbs_700/01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286" y="3592285"/>
            <a:ext cx="4754971" cy="2993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052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Небесный</Template>
  <TotalTime>57</TotalTime>
  <Words>489</Words>
  <Application>Microsoft Office PowerPoint</Application>
  <PresentationFormat>Широкоэкранный</PresentationFormat>
  <Paragraphs>11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Небеса</vt:lpstr>
      <vt:lpstr>Трикотажна     Промисловість</vt:lpstr>
      <vt:lpstr>Презентация PowerPoint</vt:lpstr>
      <vt:lpstr>Презентация PowerPoint</vt:lpstr>
      <vt:lpstr>Презентация PowerPoint</vt:lpstr>
      <vt:lpstr>Трикотажні вироби, завдяки своїм високим споживчим якостям, еластичності, гігроскопічності, стабільності у носінні, підвищеним теплоізоляційним властивостям, формостійкості тощо, користуються підвищеним попитом на ринку споживачів товарів, але досягнутий рівень їх виробництва поки що не в змозі задовольнити повністю потреби населення у відповідності до раціональних норм споживання.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Трикотажна     Промисловість</dc:title>
  <dc:creator>Admi</dc:creator>
  <cp:lastModifiedBy>Admi</cp:lastModifiedBy>
  <cp:revision>6</cp:revision>
  <dcterms:created xsi:type="dcterms:W3CDTF">2014-02-16T12:35:30Z</dcterms:created>
  <dcterms:modified xsi:type="dcterms:W3CDTF">2014-02-16T13:35:43Z</dcterms:modified>
</cp:coreProperties>
</file>