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30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46584" y="2779420"/>
            <a:ext cx="72508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000" b="1" u="sng" dirty="0" smtClean="0">
                <a:solidFill>
                  <a:srgbClr val="FFFF00"/>
                </a:solidFill>
              </a:rPr>
              <a:t>Кам'яне вугілля</a:t>
            </a:r>
            <a:endParaRPr lang="uk-UA" sz="80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6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Класифікація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 весь час </a:t>
            </a:r>
            <a:r>
              <a:rPr lang="ru-RU" dirty="0" err="1"/>
              <a:t>удосконалюється</a:t>
            </a:r>
            <a:r>
              <a:rPr lang="ru-RU" dirty="0"/>
              <a:t>. </a:t>
            </a:r>
            <a:r>
              <a:rPr lang="ru-RU" dirty="0" err="1"/>
              <a:t>Однією</a:t>
            </a:r>
            <a:r>
              <a:rPr lang="ru-RU" dirty="0"/>
              <a:t> з </a:t>
            </a:r>
            <a:r>
              <a:rPr lang="ru-RU" dirty="0" err="1"/>
              <a:t>перспективних</a:t>
            </a:r>
            <a:r>
              <a:rPr lang="ru-RU" dirty="0"/>
              <a:t> </a:t>
            </a:r>
            <a:r>
              <a:rPr lang="ru-RU" dirty="0" err="1"/>
              <a:t>вважається</a:t>
            </a:r>
            <a:r>
              <a:rPr lang="ru-RU" dirty="0"/>
              <a:t> геолого-</a:t>
            </a:r>
            <a:r>
              <a:rPr lang="ru-RU" dirty="0" err="1"/>
              <a:t>промислова</a:t>
            </a:r>
            <a:r>
              <a:rPr lang="ru-RU" dirty="0"/>
              <a:t> </a:t>
            </a:r>
            <a:r>
              <a:rPr lang="ru-RU" dirty="0" err="1"/>
              <a:t>класифікація</a:t>
            </a:r>
            <a:r>
              <a:rPr lang="ru-RU" dirty="0"/>
              <a:t>, </a:t>
            </a:r>
            <a:r>
              <a:rPr lang="ru-RU" dirty="0" err="1" smtClean="0"/>
              <a:t>концепція</a:t>
            </a:r>
            <a:r>
              <a:rPr lang="ru-RU" dirty="0" smtClean="0"/>
              <a:t>. </a:t>
            </a:r>
            <a:r>
              <a:rPr lang="ru-RU" dirty="0" err="1"/>
              <a:t>Останній</a:t>
            </a:r>
            <a:r>
              <a:rPr lang="ru-RU" dirty="0"/>
              <a:t> </a:t>
            </a:r>
            <a:r>
              <a:rPr lang="ru-RU" dirty="0" err="1"/>
              <a:t>варіант</a:t>
            </a:r>
            <a:r>
              <a:rPr lang="ru-RU" dirty="0"/>
              <a:t> </a:t>
            </a:r>
            <a:r>
              <a:rPr lang="ru-RU" dirty="0" err="1"/>
              <a:t>класифікації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 </a:t>
            </a:r>
            <a:r>
              <a:rPr lang="ru-RU" dirty="0" err="1"/>
              <a:t>унормовано</a:t>
            </a:r>
            <a:r>
              <a:rPr lang="ru-RU" dirty="0"/>
              <a:t> За Стандартом </a:t>
            </a:r>
            <a:r>
              <a:rPr lang="ru-RU" dirty="0" err="1"/>
              <a:t>України</a:t>
            </a:r>
            <a:r>
              <a:rPr lang="ru-RU" dirty="0"/>
              <a:t> «</a:t>
            </a:r>
            <a:r>
              <a:rPr lang="ru-RU" dirty="0" err="1"/>
              <a:t>Вугілля</a:t>
            </a:r>
            <a:r>
              <a:rPr lang="ru-RU" dirty="0"/>
              <a:t> буре, </a:t>
            </a:r>
            <a:r>
              <a:rPr lang="ru-RU" dirty="0" err="1"/>
              <a:t>кам'яне</a:t>
            </a:r>
            <a:r>
              <a:rPr lang="ru-RU" dirty="0"/>
              <a:t> та антрацит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796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548680"/>
            <a:ext cx="68407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Класифікація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вугілля</a:t>
            </a:r>
            <a:r>
              <a:rPr lang="ru-RU" sz="2800" dirty="0">
                <a:solidFill>
                  <a:srgbClr val="FFFF00"/>
                </a:solidFill>
              </a:rPr>
              <a:t> весь час </a:t>
            </a:r>
            <a:r>
              <a:rPr lang="ru-RU" sz="2800" dirty="0" err="1">
                <a:solidFill>
                  <a:srgbClr val="FFFF00"/>
                </a:solidFill>
              </a:rPr>
              <a:t>удосконалюється</a:t>
            </a:r>
            <a:r>
              <a:rPr lang="ru-RU" sz="2800" dirty="0">
                <a:solidFill>
                  <a:srgbClr val="FFFF00"/>
                </a:solidFill>
              </a:rPr>
              <a:t>. </a:t>
            </a:r>
            <a:r>
              <a:rPr lang="ru-RU" sz="2800" dirty="0" err="1">
                <a:solidFill>
                  <a:srgbClr val="FFFF00"/>
                </a:solidFill>
              </a:rPr>
              <a:t>Однією</a:t>
            </a:r>
            <a:r>
              <a:rPr lang="ru-RU" sz="2800" dirty="0">
                <a:solidFill>
                  <a:srgbClr val="FFFF00"/>
                </a:solidFill>
              </a:rPr>
              <a:t> з </a:t>
            </a:r>
            <a:r>
              <a:rPr lang="ru-RU" sz="2800" dirty="0" err="1">
                <a:solidFill>
                  <a:srgbClr val="FFFF00"/>
                </a:solidFill>
              </a:rPr>
              <a:t>перспективних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вважається</a:t>
            </a:r>
            <a:r>
              <a:rPr lang="ru-RU" sz="2800" dirty="0">
                <a:solidFill>
                  <a:srgbClr val="FFFF00"/>
                </a:solidFill>
              </a:rPr>
              <a:t> геолого-</a:t>
            </a:r>
            <a:r>
              <a:rPr lang="ru-RU" sz="2800" dirty="0" err="1">
                <a:solidFill>
                  <a:srgbClr val="FFFF00"/>
                </a:solidFill>
              </a:rPr>
              <a:t>промислова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класифікація</a:t>
            </a:r>
            <a:r>
              <a:rPr lang="ru-RU" sz="2800" dirty="0">
                <a:solidFill>
                  <a:srgbClr val="FFFF00"/>
                </a:solidFill>
              </a:rPr>
              <a:t>, </a:t>
            </a:r>
            <a:r>
              <a:rPr lang="ru-RU" sz="2800" dirty="0" err="1">
                <a:solidFill>
                  <a:srgbClr val="FFFF00"/>
                </a:solidFill>
              </a:rPr>
              <a:t>концепція</a:t>
            </a:r>
            <a:r>
              <a:rPr lang="ru-RU" sz="2800" dirty="0">
                <a:solidFill>
                  <a:srgbClr val="FFFF00"/>
                </a:solidFill>
              </a:rPr>
              <a:t>. </a:t>
            </a:r>
            <a:r>
              <a:rPr lang="ru-RU" sz="2800" dirty="0" err="1">
                <a:solidFill>
                  <a:srgbClr val="FFFF00"/>
                </a:solidFill>
              </a:rPr>
              <a:t>Останній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варіант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класифікації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вугілля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унормовано</a:t>
            </a:r>
            <a:r>
              <a:rPr lang="ru-RU" sz="2800" dirty="0">
                <a:solidFill>
                  <a:srgbClr val="FFFF00"/>
                </a:solidFill>
              </a:rPr>
              <a:t> За Стандартом </a:t>
            </a:r>
            <a:r>
              <a:rPr lang="ru-RU" sz="2800" dirty="0" err="1">
                <a:solidFill>
                  <a:srgbClr val="FFFF00"/>
                </a:solidFill>
              </a:rPr>
              <a:t>України</a:t>
            </a:r>
            <a:r>
              <a:rPr lang="ru-RU" sz="2800" dirty="0">
                <a:solidFill>
                  <a:srgbClr val="FFFF00"/>
                </a:solidFill>
              </a:rPr>
              <a:t> «</a:t>
            </a:r>
            <a:r>
              <a:rPr lang="ru-RU" sz="2800" dirty="0" err="1">
                <a:solidFill>
                  <a:srgbClr val="FFFF00"/>
                </a:solidFill>
              </a:rPr>
              <a:t>Вугілля</a:t>
            </a:r>
            <a:r>
              <a:rPr lang="ru-RU" sz="2800" dirty="0">
                <a:solidFill>
                  <a:srgbClr val="FFFF00"/>
                </a:solidFill>
              </a:rPr>
              <a:t> буре, </a:t>
            </a:r>
            <a:r>
              <a:rPr lang="ru-RU" sz="2800" dirty="0" err="1">
                <a:solidFill>
                  <a:srgbClr val="FFFF00"/>
                </a:solidFill>
              </a:rPr>
              <a:t>кам'яне</a:t>
            </a:r>
            <a:r>
              <a:rPr lang="ru-RU" sz="2800" dirty="0">
                <a:solidFill>
                  <a:srgbClr val="FFFF00"/>
                </a:solidFill>
              </a:rPr>
              <a:t> та антрацит».</a:t>
            </a:r>
          </a:p>
        </p:txBody>
      </p:sp>
    </p:spTree>
    <p:extLst>
      <p:ext uri="{BB962C8B-B14F-4D97-AF65-F5344CB8AC3E}">
        <p14:creationId xmlns:p14="http://schemas.microsoft.com/office/powerpoint/2010/main" val="262125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 smtClean="0"/>
              <a:t>Призначення</a:t>
            </a:r>
            <a:r>
              <a:rPr lang="ru-RU" dirty="0" smtClean="0"/>
              <a:t> </a:t>
            </a:r>
            <a:r>
              <a:rPr lang="ru-RU" dirty="0" err="1" smtClean="0"/>
              <a:t>вугілля</a:t>
            </a:r>
            <a:r>
              <a:rPr lang="ru-RU" dirty="0" smtClean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вживання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при топках. При </a:t>
            </a:r>
            <a:r>
              <a:rPr lang="ru-RU" dirty="0" err="1"/>
              <a:t>згоряння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 </a:t>
            </a:r>
            <a:r>
              <a:rPr lang="ru-RU" dirty="0" err="1"/>
              <a:t>залишається</a:t>
            </a:r>
            <a:r>
              <a:rPr lang="ru-RU" dirty="0"/>
              <a:t> зола, яку за аналоги з золою </a:t>
            </a:r>
            <a:r>
              <a:rPr lang="ru-RU" dirty="0" err="1"/>
              <a:t>деревного</a:t>
            </a:r>
            <a:r>
              <a:rPr lang="ru-RU" dirty="0"/>
              <a:t> </a:t>
            </a:r>
            <a:r>
              <a:rPr lang="ru-RU" dirty="0" err="1"/>
              <a:t>палива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як </a:t>
            </a:r>
            <a:r>
              <a:rPr lang="ru-RU" dirty="0" err="1"/>
              <a:t>добриво</a:t>
            </a:r>
            <a:r>
              <a:rPr lang="ru-RU" dirty="0"/>
              <a:t>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4" y="-531440"/>
            <a:ext cx="9144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7469" y="4293096"/>
            <a:ext cx="71287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FFFF00"/>
                </a:solidFill>
              </a:rPr>
              <a:t>Призначення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вугілля</a:t>
            </a:r>
            <a:r>
              <a:rPr lang="ru-RU" sz="2800" b="1" dirty="0">
                <a:solidFill>
                  <a:srgbClr val="FFFF00"/>
                </a:solidFill>
              </a:rPr>
              <a:t> - </a:t>
            </a:r>
            <a:r>
              <a:rPr lang="ru-RU" sz="2800" b="1" dirty="0" err="1">
                <a:solidFill>
                  <a:srgbClr val="FFFF00"/>
                </a:solidFill>
              </a:rPr>
              <a:t>це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вживання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його</a:t>
            </a:r>
            <a:r>
              <a:rPr lang="ru-RU" sz="2800" b="1" dirty="0">
                <a:solidFill>
                  <a:srgbClr val="FFFF00"/>
                </a:solidFill>
              </a:rPr>
              <a:t> при топках. При </a:t>
            </a:r>
            <a:r>
              <a:rPr lang="ru-RU" sz="2800" b="1" dirty="0" err="1">
                <a:solidFill>
                  <a:srgbClr val="FFFF00"/>
                </a:solidFill>
              </a:rPr>
              <a:t>згоряння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вугілля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залишається</a:t>
            </a:r>
            <a:r>
              <a:rPr lang="ru-RU" sz="2800" b="1" dirty="0">
                <a:solidFill>
                  <a:srgbClr val="FFFF00"/>
                </a:solidFill>
              </a:rPr>
              <a:t> зола, яку за аналоги з золою </a:t>
            </a:r>
            <a:r>
              <a:rPr lang="ru-RU" sz="2800" b="1" dirty="0" err="1">
                <a:solidFill>
                  <a:srgbClr val="FFFF00"/>
                </a:solidFill>
              </a:rPr>
              <a:t>деревного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палива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можна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використовувати</a:t>
            </a:r>
            <a:r>
              <a:rPr lang="ru-RU" sz="2800" b="1" dirty="0">
                <a:solidFill>
                  <a:srgbClr val="FFFF00"/>
                </a:solidFill>
              </a:rPr>
              <a:t> як </a:t>
            </a:r>
            <a:r>
              <a:rPr lang="ru-RU" sz="2800" b="1" dirty="0" err="1">
                <a:solidFill>
                  <a:srgbClr val="FFFF00"/>
                </a:solidFill>
              </a:rPr>
              <a:t>добриво</a:t>
            </a:r>
            <a:r>
              <a:rPr lang="ru-RU" sz="2800" b="1" dirty="0">
                <a:solidFill>
                  <a:srgbClr val="FFFF00"/>
                </a:solidFill>
              </a:rPr>
              <a:t>.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4" y="116632"/>
            <a:ext cx="8551147" cy="6451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52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давнім</a:t>
            </a:r>
            <a:r>
              <a:rPr lang="ru-RU" dirty="0"/>
              <a:t> і </a:t>
            </a:r>
            <a:r>
              <a:rPr lang="ru-RU" dirty="0" err="1"/>
              <a:t>розповсюдженим</a:t>
            </a:r>
            <a:r>
              <a:rPr lang="ru-RU" dirty="0"/>
              <a:t> є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 як </a:t>
            </a:r>
            <a:r>
              <a:rPr lang="ru-RU" dirty="0" err="1"/>
              <a:t>палива</a:t>
            </a:r>
            <a:r>
              <a:rPr lang="ru-RU" dirty="0"/>
              <a:t> для </a:t>
            </a:r>
            <a:r>
              <a:rPr lang="ru-RU" dirty="0" err="1"/>
              <a:t>спалювання</a:t>
            </a:r>
            <a:r>
              <a:rPr lang="ru-RU" dirty="0"/>
              <a:t>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9825"/>
            <a:ext cx="9036496" cy="505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14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04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" y="0"/>
            <a:ext cx="9141802" cy="690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1410742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/>
              <a:t>Кам'яне </a:t>
            </a:r>
            <a:r>
              <a:rPr lang="uk-UA" sz="3600" b="1" dirty="0" err="1" smtClean="0"/>
              <a:t>вугілля—</a:t>
            </a:r>
            <a:r>
              <a:rPr lang="uk-UA" sz="3600" b="1" dirty="0" smtClean="0"/>
              <a:t> тверда горюча корисна копалина, </a:t>
            </a:r>
            <a:r>
              <a:rPr lang="ru-RU" sz="3600" b="1" dirty="0" err="1" smtClean="0"/>
              <a:t>мінеральна</a:t>
            </a:r>
            <a:r>
              <a:rPr lang="ru-RU" sz="3600" b="1" dirty="0" smtClean="0"/>
              <a:t> </a:t>
            </a:r>
            <a:r>
              <a:rPr lang="ru-RU" sz="3600" b="1" dirty="0"/>
              <a:t>порода </a:t>
            </a:r>
            <a:r>
              <a:rPr lang="ru-RU" sz="3600" b="1" dirty="0" err="1"/>
              <a:t>чорного</a:t>
            </a:r>
            <a:r>
              <a:rPr lang="ru-RU" sz="3600" b="1" dirty="0"/>
              <a:t> </a:t>
            </a:r>
            <a:r>
              <a:rPr lang="ru-RU" sz="3600" b="1" dirty="0" err="1"/>
              <a:t>або</a:t>
            </a:r>
            <a:r>
              <a:rPr lang="ru-RU" sz="3600" b="1" dirty="0"/>
              <a:t> бурого </a:t>
            </a:r>
            <a:r>
              <a:rPr lang="ru-RU" sz="3600" b="1" dirty="0" err="1"/>
              <a:t>кольору</a:t>
            </a:r>
            <a:r>
              <a:rPr lang="uk-UA" sz="3600" b="1" dirty="0" smtClean="0"/>
              <a:t>.</a:t>
            </a:r>
            <a:endParaRPr lang="uk-UA" sz="3600" b="1" dirty="0"/>
          </a:p>
        </p:txBody>
      </p:sp>
    </p:spTree>
    <p:extLst>
      <p:ext uri="{BB962C8B-B14F-4D97-AF65-F5344CB8AC3E}">
        <p14:creationId xmlns:p14="http://schemas.microsoft.com/office/powerpoint/2010/main" val="409947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uk-UA" dirty="0" smtClean="0"/>
              <a:t>     Кам’яне вугілля було відомо ще в      стародавньому світі. Перше згадування про нього      пов’язують з Аристотелем (IV ст. до н. е.).</a:t>
            </a:r>
            <a:endParaRPr lang="uk-U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" y="2583325"/>
            <a:ext cx="9144000" cy="429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35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2" y="6854"/>
            <a:ext cx="9142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38135" y="1700808"/>
            <a:ext cx="6984776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</a:rPr>
              <a:t>Щільна порода чорного, іноді сіро-чорного кольору. Блиск смоляний або металічний. Кам'яне вугілля належить до </a:t>
            </a:r>
            <a:r>
              <a:rPr lang="uk-UA" sz="3200" b="1" dirty="0" err="1" smtClean="0">
                <a:solidFill>
                  <a:srgbClr val="002060"/>
                </a:solidFill>
              </a:rPr>
              <a:t>гумолітів</a:t>
            </a:r>
            <a:r>
              <a:rPr lang="uk-UA" sz="3200" b="1" dirty="0" smtClean="0">
                <a:solidFill>
                  <a:srgbClr val="002060"/>
                </a:solidFill>
              </a:rPr>
              <a:t>; сапропеліти і </a:t>
            </a:r>
            <a:r>
              <a:rPr lang="uk-UA" sz="3200" b="1" dirty="0" err="1" smtClean="0">
                <a:solidFill>
                  <a:srgbClr val="002060"/>
                </a:solidFill>
              </a:rPr>
              <a:t>гумітосапропеліти</a:t>
            </a:r>
            <a:r>
              <a:rPr lang="uk-UA" sz="3200" b="1" dirty="0" smtClean="0">
                <a:solidFill>
                  <a:srgbClr val="002060"/>
                </a:solidFill>
              </a:rPr>
              <a:t> присутні у вигляді лінз та невеликих прошарків.</a:t>
            </a:r>
            <a:endParaRPr lang="uk-UA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9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кам'яного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 </a:t>
            </a:r>
            <a:r>
              <a:rPr lang="ru-RU" dirty="0" err="1"/>
              <a:t>характерне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для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геологічних</a:t>
            </a:r>
            <a:r>
              <a:rPr lang="ru-RU" dirty="0"/>
              <a:t> систем — </a:t>
            </a:r>
            <a:r>
              <a:rPr lang="ru-RU" dirty="0" err="1"/>
              <a:t>від</a:t>
            </a:r>
            <a:r>
              <a:rPr lang="ru-RU" dirty="0"/>
              <a:t> девону до </a:t>
            </a:r>
            <a:r>
              <a:rPr lang="ru-RU" dirty="0" smtClean="0"/>
              <a:t>неогену, </a:t>
            </a:r>
            <a:r>
              <a:rPr lang="ru-RU" dirty="0" err="1" smtClean="0"/>
              <a:t>воно</a:t>
            </a:r>
            <a:r>
              <a:rPr lang="ru-RU" dirty="0" smtClean="0"/>
              <a:t> </a:t>
            </a:r>
            <a:r>
              <a:rPr lang="ru-RU" dirty="0"/>
              <a:t>активно </a:t>
            </a:r>
            <a:r>
              <a:rPr lang="ru-RU" dirty="0" err="1"/>
              <a:t>утворювалося</a:t>
            </a:r>
            <a:r>
              <a:rPr lang="ru-RU" dirty="0"/>
              <a:t> в </a:t>
            </a:r>
            <a:r>
              <a:rPr lang="ru-RU" dirty="0" err="1"/>
              <a:t>карбоні</a:t>
            </a:r>
            <a:r>
              <a:rPr lang="ru-RU" dirty="0"/>
              <a:t>, </a:t>
            </a:r>
            <a:r>
              <a:rPr lang="ru-RU" dirty="0" err="1"/>
              <a:t>пермі</a:t>
            </a:r>
            <a:r>
              <a:rPr lang="ru-RU" dirty="0"/>
              <a:t>, </a:t>
            </a:r>
            <a:r>
              <a:rPr lang="ru-RU" dirty="0" err="1"/>
              <a:t>юрі</a:t>
            </a:r>
            <a:r>
              <a:rPr lang="ru-RU" dirty="0"/>
              <a:t>. </a:t>
            </a:r>
            <a:r>
              <a:rPr lang="ru-RU" dirty="0" err="1"/>
              <a:t>Залягає</a:t>
            </a:r>
            <a:r>
              <a:rPr lang="ru-RU" dirty="0"/>
              <a:t> </a:t>
            </a:r>
            <a:r>
              <a:rPr lang="ru-RU" dirty="0" err="1"/>
              <a:t>кам'яне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 у </a:t>
            </a:r>
            <a:r>
              <a:rPr lang="ru-RU" dirty="0" err="1"/>
              <a:t>формі</a:t>
            </a:r>
            <a:r>
              <a:rPr lang="ru-RU" dirty="0"/>
              <a:t> </a:t>
            </a:r>
            <a:r>
              <a:rPr lang="ru-RU" dirty="0" err="1"/>
              <a:t>пластів</a:t>
            </a:r>
            <a:r>
              <a:rPr lang="ru-RU" dirty="0"/>
              <a:t> і </a:t>
            </a:r>
            <a:r>
              <a:rPr lang="ru-RU" dirty="0" err="1"/>
              <a:t>лінзовидних</a:t>
            </a:r>
            <a:r>
              <a:rPr lang="ru-RU" dirty="0"/>
              <a:t> </a:t>
            </a:r>
            <a:r>
              <a:rPr lang="ru-RU" dirty="0" err="1"/>
              <a:t>покладів</a:t>
            </a:r>
            <a:r>
              <a:rPr lang="ru-RU" dirty="0"/>
              <a:t> </a:t>
            </a:r>
            <a:r>
              <a:rPr lang="ru-RU" dirty="0" err="1"/>
              <a:t>різної</a:t>
            </a:r>
            <a:r>
              <a:rPr lang="ru-RU" dirty="0"/>
              <a:t> </a:t>
            </a:r>
            <a:r>
              <a:rPr lang="ru-RU" dirty="0" err="1"/>
              <a:t>потужності</a:t>
            </a:r>
            <a:r>
              <a:rPr lang="ru-RU" dirty="0"/>
              <a:t> </a:t>
            </a:r>
            <a:r>
              <a:rPr lang="ru-RU" dirty="0" smtClean="0"/>
              <a:t>на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 smtClean="0"/>
              <a:t>глибинах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30" y="0"/>
            <a:ext cx="9167029" cy="688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88640"/>
            <a:ext cx="72728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Утворення кам'яного вугілля характерне майже для всіх геологічних систем — від девону до неогену, воно активно утворювалося в карбоні, </a:t>
            </a:r>
            <a:r>
              <a:rPr lang="uk-UA" sz="3200" b="1" dirty="0" err="1" smtClean="0">
                <a:solidFill>
                  <a:srgbClr val="FFFF00"/>
                </a:solidFill>
              </a:rPr>
              <a:t>пермі</a:t>
            </a:r>
            <a:r>
              <a:rPr lang="uk-UA" sz="3200" b="1" dirty="0" smtClean="0">
                <a:solidFill>
                  <a:srgbClr val="FFFF00"/>
                </a:solidFill>
              </a:rPr>
              <a:t>, юрі. Залягає кам'яне вугілля у формі пластів і лінзовидних покладів різної потужності на різних глибинах.</a:t>
            </a:r>
            <a:endParaRPr lang="uk-UA" sz="3200" b="1" dirty="0">
              <a:solidFill>
                <a:srgbClr val="FFFF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84" y="14041"/>
            <a:ext cx="4587001" cy="687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202" y="-17590"/>
            <a:ext cx="10306023" cy="687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49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/>
              <a:t>Головні</a:t>
            </a:r>
            <a:r>
              <a:rPr lang="ru-RU" dirty="0"/>
              <a:t> </a:t>
            </a:r>
            <a:r>
              <a:rPr lang="ru-RU" dirty="0" err="1"/>
              <a:t>технологічні</a:t>
            </a:r>
            <a:r>
              <a:rPr lang="ru-RU" dirty="0"/>
              <a:t> </a:t>
            </a:r>
            <a:r>
              <a:rPr lang="ru-RU" dirty="0" err="1"/>
              <a:t>властивості</a:t>
            </a:r>
            <a:r>
              <a:rPr lang="ru-RU" dirty="0"/>
              <a:t> </a:t>
            </a:r>
            <a:r>
              <a:rPr lang="ru-RU" dirty="0" err="1"/>
              <a:t>кам'яного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визначають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цінність</a:t>
            </a:r>
            <a:r>
              <a:rPr lang="ru-RU" dirty="0"/>
              <a:t>: </a:t>
            </a:r>
            <a:r>
              <a:rPr lang="ru-RU" dirty="0" err="1"/>
              <a:t>спікливість</a:t>
            </a:r>
            <a:r>
              <a:rPr lang="ru-RU" dirty="0"/>
              <a:t> і </a:t>
            </a:r>
            <a:r>
              <a:rPr lang="ru-RU" dirty="0" err="1"/>
              <a:t>коксівна</a:t>
            </a:r>
            <a:r>
              <a:rPr lang="ru-RU" dirty="0"/>
              <a:t> </a:t>
            </a:r>
            <a:r>
              <a:rPr lang="ru-RU" dirty="0" err="1"/>
              <a:t>здатність</a:t>
            </a:r>
            <a:r>
              <a:rPr lang="ru-RU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645024"/>
            <a:ext cx="59584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rgbClr val="FFFF00"/>
                </a:solidFill>
              </a:rPr>
              <a:t>Головні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технологічні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властивості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кам'яного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вугілля</a:t>
            </a:r>
            <a:r>
              <a:rPr lang="ru-RU" sz="3600" b="1" dirty="0">
                <a:solidFill>
                  <a:srgbClr val="FFFF00"/>
                </a:solidFill>
              </a:rPr>
              <a:t>, </a:t>
            </a:r>
            <a:r>
              <a:rPr lang="ru-RU" sz="3600" b="1" dirty="0" err="1">
                <a:solidFill>
                  <a:srgbClr val="FFFF00"/>
                </a:solidFill>
              </a:rPr>
              <a:t>що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визначають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його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цінність</a:t>
            </a:r>
            <a:r>
              <a:rPr lang="ru-RU" sz="3600" b="1" dirty="0">
                <a:solidFill>
                  <a:srgbClr val="FFFF00"/>
                </a:solidFill>
              </a:rPr>
              <a:t>: </a:t>
            </a:r>
            <a:r>
              <a:rPr lang="ru-RU" sz="3600" b="1" dirty="0" err="1">
                <a:solidFill>
                  <a:srgbClr val="FFFF00"/>
                </a:solidFill>
              </a:rPr>
              <a:t>спікливість</a:t>
            </a:r>
            <a:r>
              <a:rPr lang="ru-RU" sz="3600" b="1" dirty="0">
                <a:solidFill>
                  <a:srgbClr val="FFFF00"/>
                </a:solidFill>
              </a:rPr>
              <a:t> і </a:t>
            </a:r>
            <a:r>
              <a:rPr lang="ru-RU" sz="3600" b="1" dirty="0" err="1">
                <a:solidFill>
                  <a:srgbClr val="FFFF00"/>
                </a:solidFill>
              </a:rPr>
              <a:t>коксівна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здатність</a:t>
            </a:r>
            <a:r>
              <a:rPr lang="ru-RU" sz="3600" b="1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76" y="0"/>
            <a:ext cx="7804569" cy="66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703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Кам'яне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 </a:t>
            </a:r>
            <a:r>
              <a:rPr lang="ru-RU" dirty="0" err="1"/>
              <a:t>утворилося</a:t>
            </a:r>
            <a:r>
              <a:rPr lang="ru-RU" dirty="0"/>
              <a:t> з </a:t>
            </a:r>
            <a:r>
              <a:rPr lang="ru-RU" dirty="0" err="1"/>
              <a:t>продуктів</a:t>
            </a:r>
            <a:r>
              <a:rPr lang="ru-RU" dirty="0"/>
              <a:t> </a:t>
            </a:r>
            <a:r>
              <a:rPr lang="ru-RU" dirty="0" err="1"/>
              <a:t>розкладу</a:t>
            </a:r>
            <a:r>
              <a:rPr lang="ru-RU" dirty="0"/>
              <a:t> </a:t>
            </a:r>
            <a:r>
              <a:rPr lang="ru-RU" dirty="0" err="1"/>
              <a:t>органічних</a:t>
            </a:r>
            <a:r>
              <a:rPr lang="ru-RU" dirty="0"/>
              <a:t> </a:t>
            </a:r>
            <a:r>
              <a:rPr lang="ru-RU" dirty="0" err="1"/>
              <a:t>залишків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зазнали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(</a:t>
            </a:r>
            <a:r>
              <a:rPr lang="ru-RU" dirty="0" err="1"/>
              <a:t>метаморфізм</a:t>
            </a:r>
            <a:r>
              <a:rPr lang="ru-RU" dirty="0"/>
              <a:t>) в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високого</a:t>
            </a:r>
            <a:r>
              <a:rPr lang="ru-RU" dirty="0"/>
              <a:t> </a:t>
            </a:r>
            <a:r>
              <a:rPr lang="ru-RU" dirty="0" err="1"/>
              <a:t>тиску</a:t>
            </a:r>
            <a:r>
              <a:rPr lang="ru-RU" dirty="0"/>
              <a:t> </a:t>
            </a:r>
            <a:r>
              <a:rPr lang="ru-RU" dirty="0" err="1"/>
              <a:t>навколишніх</a:t>
            </a:r>
            <a:r>
              <a:rPr lang="ru-RU" dirty="0"/>
              <a:t> </a:t>
            </a:r>
            <a:r>
              <a:rPr lang="ru-RU" dirty="0" err="1"/>
              <a:t>порід</a:t>
            </a:r>
            <a:r>
              <a:rPr lang="ru-RU" dirty="0"/>
              <a:t> </a:t>
            </a:r>
            <a:r>
              <a:rPr lang="ru-RU" dirty="0" err="1"/>
              <a:t>земної</a:t>
            </a:r>
            <a:r>
              <a:rPr lang="ru-RU" dirty="0"/>
              <a:t> кори і </a:t>
            </a:r>
            <a:r>
              <a:rPr lang="ru-RU" dirty="0" err="1"/>
              <a:t>порівняно</a:t>
            </a:r>
            <a:r>
              <a:rPr lang="ru-RU" dirty="0"/>
              <a:t> </a:t>
            </a:r>
            <a:r>
              <a:rPr lang="ru-RU" dirty="0" err="1"/>
              <a:t>високої</a:t>
            </a:r>
            <a:r>
              <a:rPr lang="ru-RU" dirty="0"/>
              <a:t> </a:t>
            </a:r>
            <a:r>
              <a:rPr lang="ru-RU" dirty="0" err="1"/>
              <a:t>температури</a:t>
            </a:r>
            <a:r>
              <a:rPr lang="ru-RU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80" y="0"/>
            <a:ext cx="91568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2690336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rgbClr val="FFFF00"/>
                </a:solidFill>
              </a:rPr>
              <a:t>Кам'яне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вугілля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утворилося</a:t>
            </a:r>
            <a:r>
              <a:rPr lang="ru-RU" sz="3600" b="1" dirty="0">
                <a:solidFill>
                  <a:srgbClr val="FFFF00"/>
                </a:solidFill>
              </a:rPr>
              <a:t> з </a:t>
            </a:r>
            <a:r>
              <a:rPr lang="ru-RU" sz="3600" b="1" dirty="0" err="1">
                <a:solidFill>
                  <a:srgbClr val="FFFF00"/>
                </a:solidFill>
              </a:rPr>
              <a:t>продуктів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розкладу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органічних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залишків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рослин</a:t>
            </a:r>
            <a:r>
              <a:rPr lang="ru-RU" sz="3600" b="1" dirty="0">
                <a:solidFill>
                  <a:srgbClr val="FFFF00"/>
                </a:solidFill>
              </a:rPr>
              <a:t>, </a:t>
            </a:r>
            <a:r>
              <a:rPr lang="ru-RU" sz="3600" b="1" dirty="0" err="1">
                <a:solidFill>
                  <a:srgbClr val="FFFF00"/>
                </a:solidFill>
              </a:rPr>
              <a:t>що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зазнали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зміни</a:t>
            </a:r>
            <a:r>
              <a:rPr lang="ru-RU" sz="3600" b="1" dirty="0">
                <a:solidFill>
                  <a:srgbClr val="FFFF00"/>
                </a:solidFill>
              </a:rPr>
              <a:t> (</a:t>
            </a:r>
            <a:r>
              <a:rPr lang="ru-RU" sz="3600" b="1" dirty="0" err="1">
                <a:solidFill>
                  <a:srgbClr val="FFFF00"/>
                </a:solidFill>
              </a:rPr>
              <a:t>метаморфізм</a:t>
            </a:r>
            <a:r>
              <a:rPr lang="ru-RU" sz="3600" b="1" dirty="0">
                <a:solidFill>
                  <a:srgbClr val="FFFF00"/>
                </a:solidFill>
              </a:rPr>
              <a:t>) в </a:t>
            </a:r>
            <a:r>
              <a:rPr lang="ru-RU" sz="3600" b="1" dirty="0" err="1">
                <a:solidFill>
                  <a:srgbClr val="FFFF00"/>
                </a:solidFill>
              </a:rPr>
              <a:t>умовах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високого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тиску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навколишніх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порід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земної</a:t>
            </a:r>
            <a:r>
              <a:rPr lang="ru-RU" sz="3600" b="1" dirty="0">
                <a:solidFill>
                  <a:srgbClr val="FFFF00"/>
                </a:solidFill>
              </a:rPr>
              <a:t> кори і </a:t>
            </a:r>
            <a:r>
              <a:rPr lang="ru-RU" sz="3600" b="1" dirty="0" err="1">
                <a:solidFill>
                  <a:srgbClr val="FFFF00"/>
                </a:solidFill>
              </a:rPr>
              <a:t>порівняно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високої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температури</a:t>
            </a:r>
            <a:r>
              <a:rPr lang="ru-RU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268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класифікації</a:t>
            </a:r>
            <a:r>
              <a:rPr lang="ru-RU" dirty="0"/>
              <a:t> </a:t>
            </a:r>
            <a:r>
              <a:rPr lang="ru-RU" dirty="0" err="1"/>
              <a:t>кам'яного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: за </a:t>
            </a:r>
            <a:r>
              <a:rPr lang="ru-RU" dirty="0" err="1"/>
              <a:t>речовинним</a:t>
            </a:r>
            <a:r>
              <a:rPr lang="ru-RU" dirty="0"/>
              <a:t> складом, </a:t>
            </a:r>
            <a:r>
              <a:rPr lang="ru-RU" dirty="0" err="1"/>
              <a:t>петрографічним</a:t>
            </a:r>
            <a:r>
              <a:rPr lang="ru-RU" dirty="0"/>
              <a:t> складом, </a:t>
            </a:r>
            <a:r>
              <a:rPr lang="ru-RU" dirty="0" err="1"/>
              <a:t>генетичні</a:t>
            </a:r>
            <a:r>
              <a:rPr lang="ru-RU" dirty="0"/>
              <a:t>, </a:t>
            </a:r>
            <a:r>
              <a:rPr lang="ru-RU" dirty="0" err="1"/>
              <a:t>хіміко-технологічні</a:t>
            </a:r>
            <a:r>
              <a:rPr lang="ru-RU" dirty="0"/>
              <a:t>, </a:t>
            </a:r>
            <a:r>
              <a:rPr lang="ru-RU" dirty="0" err="1"/>
              <a:t>промислові</a:t>
            </a:r>
            <a:r>
              <a:rPr lang="ru-RU" dirty="0"/>
              <a:t> та </a:t>
            </a:r>
            <a:r>
              <a:rPr lang="ru-RU" dirty="0" err="1"/>
              <a:t>змішані</a:t>
            </a:r>
            <a:r>
              <a:rPr lang="ru-RU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30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124744"/>
            <a:ext cx="7776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rgbClr val="FFFF00"/>
                </a:solidFill>
              </a:rPr>
              <a:t>Існує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багато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видів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класифікації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кам'яного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вугілля</a:t>
            </a:r>
            <a:r>
              <a:rPr lang="ru-RU" sz="3600" b="1" dirty="0">
                <a:solidFill>
                  <a:srgbClr val="FFFF00"/>
                </a:solidFill>
              </a:rPr>
              <a:t>: за </a:t>
            </a:r>
            <a:r>
              <a:rPr lang="ru-RU" sz="3600" b="1" dirty="0" err="1">
                <a:solidFill>
                  <a:srgbClr val="FFFF00"/>
                </a:solidFill>
              </a:rPr>
              <a:t>речовинним</a:t>
            </a:r>
            <a:r>
              <a:rPr lang="ru-RU" sz="3600" b="1" dirty="0">
                <a:solidFill>
                  <a:srgbClr val="FFFF00"/>
                </a:solidFill>
              </a:rPr>
              <a:t> складом, </a:t>
            </a:r>
            <a:r>
              <a:rPr lang="ru-RU" sz="3600" b="1" dirty="0" err="1">
                <a:solidFill>
                  <a:srgbClr val="FFFF00"/>
                </a:solidFill>
              </a:rPr>
              <a:t>петрографічним</a:t>
            </a:r>
            <a:r>
              <a:rPr lang="ru-RU" sz="3600" b="1" dirty="0">
                <a:solidFill>
                  <a:srgbClr val="FFFF00"/>
                </a:solidFill>
              </a:rPr>
              <a:t> складом, </a:t>
            </a:r>
            <a:r>
              <a:rPr lang="ru-RU" sz="3600" b="1" dirty="0" err="1">
                <a:solidFill>
                  <a:srgbClr val="FFFF00"/>
                </a:solidFill>
              </a:rPr>
              <a:t>генетичні</a:t>
            </a:r>
            <a:r>
              <a:rPr lang="ru-RU" sz="3600" b="1" dirty="0">
                <a:solidFill>
                  <a:srgbClr val="FFFF00"/>
                </a:solidFill>
              </a:rPr>
              <a:t>, </a:t>
            </a:r>
            <a:r>
              <a:rPr lang="ru-RU" sz="3600" b="1" dirty="0" err="1">
                <a:solidFill>
                  <a:srgbClr val="FFFF00"/>
                </a:solidFill>
              </a:rPr>
              <a:t>хіміко-технологічні</a:t>
            </a:r>
            <a:r>
              <a:rPr lang="ru-RU" sz="3600" b="1" dirty="0">
                <a:solidFill>
                  <a:srgbClr val="FFFF00"/>
                </a:solidFill>
              </a:rPr>
              <a:t>, </a:t>
            </a:r>
            <a:r>
              <a:rPr lang="ru-RU" sz="3600" b="1" dirty="0" err="1">
                <a:solidFill>
                  <a:srgbClr val="FFFF00"/>
                </a:solidFill>
              </a:rPr>
              <a:t>промислові</a:t>
            </a:r>
            <a:r>
              <a:rPr lang="ru-RU" sz="3600" b="1" dirty="0">
                <a:solidFill>
                  <a:srgbClr val="FFFF00"/>
                </a:solidFill>
              </a:rPr>
              <a:t> та </a:t>
            </a:r>
            <a:r>
              <a:rPr lang="ru-RU" sz="3600" b="1" dirty="0" err="1">
                <a:solidFill>
                  <a:srgbClr val="FFFF00"/>
                </a:solidFill>
              </a:rPr>
              <a:t>змішані</a:t>
            </a:r>
            <a:r>
              <a:rPr lang="ru-RU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16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Кам'яне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 </a:t>
            </a:r>
            <a:r>
              <a:rPr lang="ru-RU" dirty="0" err="1"/>
              <a:t>розділяють</a:t>
            </a:r>
            <a:r>
              <a:rPr lang="ru-RU" dirty="0"/>
              <a:t> на </a:t>
            </a:r>
            <a:r>
              <a:rPr lang="ru-RU" dirty="0" err="1"/>
              <a:t>блискуче</a:t>
            </a:r>
            <a:r>
              <a:rPr lang="ru-RU" dirty="0"/>
              <a:t>, </a:t>
            </a:r>
            <a:r>
              <a:rPr lang="ru-RU" dirty="0" err="1"/>
              <a:t>напівблискуче</a:t>
            </a:r>
            <a:r>
              <a:rPr lang="ru-RU" dirty="0"/>
              <a:t>, </a:t>
            </a:r>
            <a:r>
              <a:rPr lang="ru-RU" dirty="0" err="1"/>
              <a:t>напівматове</a:t>
            </a:r>
            <a:r>
              <a:rPr lang="ru-RU" dirty="0"/>
              <a:t>, </a:t>
            </a:r>
            <a:r>
              <a:rPr lang="ru-RU" dirty="0" err="1"/>
              <a:t>матове</a:t>
            </a:r>
            <a:r>
              <a:rPr lang="ru-RU" dirty="0"/>
              <a:t>. У </a:t>
            </a:r>
            <a:r>
              <a:rPr lang="ru-RU" dirty="0" err="1"/>
              <a:t>залежності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переваження</a:t>
            </a:r>
            <a:r>
              <a:rPr lang="ru-RU" dirty="0"/>
              <a:t> тих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петрографічних</a:t>
            </a:r>
            <a:r>
              <a:rPr lang="ru-RU" dirty="0"/>
              <a:t> </a:t>
            </a:r>
            <a:r>
              <a:rPr lang="ru-RU" dirty="0" err="1"/>
              <a:t>компонентів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вітренове</a:t>
            </a:r>
            <a:r>
              <a:rPr lang="ru-RU" dirty="0"/>
              <a:t>, </a:t>
            </a:r>
            <a:r>
              <a:rPr lang="ru-RU" dirty="0" err="1"/>
              <a:t>кларенове</a:t>
            </a:r>
            <a:r>
              <a:rPr lang="ru-RU" dirty="0"/>
              <a:t>, </a:t>
            </a:r>
            <a:r>
              <a:rPr lang="ru-RU" dirty="0" err="1"/>
              <a:t>дюрено-кларенове</a:t>
            </a:r>
            <a:r>
              <a:rPr lang="ru-RU" dirty="0"/>
              <a:t>, </a:t>
            </a:r>
            <a:r>
              <a:rPr lang="ru-RU" dirty="0" err="1"/>
              <a:t>кларено-дюренове</a:t>
            </a:r>
            <a:r>
              <a:rPr lang="ru-RU" dirty="0"/>
              <a:t>, </a:t>
            </a:r>
            <a:r>
              <a:rPr lang="ru-RU" dirty="0" err="1"/>
              <a:t>дюренове</a:t>
            </a:r>
            <a:r>
              <a:rPr lang="ru-RU" dirty="0"/>
              <a:t> і </a:t>
            </a:r>
            <a:r>
              <a:rPr lang="ru-RU" dirty="0" err="1"/>
              <a:t>фюзенове</a:t>
            </a:r>
            <a:r>
              <a:rPr lang="ru-RU" dirty="0"/>
              <a:t> </a:t>
            </a:r>
            <a:r>
              <a:rPr lang="ru-RU" dirty="0" err="1"/>
              <a:t>кам'яне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2" y="0"/>
            <a:ext cx="13753528" cy="917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65527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002060"/>
                </a:solidFill>
              </a:rPr>
              <a:t>Кам'яне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вугілля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розділяють</a:t>
            </a:r>
            <a:r>
              <a:rPr lang="ru-RU" sz="2400" dirty="0">
                <a:solidFill>
                  <a:srgbClr val="002060"/>
                </a:solidFill>
              </a:rPr>
              <a:t> на </a:t>
            </a:r>
            <a:r>
              <a:rPr lang="ru-RU" sz="2400" dirty="0" err="1">
                <a:solidFill>
                  <a:srgbClr val="002060"/>
                </a:solidFill>
              </a:rPr>
              <a:t>блискуче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напівблискуче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напівматове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матове</a:t>
            </a:r>
            <a:r>
              <a:rPr lang="ru-RU" sz="2400" dirty="0">
                <a:solidFill>
                  <a:srgbClr val="002060"/>
                </a:solidFill>
              </a:rPr>
              <a:t>. У </a:t>
            </a:r>
            <a:r>
              <a:rPr lang="ru-RU" sz="2400" dirty="0" err="1">
                <a:solidFill>
                  <a:srgbClr val="002060"/>
                </a:solidFill>
              </a:rPr>
              <a:t>залежності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від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переваження</a:t>
            </a:r>
            <a:r>
              <a:rPr lang="ru-RU" sz="2400" dirty="0">
                <a:solidFill>
                  <a:srgbClr val="002060"/>
                </a:solidFill>
              </a:rPr>
              <a:t> тих </a:t>
            </a:r>
            <a:r>
              <a:rPr lang="ru-RU" sz="2400" dirty="0" err="1">
                <a:solidFill>
                  <a:srgbClr val="002060"/>
                </a:solidFill>
              </a:rPr>
              <a:t>або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інших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петрографічних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компонентів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виділяють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вітренове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кларенове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</a:rPr>
              <a:t>дюрено</a:t>
            </a:r>
            <a:r>
              <a:rPr lang="ru-RU" sz="2400" dirty="0" smtClean="0">
                <a:solidFill>
                  <a:srgbClr val="002060"/>
                </a:solidFill>
              </a:rPr>
              <a:t>-</a:t>
            </a:r>
          </a:p>
          <a:p>
            <a:r>
              <a:rPr lang="ru-RU" sz="2400" dirty="0" err="1" smtClean="0">
                <a:solidFill>
                  <a:srgbClr val="002060"/>
                </a:solidFill>
              </a:rPr>
              <a:t>кларенове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кларено-дюренове</a:t>
            </a:r>
            <a:r>
              <a:rPr lang="ru-RU" sz="2400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400" dirty="0" err="1" smtClean="0">
                <a:solidFill>
                  <a:srgbClr val="002060"/>
                </a:solidFill>
              </a:rPr>
              <a:t>дюренове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і </a:t>
            </a:r>
            <a:r>
              <a:rPr lang="ru-RU" sz="2400" dirty="0" err="1">
                <a:solidFill>
                  <a:srgbClr val="002060"/>
                </a:solidFill>
              </a:rPr>
              <a:t>фюзенове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err="1" smtClean="0">
                <a:solidFill>
                  <a:srgbClr val="002060"/>
                </a:solidFill>
              </a:rPr>
              <a:t>кам'яне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вугілля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2292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488</Words>
  <Application>Microsoft Office PowerPoint</Application>
  <PresentationFormat>Экран (4:3)</PresentationFormat>
  <Paragraphs>22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Кам'яне вугілля</dc:title>
  <dc:creator>Коля</dc:creator>
  <cp:lastModifiedBy>Deafult User</cp:lastModifiedBy>
  <cp:revision>6</cp:revision>
  <dcterms:created xsi:type="dcterms:W3CDTF">2013-10-22T15:49:50Z</dcterms:created>
  <dcterms:modified xsi:type="dcterms:W3CDTF">2013-10-22T16:36:26Z</dcterms:modified>
</cp:coreProperties>
</file>