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58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0066"/>
    <a:srgbClr val="FF0000"/>
    <a:srgbClr val="DE1282"/>
    <a:srgbClr val="33CC33"/>
    <a:srgbClr val="0066FF"/>
    <a:srgbClr val="FFCC00"/>
    <a:srgbClr val="00FF00"/>
    <a:srgbClr val="C470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4" autoAdjust="0"/>
  </p:normalViewPr>
  <p:slideViewPr>
    <p:cSldViewPr>
      <p:cViewPr>
        <p:scale>
          <a:sx n="58" d="100"/>
          <a:sy n="58" d="100"/>
        </p:scale>
        <p:origin x="-470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6D0AA-5941-4F2F-A1B1-9EB60EEDF868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D6C84-0EA8-4BAA-A580-B022A75FF0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B73E4-27A6-4BB8-9243-D524F9DF9657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E9622-213D-4409-80AB-889A847148A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E49761-09D3-4BE0-A9E2-14EA90D81A36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D6254-3637-4689-A085-78543164FAB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02912-97E4-47B6-9B52-51ED06922A0E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237B5-BC33-47F6-97A1-7760A0B9254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4BBEA8-86C5-4345-B8BA-6AB0CB45361C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97A2-1E3F-4BD5-AC96-7A1EECA056B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CE71F-9DA8-4433-899A-5BB6FD0A014E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E4A9F-3810-46E0-ABBA-5340EB89D70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F8503-1251-4AB1-B884-46822EB27AE1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382AA-A545-4716-A29B-E033E2D3FC5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4CE0BF-2CE6-4200-A393-20D3B8AE0D74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F8664-0C89-4682-A770-D9BA9793619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193245-5A9E-489A-B1B5-4FF5BD029127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4DC1E-C799-4930-AD1C-0F90AA57314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91900-FA17-4DAF-9929-0E4FEDD29167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B05F4-2708-4460-A48C-9978BDE73B6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4C58A-2285-49E5-AD78-C28DD6E34DA4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4A110-9368-45B3-AD12-2B61961C85A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565A7F-ED5D-4CD3-8997-09A16BE9C980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F31D5-9492-40B9-B47D-D834ED0AD6A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13F1B04-01C0-40AE-AB2F-AAFDB43FF25D}" type="datetimeFigureOut">
              <a:rPr lang="zh-CN" altLang="en-US"/>
              <a:pPr/>
              <a:t>2014/10/28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0393FE-C740-48CC-B941-B61468EB351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reenword.ru/2011/10/halloween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4480" y="100010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1548680" y="54868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 smtClean="0"/>
              <a:t> </a:t>
            </a:r>
            <a:endParaRPr lang="ru-RU" sz="8000" i="1" dirty="0"/>
          </a:p>
        </p:txBody>
      </p:sp>
      <p:pic>
        <p:nvPicPr>
          <p:cNvPr id="12" name="Рисунок 11" descr="79578855_large_4326608_berloga_net_1854679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80834">
            <a:off x="3473752" y="415139"/>
            <a:ext cx="5615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 dirty="0" smtClean="0">
                <a:solidFill>
                  <a:srgbClr val="00FF00"/>
                </a:solidFill>
              </a:rPr>
              <a:t>H</a:t>
            </a:r>
            <a:r>
              <a:rPr lang="en-US" sz="9600" i="1" dirty="0" smtClean="0">
                <a:solidFill>
                  <a:srgbClr val="FF0000"/>
                </a:solidFill>
              </a:rPr>
              <a:t>a</a:t>
            </a:r>
            <a:r>
              <a:rPr lang="en-US" sz="9600" i="1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9600" i="1" dirty="0" smtClean="0">
                <a:solidFill>
                  <a:srgbClr val="7030A0"/>
                </a:solidFill>
              </a:rPr>
              <a:t>l</a:t>
            </a:r>
            <a:r>
              <a:rPr lang="en-US" sz="9600" i="1" dirty="0" smtClean="0">
                <a:solidFill>
                  <a:srgbClr val="0066FF"/>
                </a:solidFill>
              </a:rPr>
              <a:t>o</a:t>
            </a:r>
            <a:r>
              <a:rPr lang="en-US" sz="9600" i="1" dirty="0" smtClean="0">
                <a:solidFill>
                  <a:srgbClr val="FFFF00"/>
                </a:solidFill>
              </a:rPr>
              <a:t>w</a:t>
            </a:r>
            <a:r>
              <a:rPr lang="en-US" sz="9600" i="1" dirty="0" smtClean="0">
                <a:solidFill>
                  <a:srgbClr val="0066FF"/>
                </a:solidFill>
              </a:rPr>
              <a:t>e</a:t>
            </a:r>
            <a:r>
              <a:rPr lang="en-US" sz="9600" i="1" dirty="0" smtClean="0">
                <a:solidFill>
                  <a:srgbClr val="00B050"/>
                </a:solidFill>
              </a:rPr>
              <a:t>e</a:t>
            </a:r>
            <a:r>
              <a:rPr lang="en-US" sz="9600" i="1" dirty="0" smtClean="0">
                <a:solidFill>
                  <a:srgbClr val="C00000"/>
                </a:solidFill>
              </a:rPr>
              <a:t>n</a:t>
            </a:r>
            <a:endParaRPr lang="ru-RU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03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04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48680"/>
            <a:ext cx="9144000" cy="63093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05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06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08-thum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09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10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11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12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86" y="0"/>
            <a:ext cx="8974674" cy="65973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13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7"/>
            <a:ext cx="9144000" cy="65973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ru-RU" dirty="0" err="1" smtClean="0"/>
              <a:t>х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-3996952" y="-40011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60648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smtClean="0">
                <a:solidFill>
                  <a:srgbClr val="FFFF00"/>
                </a:solidFill>
              </a:rPr>
              <a:t>Лет 20 назад в России никто и не слышал о </a:t>
            </a:r>
            <a:r>
              <a:rPr lang="ru-RU" sz="2000" i="1" dirty="0" smtClean="0">
                <a:solidFill>
                  <a:schemeClr val="bg1"/>
                </a:solidFill>
              </a:rPr>
              <a:t>Хэллоуине</a:t>
            </a:r>
            <a:r>
              <a:rPr lang="ru-RU" sz="2000" i="1" dirty="0" smtClean="0">
                <a:solidFill>
                  <a:srgbClr val="FFFF00"/>
                </a:solidFill>
              </a:rPr>
              <a:t>, зато в наши дни вряд ли найдется, хоть один человек, который не знает об этом празднике. Многие знают, что День Всех Святых - это что-то вроде конца и одновременного начала годового цикла. </a:t>
            </a:r>
            <a:r>
              <a:rPr lang="ru-RU" sz="2000" dirty="0" smtClean="0">
                <a:solidFill>
                  <a:srgbClr val="FFFF00"/>
                </a:solidFill>
              </a:rPr>
              <a:t>Праздник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Хэллоуин </a:t>
            </a:r>
            <a:r>
              <a:rPr lang="ru-RU" sz="2000" dirty="0" smtClean="0">
                <a:solidFill>
                  <a:srgbClr val="FFFF00"/>
                </a:solidFill>
              </a:rPr>
              <a:t>был придуман кельтами. Все дело в том, что этот народ делил год на две части: летняя часть и зимняя. 31 октября кельты отмечали конец сбора урожая и канун Нового года. В последнюю ночь октября по кельтским поверьям, их бога Солнце похищает князь тьмы </a:t>
            </a:r>
            <a:r>
              <a:rPr lang="ru-RU" sz="2000" dirty="0" err="1" smtClean="0">
                <a:solidFill>
                  <a:srgbClr val="FFFF00"/>
                </a:solidFill>
              </a:rPr>
              <a:t>Самхейн</a:t>
            </a:r>
            <a:r>
              <a:rPr lang="ru-RU" sz="2000" dirty="0" smtClean="0">
                <a:solidFill>
                  <a:srgbClr val="FFFF00"/>
                </a:solidFill>
              </a:rPr>
              <a:t>. Именно в эту ночь, раз в году открываются врата ада, и мертвые души приходят в наш мир и устраивают карнавал. Чтобы задобрить всю эту нечисть кельты выставляли на улицу различные угощения, а также обязательным жертвоприношением была часть урожая.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8" name="Рисунок 17" descr="svoj-ili-chuzho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6992"/>
            <a:ext cx="3995936" cy="2661293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14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398270"/>
            <a:ext cx="5334000" cy="40614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15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53540"/>
            <a:ext cx="5334000" cy="35509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16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61" y="0"/>
            <a:ext cx="9083839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alloween-17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19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5784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20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21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79"/>
            <a:ext cx="9144000" cy="630932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22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24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lloween-25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92696"/>
            <a:ext cx="9144000" cy="59766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535322" cy="599443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Хэллоуин традиционно отмечается в ночь с 31 </a:t>
            </a:r>
            <a:r>
              <a:rPr lang="ru-RU" sz="2800" dirty="0" smtClean="0">
                <a:solidFill>
                  <a:srgbClr val="FFC000"/>
                </a:solidFill>
              </a:rPr>
              <a:t>октября</a:t>
            </a:r>
            <a:endParaRPr lang="en-US" sz="2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на 1 ноября.</a:t>
            </a:r>
            <a:r>
              <a:rPr lang="ru-RU" sz="2640" dirty="0" smtClean="0">
                <a:solidFill>
                  <a:srgbClr val="FFC000"/>
                </a:solidFill>
              </a:rPr>
              <a:t> Примерно в XVI веке сложилась традиция </a:t>
            </a:r>
          </a:p>
          <a:p>
            <a:pPr>
              <a:buNone/>
            </a:pPr>
            <a:r>
              <a:rPr lang="ru-RU" sz="2640" dirty="0" err="1" smtClean="0">
                <a:solidFill>
                  <a:srgbClr val="FFC000"/>
                </a:solidFill>
              </a:rPr>
              <a:t>выпрашивания</a:t>
            </a:r>
            <a:r>
              <a:rPr lang="ru-RU" sz="2640" dirty="0" smtClean="0">
                <a:solidFill>
                  <a:srgbClr val="FFC000"/>
                </a:solidFill>
              </a:rPr>
              <a:t> сладостей ночью 31 октября .Дети и </a:t>
            </a:r>
          </a:p>
          <a:p>
            <a:pPr>
              <a:buNone/>
            </a:pPr>
            <a:r>
              <a:rPr lang="ru-RU" sz="2640" dirty="0" smtClean="0">
                <a:solidFill>
                  <a:srgbClr val="FFC000"/>
                </a:solidFill>
              </a:rPr>
              <a:t>в</a:t>
            </a:r>
            <a:r>
              <a:rPr lang="ru-RU" sz="2640" dirty="0" smtClean="0">
                <a:solidFill>
                  <a:srgbClr val="FFC000"/>
                </a:solidFill>
              </a:rPr>
              <a:t>зрослые надевали тканевые маски и ходили от </a:t>
            </a:r>
            <a:r>
              <a:rPr lang="ru-RU" sz="2640" dirty="0" err="1" smtClean="0">
                <a:solidFill>
                  <a:srgbClr val="FFC000"/>
                </a:solidFill>
              </a:rPr>
              <a:t>отдной</a:t>
            </a:r>
            <a:r>
              <a:rPr lang="ru-RU" sz="2640" dirty="0" smtClean="0">
                <a:solidFill>
                  <a:srgbClr val="FFC000"/>
                </a:solidFill>
              </a:rPr>
              <a:t>              </a:t>
            </a:r>
          </a:p>
          <a:p>
            <a:pPr>
              <a:buNone/>
            </a:pPr>
            <a:r>
              <a:rPr lang="ru-RU" sz="2640" dirty="0" smtClean="0">
                <a:solidFill>
                  <a:srgbClr val="FFC000"/>
                </a:solidFill>
              </a:rPr>
              <a:t>к </a:t>
            </a:r>
            <a:r>
              <a:rPr lang="ru-RU" sz="2640" dirty="0" err="1" smtClean="0">
                <a:solidFill>
                  <a:srgbClr val="FFC000"/>
                </a:solidFill>
              </a:rPr>
              <a:t>другой,требуя</a:t>
            </a:r>
            <a:r>
              <a:rPr lang="ru-RU" sz="2640" dirty="0" smtClean="0">
                <a:solidFill>
                  <a:srgbClr val="FFC000"/>
                </a:solidFill>
              </a:rPr>
              <a:t> от хозяев угощение и мелко шаля.</a:t>
            </a:r>
          </a:p>
          <a:p>
            <a:pPr>
              <a:buNone/>
            </a:pPr>
            <a:endParaRPr lang="ru-RU" sz="264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640" dirty="0" smtClean="0">
                <a:solidFill>
                  <a:srgbClr val="FFC000"/>
                </a:solidFill>
              </a:rPr>
              <a:t> </a:t>
            </a:r>
            <a:endParaRPr lang="en-US" sz="264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64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640" dirty="0" smtClean="0">
              <a:solidFill>
                <a:srgbClr val="FFC000"/>
              </a:solidFill>
            </a:endParaRPr>
          </a:p>
        </p:txBody>
      </p:sp>
      <p:pic>
        <p:nvPicPr>
          <p:cNvPr id="6" name="Рисунок 5" descr="93357006_3925073_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1" y="3140968"/>
            <a:ext cx="4433057" cy="2957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bfd5e7041e760c777603d22586f6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70892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 dirty="0" smtClean="0">
                <a:solidFill>
                  <a:srgbClr val="DE1282"/>
                </a:solidFill>
              </a:rPr>
              <a:t> </a:t>
            </a:r>
            <a:r>
              <a:rPr lang="en-US" sz="9600" i="1" dirty="0" smtClean="0">
                <a:solidFill>
                  <a:srgbClr val="FFFF00"/>
                </a:solidFill>
              </a:rPr>
              <a:t>THIS IS END</a:t>
            </a:r>
            <a:endParaRPr lang="ru-RU" sz="9600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alloween_images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2286000" cy="22707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descpics.ucoz.ru/_ph/4/1/631820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6781" cy="33575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 rot="20474527">
            <a:off x="68808" y="1094305"/>
            <a:ext cx="4329114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00B0F0"/>
                </a:solidFill>
              </a:rPr>
              <a:t>«</a:t>
            </a:r>
            <a:r>
              <a:rPr lang="ru-RU" sz="5400" dirty="0" smtClean="0">
                <a:solidFill>
                  <a:srgbClr val="7030A0"/>
                </a:solidFill>
              </a:rPr>
              <a:t>С</a:t>
            </a:r>
            <a:r>
              <a:rPr lang="ru-RU" sz="5400" dirty="0" smtClean="0">
                <a:solidFill>
                  <a:srgbClr val="00B0F0"/>
                </a:solidFill>
              </a:rPr>
              <a:t>в</a:t>
            </a:r>
            <a:r>
              <a:rPr lang="ru-RU" sz="5400" dirty="0" smtClean="0">
                <a:solidFill>
                  <a:srgbClr val="002060"/>
                </a:solidFill>
              </a:rPr>
              <a:t>е</a:t>
            </a:r>
            <a:r>
              <a:rPr lang="ru-RU" sz="5400" dirty="0" smtClean="0">
                <a:solidFill>
                  <a:srgbClr val="C00000"/>
                </a:solidFill>
              </a:rPr>
              <a:t>т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>
                <a:solidFill>
                  <a:srgbClr val="FFC000"/>
                </a:solidFill>
              </a:rPr>
              <a:t>л</a:t>
            </a:r>
            <a:r>
              <a:rPr lang="ru-RU" sz="5400" dirty="0" smtClean="0">
                <a:solidFill>
                  <a:srgbClr val="FFFF00"/>
                </a:solidFill>
              </a:rPr>
              <a:t>ь</a:t>
            </a:r>
            <a:r>
              <a:rPr lang="ru-RU" sz="5400" dirty="0" smtClean="0">
                <a:solidFill>
                  <a:srgbClr val="92D050"/>
                </a:solidFill>
              </a:rPr>
              <a:t>н</a:t>
            </a:r>
            <a:r>
              <a:rPr lang="ru-RU" sz="5400" dirty="0" smtClean="0">
                <a:solidFill>
                  <a:srgbClr val="00B050"/>
                </a:solidFill>
              </a:rPr>
              <a:t>и</a:t>
            </a:r>
            <a:r>
              <a:rPr lang="ru-RU" sz="5400" dirty="0" smtClean="0">
                <a:solidFill>
                  <a:srgbClr val="00B0F0"/>
                </a:solidFill>
              </a:rPr>
              <a:t>к </a:t>
            </a:r>
            <a:r>
              <a:rPr lang="ru-RU" sz="5400" dirty="0" smtClean="0">
                <a:solidFill>
                  <a:srgbClr val="DE1282"/>
                </a:solidFill>
              </a:rPr>
              <a:t>Джека</a:t>
            </a:r>
            <a:r>
              <a:rPr lang="ru-RU" dirty="0" smtClean="0">
                <a:solidFill>
                  <a:srgbClr val="00B0F0"/>
                </a:solidFill>
              </a:rPr>
              <a:t>»</a:t>
            </a:r>
            <a:endParaRPr lang="zh-CN" altLang="en-US" dirty="0" smtClean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714737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r>
              <a:rPr lang="ru-RU" sz="2800" dirty="0" smtClean="0">
                <a:solidFill>
                  <a:schemeClr val="bg1"/>
                </a:solidFill>
              </a:rPr>
              <a:t>дин </a:t>
            </a:r>
            <a:r>
              <a:rPr lang="ru-RU" sz="2800" dirty="0" smtClean="0">
                <a:solidFill>
                  <a:schemeClr val="bg1"/>
                </a:solidFill>
              </a:rPr>
              <a:t>из основных атрибутов праздника Хэллоуин, представляет собой вырезанную в виде головы тыкву с подсветкой (традиционно —свечой, но сегодня часто используется электрическая подсветка.</a:t>
            </a:r>
          </a:p>
        </p:txBody>
      </p:sp>
      <p:pic>
        <p:nvPicPr>
          <p:cNvPr id="19458" name="Picture 2" descr="http://descpics.ucoz.ru/_ph/4/1/300774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71612"/>
            <a:ext cx="2857500" cy="21431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91264" cy="1800200"/>
          </a:xfrm>
        </p:spPr>
        <p:txBody>
          <a:bodyPr/>
          <a:lstStyle/>
          <a:p>
            <a:r>
              <a:rPr lang="ru-RU" altLang="zh-CN" dirty="0" smtClean="0">
                <a:solidFill>
                  <a:schemeClr val="bg1"/>
                </a:solidFill>
              </a:rPr>
              <a:t>Символы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532859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В Шотландии в качестве символа Хэллоуина выступала репа, но в Северной Америке её быстро заменила тыква, как более дешёвый и доступный овощ.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Популярны костюмы персонажей классических фильмов ужасов, например, Мумии и Чудовища </a:t>
            </a:r>
            <a:r>
              <a:rPr lang="ru-RU" sz="2800" dirty="0" err="1" smtClean="0">
                <a:solidFill>
                  <a:schemeClr val="bg1"/>
                </a:solidFill>
              </a:rPr>
              <a:t>Франкентштейна</a:t>
            </a:r>
            <a:r>
              <a:rPr lang="ru-RU" sz="2800" dirty="0" smtClean="0">
                <a:solidFill>
                  <a:schemeClr val="bg1"/>
                </a:solidFill>
              </a:rPr>
              <a:t>. В праздничном убранстве домов большую роль играют символы осени, например, деревенские пугала. Традиционными цветами являются чёрный и оранжевый</a:t>
            </a:r>
            <a:r>
              <a:rPr lang="ru-RU" sz="2800" dirty="0" smtClean="0">
                <a:solidFill>
                  <a:srgbClr val="C4703C"/>
                </a:solidFill>
              </a:rPr>
              <a:t>.</a:t>
            </a:r>
          </a:p>
          <a:p>
            <a:endParaRPr lang="zh-CN" altLang="en-US" sz="2800" dirty="0" smtClean="0">
              <a:solidFill>
                <a:srgbClr val="C4703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4-tub-ru.yandex.net/i?id=361057766-1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4643446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im3-tub-ru.yandex.net/i?id=183660329-5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43227" cy="23574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</a:rPr>
              <a:t>                  </a:t>
            </a:r>
            <a:r>
              <a:rPr lang="ru-RU" altLang="zh-CN" dirty="0" smtClean="0">
                <a:solidFill>
                  <a:schemeClr val="bg1"/>
                </a:solidFill>
              </a:rPr>
              <a:t>  </a:t>
            </a:r>
            <a:r>
              <a:rPr lang="en-US" altLang="zh-CN" dirty="0" smtClean="0">
                <a:solidFill>
                  <a:schemeClr val="bg1"/>
                </a:solidFill>
              </a:rPr>
              <a:t>  </a:t>
            </a:r>
            <a:r>
              <a:rPr lang="ru-RU" altLang="zh-CN" dirty="0" smtClean="0">
                <a:solidFill>
                  <a:schemeClr val="bg1"/>
                </a:solidFill>
              </a:rPr>
              <a:t>Костюмы           </a:t>
            </a:r>
            <a:endParaRPr lang="zh-CN" altLang="en-US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329642" cy="3257560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Основная тема костюмов на Хэллоуин — это разная нечисть или сверхъестественные персонажи, однако популярны и костюмы на совершенно произвольную тематику.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С</a:t>
            </a:r>
            <a:r>
              <a:rPr lang="ru-RU" sz="2800" dirty="0" smtClean="0">
                <a:solidFill>
                  <a:srgbClr val="FFFF00"/>
                </a:solidFill>
              </a:rPr>
              <a:t>реди костюмов на Хэллоуин можно было встретить не только костюмы вампиров, оборотней или ведьм, но  фей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и королев.</a:t>
            </a:r>
            <a:endParaRPr lang="zh-CN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0486" name="Picture 6" descr="http://im6-tub-ru.yandex.net/i?id=74772621-3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857760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im7-tub-ru.yandex.net/i?id=33931933-4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929198"/>
            <a:ext cx="9429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http://im5-tub-ru.yandex.net/i?id=181012874-40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857760"/>
            <a:ext cx="12954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http://im4-tub-ru.yandex.net/i?id=8035088-27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4857760"/>
            <a:ext cx="8763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Picture 14" descr="http://im8-tub-ru.yandex.net/i?id=230736635-25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857760"/>
            <a:ext cx="17907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Сегодня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последний день октября, во многих странах это считается днём перехода в тёмный сезон, окончанием урожаев и возможностью </a:t>
            </a:r>
            <a:r>
              <a:rPr lang="ru-RU" dirty="0" err="1" smtClean="0">
                <a:solidFill>
                  <a:schemeClr val="bg1"/>
                </a:solidFill>
              </a:rPr>
              <a:t>поиграться</a:t>
            </a:r>
            <a:r>
              <a:rPr lang="ru-RU" dirty="0" smtClean="0">
                <a:solidFill>
                  <a:schemeClr val="bg1"/>
                </a:solidFill>
              </a:rPr>
              <a:t> с коварными силами духов и, кто знает, заглянуть в своё будущее. То есть это </a:t>
            </a:r>
            <a:r>
              <a:rPr lang="ru-RU" dirty="0" err="1" smtClean="0">
                <a:solidFill>
                  <a:schemeClr val="bg1"/>
                </a:solidFill>
              </a:rPr>
              <a:t>Halloween</a:t>
            </a:r>
            <a:r>
              <a:rPr lang="ru-RU" dirty="0" smtClean="0">
                <a:solidFill>
                  <a:schemeClr val="bg1"/>
                </a:solidFill>
              </a:rPr>
              <a:t>. Чуть больше </a:t>
            </a:r>
            <a:r>
              <a:rPr lang="ru-RU" dirty="0" smtClean="0">
                <a:solidFill>
                  <a:schemeClr val="bg1"/>
                </a:solidFill>
                <a:hlinkClick r:id="rId2"/>
              </a:rPr>
              <a:t>истории Хэллоуина</a:t>
            </a:r>
            <a:r>
              <a:rPr lang="ru-RU" dirty="0" smtClean="0">
                <a:solidFill>
                  <a:schemeClr val="bg1"/>
                </a:solidFill>
              </a:rPr>
              <a:t> я рассказывала в 2011 году, а сегодня мы касаемся символики этого яркого праздника, читаем немножечко поверий и разглядываем разные по стилю проявления мотива Хэллоуина.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Чёрные кошки с выгнутыми спинами символизируют людей, наказанных за недобрые поступки. Вырезанная тыква с усмехающимся лицом </a:t>
            </a:r>
            <a:r>
              <a:rPr lang="ru-RU" dirty="0" err="1" smtClean="0">
                <a:solidFill>
                  <a:schemeClr val="bg1"/>
                </a:solidFill>
              </a:rPr>
              <a:t>Jack-o'-lantern</a:t>
            </a:r>
            <a:r>
              <a:rPr lang="ru-RU" dirty="0" smtClean="0">
                <a:solidFill>
                  <a:schemeClr val="bg1"/>
                </a:solidFill>
              </a:rPr>
              <a:t> символизирует человека по имени Джек, который был настолько убогим, что его не впустили ни в рай, ни ад, а отправили ходить по Земле до скончания веков со своим зажжённым светильником. Тыква же, поставленная возле дома, защищает его от злых духов. Яблоки считались символом связи между людьми и богами. Погружать голову в таз с водой, чтобы ухватить яблоко, это символическая игра на Хэллоуин, символизирующая прохождение бессмертных душ сквозь воду по пути в их землю </a:t>
            </a:r>
            <a:r>
              <a:rPr lang="ru-RU" dirty="0" err="1" smtClean="0">
                <a:solidFill>
                  <a:schemeClr val="bg1"/>
                </a:solidFill>
              </a:rPr>
              <a:t>Авалон</a:t>
            </a:r>
            <a:r>
              <a:rPr lang="ru-RU" dirty="0" smtClean="0">
                <a:solidFill>
                  <a:schemeClr val="bg1"/>
                </a:solidFill>
              </a:rPr>
              <a:t>. Кушать яблоки считается навлекать удачу. Предсказания важны на Хэллоуин, так как в начале нового года темноты духи обладают большей силой для того, чтобы заглядывать в будущее. Люди шепчут заклинания, чтобы духи сообщили им, что грядёт, и распевают магические напевы, чтобы их желания сбылись. В этот день жгли ритуальные костры и гадали на камнях, положенных в него. Праздник был близок к природе и остаётся по-своему языческим по сей день.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alloween-01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alloween-02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11" y="260648"/>
            <a:ext cx="9085989" cy="6597352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Halloween_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Halloween_06</Template>
  <TotalTime>460</TotalTime>
  <Words>285</Words>
  <Application>Microsoft Office PowerPoint</Application>
  <PresentationFormat>Экран (4:3)</PresentationFormat>
  <Paragraphs>23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Halloween_06</vt:lpstr>
      <vt:lpstr>Слайд 1</vt:lpstr>
      <vt:lpstr>Слайд 2</vt:lpstr>
      <vt:lpstr>Слайд 3</vt:lpstr>
      <vt:lpstr>«Светильник Джека»</vt:lpstr>
      <vt:lpstr>Символы</vt:lpstr>
      <vt:lpstr>                      Костюмы   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subject>Halloween</dc:subject>
  <dc:creator>Пользователь;Лесакова Е.Н.</dc:creator>
  <cp:keywords>Halloween PowerPoint templates, free Halloween PowerPoint templates, free, PPT templates, PowerPoint tempaltes, tempaltes, slideshow templates</cp:keywords>
  <dc:description>Made by Moyea Software. To find more free PowerPoint templates, please visit http://www.dvd-ppt-slideshow.com/powerpoint-knowledge/powerpoint-templates.html</dc:description>
  <cp:lastModifiedBy>1</cp:lastModifiedBy>
  <cp:revision>62</cp:revision>
  <dcterms:created xsi:type="dcterms:W3CDTF">2013-03-10T16:56:47Z</dcterms:created>
  <dcterms:modified xsi:type="dcterms:W3CDTF">2014-10-28T18:20:39Z</dcterms:modified>
  <cp:category>Festival</cp:category>
</cp:coreProperties>
</file>