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62" r:id="rId3"/>
    <p:sldId id="266" r:id="rId4"/>
    <p:sldId id="263" r:id="rId5"/>
    <p:sldId id="258" r:id="rId6"/>
    <p:sldId id="264" r:id="rId7"/>
    <p:sldId id="265" r:id="rId8"/>
    <p:sldId id="273" r:id="rId9"/>
    <p:sldId id="274" r:id="rId10"/>
    <p:sldId id="275" r:id="rId11"/>
    <p:sldId id="276" r:id="rId12"/>
    <p:sldId id="277" r:id="rId13"/>
    <p:sldId id="278" r:id="rId14"/>
    <p:sldId id="281" r:id="rId15"/>
    <p:sldId id="283" r:id="rId16"/>
    <p:sldId id="280" r:id="rId17"/>
    <p:sldId id="268" r:id="rId18"/>
    <p:sldId id="269" r:id="rId19"/>
    <p:sldId id="271" r:id="rId20"/>
    <p:sldId id="272" r:id="rId21"/>
    <p:sldId id="279" r:id="rId22"/>
    <p:sldId id="25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9600"/>
    <a:srgbClr val="33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304587735018173E-2"/>
          <c:y val="4.5428454077493075E-2"/>
          <c:w val="0.89006374493011242"/>
          <c:h val="0.9305211878814811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9933FF"/>
              </a:solidFill>
              <a:ln w="19050"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FF552D"/>
              </a:solidFill>
              <a:ln w="3175"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tx1"/>
              </a:solidFill>
              <a:ln w="19050">
                <a:solidFill>
                  <a:schemeClr val="bg1"/>
                </a:solidFill>
              </a:ln>
            </c:spPr>
          </c:dPt>
          <c:cat>
            <c:strRef>
              <c:f>Лист1!$A$2:$A$8</c:f>
              <c:strCache>
                <c:ptCount val="7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tt</c:v>
                </c:pt>
                <c:pt idx="6">
                  <c:v>gdr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0.53700000000000003</c:v>
                </c:pt>
                <c:pt idx="1">
                  <c:v>0.38500000000000001</c:v>
                </c:pt>
                <c:pt idx="2">
                  <c:v>6.2E-2</c:v>
                </c:pt>
                <c:pt idx="4">
                  <c:v>8.9999999999999993E-3</c:v>
                </c:pt>
                <c:pt idx="6">
                  <c:v>7.0000000000000001E-3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905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507BDC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552D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CC00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66FF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6F6F6F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tx1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FFCC00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tx1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8"/>
            <c:bubble3D val="0"/>
            <c:spPr>
              <a:solidFill>
                <a:srgbClr val="FFFF00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9"/>
            <c:bubble3D val="0"/>
            <c:spPr>
              <a:solidFill>
                <a:srgbClr val="996633"/>
              </a:solidFill>
              <a:ln w="19050">
                <a:solidFill>
                  <a:schemeClr val="bg1"/>
                </a:solidFill>
              </a:ln>
              <a:effectLst/>
            </c:spPr>
          </c:dPt>
          <c:cat>
            <c:strRef>
              <c:f>Лист1!$A$2:$A$11</c:f>
              <c:strCache>
                <c:ptCount val="7"/>
                <c:pt idx="0">
                  <c:v>католики</c:v>
                </c:pt>
                <c:pt idx="1">
                  <c:v>протестанти</c:v>
                </c:pt>
                <c:pt idx="2">
                  <c:v>спіріту</c:v>
                </c:pt>
                <c:pt idx="3">
                  <c:v>вуду</c:v>
                </c:pt>
                <c:pt idx="4">
                  <c:v>інше</c:v>
                </c:pt>
                <c:pt idx="5">
                  <c:v>невизна</c:v>
                </c:pt>
                <c:pt idx="6">
                  <c:v>нерелігі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73.599999999999994</c:v>
                </c:pt>
                <c:pt idx="1">
                  <c:v>15.4</c:v>
                </c:pt>
                <c:pt idx="2">
                  <c:v>1.3</c:v>
                </c:pt>
                <c:pt idx="3">
                  <c:v>0.3</c:v>
                </c:pt>
                <c:pt idx="4">
                  <c:v>1.8</c:v>
                </c:pt>
                <c:pt idx="5">
                  <c:v>0.2</c:v>
                </c:pt>
                <c:pt idx="6">
                  <c:v>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8524" y="476672"/>
            <a:ext cx="8458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БРАЗИЛІЯ</a:t>
            </a:r>
            <a:endParaRPr lang="ru-RU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2" descr="D:\старый D\З     А     Я     Ц\ПРЕЗЕНТАЦИИ\бразилия\541px-Brazil_(orthographic_projection)_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5936" y="2132856"/>
            <a:ext cx="4143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704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-32242" y="1340768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Головні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річки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- Амазонка, Сан-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Франсиску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Парана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Найбільша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у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світі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за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водними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ресурсами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річка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Амазонка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довжиною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800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км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майже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всьому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протязі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протікає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по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бразильській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території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Це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єдина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річка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в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країні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яка є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судноплавною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цілий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рік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також як і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її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головні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притоки.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Обширні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заплави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річок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рясніють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порогами і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водоспадами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Це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створює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величезний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гідроенергетичний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потенціал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близько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130-150 млн. кВт). З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водних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ресурсів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Бразилія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займає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четверте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місце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в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світі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після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Росії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Китаю і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Заїру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але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використовує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їх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поки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ще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не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на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повну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силу.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Хоча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на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р.Парана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діє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найбільша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в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світі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ГЕС "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Ітайпу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",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потужність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якої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перевищує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12 млн. кВт.</a:t>
            </a: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2035" name="Picture 3" descr="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194" y="5229225"/>
            <a:ext cx="2460085" cy="1628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6" name="Picture 4" descr="s26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5237163"/>
            <a:ext cx="2170112" cy="1620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7" name="Picture 5" descr="izmenenie_razmera_pf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226050"/>
            <a:ext cx="2376488" cy="1631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8" name="Picture 6" descr="180702-0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750"/>
            <a:ext cx="2428875" cy="1619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29291" y="548680"/>
            <a:ext cx="4605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2. Водні.</a:t>
            </a:r>
            <a:endParaRPr lang="ru-RU" sz="4000" dirty="0">
              <a:solidFill>
                <a:srgbClr val="6F6F6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1090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5292079" y="548680"/>
            <a:ext cx="3837791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Головна </a:t>
            </a:r>
            <a:r>
              <a:rPr kumimoji="1"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бразильська</a:t>
            </a:r>
            <a:r>
              <a:rPr kumimoji="1"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1"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річка</a:t>
            </a:r>
            <a:r>
              <a:rPr kumimoji="1"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Амазонка - </a:t>
            </a:r>
            <a:r>
              <a:rPr kumimoji="1"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найбільша</a:t>
            </a:r>
            <a:r>
              <a:rPr kumimoji="1"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у </a:t>
            </a:r>
            <a:r>
              <a:rPr kumimoji="1"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всьому</a:t>
            </a:r>
            <a:r>
              <a:rPr kumimoji="1"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1"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світі</a:t>
            </a:r>
            <a:r>
              <a:rPr kumimoji="1"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kumimoji="1"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Площа</a:t>
            </a:r>
            <a:r>
              <a:rPr kumimoji="1"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1"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її</a:t>
            </a:r>
            <a:r>
              <a:rPr kumimoji="1"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1"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басейну</a:t>
            </a:r>
            <a:r>
              <a:rPr kumimoji="1"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kumimoji="1"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майже</a:t>
            </a:r>
            <a:r>
              <a:rPr kumimoji="1"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6 млн. кв. км. </a:t>
            </a:r>
            <a:r>
              <a:rPr kumimoji="1"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Це</a:t>
            </a:r>
            <a:r>
              <a:rPr kumimoji="1"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1"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приблизно</a:t>
            </a:r>
            <a:r>
              <a:rPr kumimoji="1"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1"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третина</a:t>
            </a:r>
            <a:r>
              <a:rPr kumimoji="1"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1"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всієї</a:t>
            </a:r>
            <a:r>
              <a:rPr kumimoji="1"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1"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території</a:t>
            </a:r>
            <a:r>
              <a:rPr kumimoji="1"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1"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материка! </a:t>
            </a:r>
            <a:r>
              <a:rPr kumimoji="1"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Цікаве</a:t>
            </a:r>
            <a:r>
              <a:rPr kumimoji="1"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1"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явище</a:t>
            </a:r>
            <a:r>
              <a:rPr kumimoji="1"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kumimoji="1"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різнобарвність</a:t>
            </a:r>
            <a:r>
              <a:rPr kumimoji="1"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1"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вод Амазонки</a:t>
            </a:r>
            <a:r>
              <a:rPr kumimoji="1"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 Кордон </a:t>
            </a:r>
            <a:r>
              <a:rPr kumimoji="1"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між</a:t>
            </a:r>
            <a:r>
              <a:rPr kumimoji="1"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водами </a:t>
            </a:r>
            <a:r>
              <a:rPr kumimoji="1"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різного</a:t>
            </a:r>
            <a:r>
              <a:rPr kumimoji="1"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1"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кольору</a:t>
            </a:r>
            <a:r>
              <a:rPr kumimoji="1"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1"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можна</a:t>
            </a:r>
            <a:r>
              <a:rPr kumimoji="1"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1"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спостерігати</a:t>
            </a:r>
            <a:r>
              <a:rPr kumimoji="1"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на </a:t>
            </a:r>
            <a:r>
              <a:rPr kumimoji="1"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відстані</a:t>
            </a:r>
            <a:r>
              <a:rPr kumimoji="1"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до 15 </a:t>
            </a:r>
            <a:r>
              <a:rPr kumimoji="1"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кілометрів</a:t>
            </a:r>
            <a:r>
              <a:rPr kumimoji="1"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!</a:t>
            </a:r>
            <a:endParaRPr kumimoji="1"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F:\ELENA\PowerPoint\Materiali dla prezentacij\amazon sp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047" y="838102"/>
            <a:ext cx="5171031" cy="5545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188021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0" y="1315458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Гірські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багатства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Бразилії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дозволяють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бразильцям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пишатися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розмаїттям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своїх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мінеральних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ресурсів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Найбільше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запасів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залізної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руди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близько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15 млрд. т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тільки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в одному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штаті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Мінас-Жерайс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), а також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марганцевих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руд,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наявних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у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багатьох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штатах.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Багато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золота,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алмазів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гірського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кришталю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ртуті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вольфраму,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свинцю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мармуру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олова,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нікелю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урану,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бокситів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танталу,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колумбіту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азбесту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слюди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міді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хрому, кварцу і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платини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9291" y="620688"/>
            <a:ext cx="4605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uk-UA" sz="4000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. Мінеральні.</a:t>
            </a:r>
            <a:endParaRPr lang="ru-RU" sz="4000" dirty="0">
              <a:solidFill>
                <a:srgbClr val="6F6F6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" y="4016903"/>
            <a:ext cx="3624115" cy="275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45395"/>
            <a:ext cx="3419871" cy="2648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484" y="3987547"/>
            <a:ext cx="2169926" cy="2764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108079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Однак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з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енергоносіями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справа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йде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не так добре.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Нафта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була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знайдена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з великими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труднощами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вперше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стала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добуватися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тільки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в 1940 р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.).</a:t>
            </a:r>
          </a:p>
          <a:p>
            <a:pPr algn="ctr"/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Хоча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даний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час активно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ведеться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розробка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нафтових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родовищ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морському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шельфі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що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дозволяє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забезпечити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потреби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країни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приблизно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на 50% (3 млн. т). Природного газу мало, а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кам'яне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вугілля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поганої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якості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 Є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великі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запаси бурого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вугілля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і горючих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сланців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але вони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витрачаються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дуже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незначно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uk-UA" sz="2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8" descr="news_4_2_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338" y="4005064"/>
            <a:ext cx="4176713" cy="273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6" descr="018_petrobra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2842" y="4005064"/>
            <a:ext cx="4660530" cy="2718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304222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179512" y="1552308"/>
            <a:ext cx="86042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Бразилія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індустріально-аграрна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країна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найбільша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за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економічним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потенціалом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у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Південній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Америці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-45254" y="2824062"/>
            <a:ext cx="583264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eaLnBrk="1" hangingPunct="1"/>
            <a:r>
              <a:rPr lang="ru-RU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ru-RU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озвинені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457200" indent="-457200" algn="ctr" eaLnBrk="1" hangingPunct="1">
              <a:buFont typeface="Arial" pitchFamily="34" charset="0"/>
              <a:buChar char="•"/>
            </a:pP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наукоємне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і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металлоємне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машинобудування</a:t>
            </a: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 eaLnBrk="1" hangingPunct="1">
              <a:buFont typeface="Arial" pitchFamily="34" charset="0"/>
              <a:buChar char="•"/>
            </a:pP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нафтохімія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і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основна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хімія</a:t>
            </a: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 eaLnBrk="1" hangingPunct="1">
              <a:buFont typeface="Arial" pitchFamily="34" charset="0"/>
              <a:buChar char="•"/>
            </a:pP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гідроенергетика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(Сан-Паулу,</a:t>
            </a:r>
          </a:p>
          <a:p>
            <a:pPr algn="ctr" eaLnBrk="1" hangingPunct="1"/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Ріо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-де-Жанейро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Белу-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Орізонті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457200" indent="-457200" algn="ctr" eaLnBrk="1" hangingPunct="1">
              <a:buFont typeface="Arial" pitchFamily="34" charset="0"/>
              <a:buChar char="•"/>
            </a:pP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чорна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кольорова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металургії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своя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сировинна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база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).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229876"/>
            <a:ext cx="4605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Господарство</a:t>
            </a:r>
            <a:endParaRPr lang="ru-RU" sz="4400" dirty="0">
              <a:solidFill>
                <a:srgbClr val="6F6F6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967533"/>
            <a:ext cx="4605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Промисловість</a:t>
            </a:r>
            <a:endParaRPr lang="ru-RU" sz="3200" dirty="0">
              <a:solidFill>
                <a:srgbClr val="6F6F6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3533302" cy="3913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679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531255" y="1340768"/>
            <a:ext cx="3708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1.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Рослинництво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Кава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какао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Банани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Цукрова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тростина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Апельсини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5455" y="645904"/>
            <a:ext cx="4605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Сільське господарство</a:t>
            </a:r>
            <a:endParaRPr lang="ru-RU" sz="3600" dirty="0">
              <a:solidFill>
                <a:srgbClr val="6F6F6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33060" y="1292235"/>
            <a:ext cx="3939220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2. </a:t>
            </a: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Тваринництво</a:t>
            </a:r>
          </a:p>
          <a:p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(пасовищне скотарство)</a:t>
            </a: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велика рогата худоба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свині</a:t>
            </a: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вівці</a:t>
            </a: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кози</a:t>
            </a:r>
            <a:endParaRPr lang="uk-UA" sz="2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58760"/>
            <a:ext cx="3707904" cy="2756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" y="3858760"/>
            <a:ext cx="2857500" cy="2756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858760"/>
            <a:ext cx="2769154" cy="2756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880077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124744"/>
            <a:ext cx="91069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Основними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транспортними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шляхами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всередині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країни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є автодороги. Система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автодоріг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досить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розвинена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і складна.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Проте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в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деяких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районах під час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тропічних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злив автодороги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стають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важкопроходімими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і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небезпечними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Залізниці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Бразилії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взагалі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застаріли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і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використовуються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майже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виключно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для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перевезення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вантажів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Морський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транспорт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традиційно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був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дуже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важливим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у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Бразилії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хоча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в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даний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час також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використовується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майже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виключно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для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перевезень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вантажів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Авіаційний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транспорт зараз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швидко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звивається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uk-UA" sz="2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" y="4406340"/>
            <a:ext cx="3464688" cy="241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06339"/>
            <a:ext cx="3168352" cy="241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406340"/>
            <a:ext cx="2617975" cy="2419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385455" y="548680"/>
            <a:ext cx="4605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Транспорт</a:t>
            </a:r>
            <a:endParaRPr lang="ru-RU" sz="3600" dirty="0">
              <a:solidFill>
                <a:srgbClr val="6F6F6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038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07" y="1340768"/>
            <a:ext cx="6480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Чисельність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населення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– 198,7 млн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осіб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5-е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місце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в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світі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Середня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тривалість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життя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- 68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років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у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чоловіків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76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років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у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жінок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algn="ctr"/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Зараженість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вірусом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імунодефіциту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(ВІЛ)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- 0,6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%. 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Мови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португальська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офіційна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і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найпоширеніша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),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також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використовуються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іспанська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німецька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італійська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японська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англійська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індіанські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мови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algn="ctr"/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Грамотність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- 89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%.</a:t>
            </a:r>
          </a:p>
          <a:p>
            <a:pPr algn="ctr"/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Рівень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урбанізації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– 81%.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3768" y="548680"/>
            <a:ext cx="3614936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Населення</a:t>
            </a:r>
            <a:endParaRPr lang="ru-RU" sz="4800" dirty="0">
              <a:solidFill>
                <a:srgbClr val="6F6F6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213883" cy="247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54" y="4293096"/>
            <a:ext cx="3317673" cy="2490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466203" y="1412776"/>
            <a:ext cx="267060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Характерні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риси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населення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високий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природний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приріст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переважання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молодого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населення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нерівномірність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розміщення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високий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рівень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і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темпи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урбанізації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38034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42755815"/>
              </p:ext>
            </p:extLst>
          </p:nvPr>
        </p:nvGraphicFramePr>
        <p:xfrm>
          <a:off x="611560" y="1628800"/>
          <a:ext cx="496855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806412"/>
            <a:ext cx="5643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Расовий склад</a:t>
            </a:r>
            <a:endParaRPr lang="ru-RU" sz="5400" dirty="0">
              <a:solidFill>
                <a:srgbClr val="6F6F6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9166" y="1916832"/>
            <a:ext cx="3240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75000"/>
                </a:schemeClr>
              </a:buClr>
              <a:buSzPct val="190000"/>
              <a:buFont typeface="Wingdings" pitchFamily="2" charset="2"/>
              <a:buChar char="§"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Білі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– 53,7%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SzPct val="190000"/>
              <a:buFont typeface="Wingdings" pitchFamily="2" charset="2"/>
              <a:buChar char="§"/>
            </a:pPr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rgbClr val="00B0F0"/>
              </a:buClr>
              <a:buSzPct val="190000"/>
              <a:buFont typeface="Wingdings" pitchFamily="2" charset="2"/>
              <a:buChar char="§"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Мулати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– 38,5%</a:t>
            </a:r>
          </a:p>
          <a:p>
            <a:pPr marL="285750" indent="-285750">
              <a:buClr>
                <a:srgbClr val="00B0F0"/>
              </a:buClr>
              <a:buSzPct val="190000"/>
              <a:buFont typeface="Wingdings" pitchFamily="2" charset="2"/>
              <a:buChar char="§"/>
            </a:pP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rgbClr val="92D050"/>
              </a:buClr>
              <a:buSzPct val="190000"/>
              <a:buFont typeface="Wingdings" pitchFamily="2" charset="2"/>
              <a:buChar char="§"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Африканці – 6,2%</a:t>
            </a:r>
          </a:p>
          <a:p>
            <a:pPr marL="285750" indent="-285750">
              <a:buClr>
                <a:srgbClr val="92D050"/>
              </a:buClr>
              <a:buSzPct val="190000"/>
              <a:buFont typeface="Wingdings" pitchFamily="2" charset="2"/>
              <a:buChar char="§"/>
            </a:pP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rgbClr val="9933FF"/>
              </a:buClr>
              <a:buSzPct val="190000"/>
              <a:buFont typeface="Wingdings" pitchFamily="2" charset="2"/>
              <a:buChar char="§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Інші (японці,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араби, індіанці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)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– 0,9%</a:t>
            </a:r>
          </a:p>
          <a:p>
            <a:pPr marL="285750" indent="-285750">
              <a:buClr>
                <a:srgbClr val="9933FF"/>
              </a:buClr>
              <a:buSzPct val="190000"/>
              <a:buFont typeface="Wingdings" pitchFamily="2" charset="2"/>
              <a:buChar char="§"/>
            </a:pPr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SzPct val="190000"/>
              <a:buFont typeface="Wingdings" pitchFamily="2" charset="2"/>
              <a:buChar char="§"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Невизначені – 0,7%</a:t>
            </a:r>
            <a:endParaRPr lang="uk-UA" sz="32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745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05933881"/>
              </p:ext>
            </p:extLst>
          </p:nvPr>
        </p:nvGraphicFramePr>
        <p:xfrm>
          <a:off x="539552" y="1556792"/>
          <a:ext cx="4680520" cy="472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5656" y="652831"/>
            <a:ext cx="3081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Реліг</a:t>
            </a:r>
            <a:r>
              <a:rPr lang="uk-UA" sz="6000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і</a:t>
            </a:r>
            <a:r>
              <a:rPr lang="ru-RU" sz="6000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я</a:t>
            </a:r>
            <a:endParaRPr lang="ru-RU" sz="6000" dirty="0">
              <a:solidFill>
                <a:srgbClr val="6F6F6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1268760"/>
            <a:ext cx="35283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507BDC"/>
              </a:buClr>
              <a:buSzPct val="190000"/>
              <a:buFont typeface="Wingdings" pitchFamily="2" charset="2"/>
              <a:buChar char="§"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Католики – 73,6%</a:t>
            </a:r>
          </a:p>
          <a:p>
            <a:pPr marL="342900" indent="-342900">
              <a:buClr>
                <a:srgbClr val="507BDC"/>
              </a:buClr>
              <a:buSzPct val="190000"/>
              <a:buFont typeface="Wingdings" pitchFamily="2" charset="2"/>
              <a:buChar char="§"/>
            </a:pPr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FF552D"/>
              </a:buClr>
              <a:buSzPct val="190000"/>
              <a:buFont typeface="Wingdings" pitchFamily="2" charset="2"/>
              <a:buChar char="§"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Протестанти – 15,4%</a:t>
            </a:r>
          </a:p>
          <a:p>
            <a:pPr marL="342900" indent="-342900">
              <a:buClr>
                <a:srgbClr val="FF552D"/>
              </a:buClr>
              <a:buSzPct val="190000"/>
              <a:buFont typeface="Wingdings" pitchFamily="2" charset="2"/>
              <a:buChar char="§"/>
            </a:pPr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00CC00"/>
              </a:buClr>
              <a:buSzPct val="190000"/>
              <a:buFont typeface="Wingdings" pitchFamily="2" charset="2"/>
              <a:buChar char="§"/>
            </a:pP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Спірітуалісти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– 1,3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%</a:t>
            </a:r>
          </a:p>
          <a:p>
            <a:pPr marL="342900" indent="-342900">
              <a:buClr>
                <a:srgbClr val="00CC00"/>
              </a:buClr>
              <a:buSzPct val="190000"/>
              <a:buFont typeface="Wingdings" pitchFamily="2" charset="2"/>
              <a:buChar char="§"/>
            </a:pPr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FF66FF"/>
              </a:buClr>
              <a:buSzPct val="190000"/>
              <a:buFont typeface="Wingdings" pitchFamily="2" charset="2"/>
              <a:buChar char="§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Банту/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Вуду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– 0,3%</a:t>
            </a:r>
          </a:p>
          <a:p>
            <a:pPr marL="342900" indent="-342900">
              <a:buClr>
                <a:srgbClr val="FF66FF"/>
              </a:buClr>
              <a:buSzPct val="190000"/>
              <a:buFont typeface="Wingdings" pitchFamily="2" charset="2"/>
              <a:buChar char="§"/>
            </a:pPr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chemeClr val="tx1">
                  <a:lumMod val="65000"/>
                  <a:lumOff val="35000"/>
                </a:schemeClr>
              </a:buClr>
              <a:buSzPct val="190000"/>
              <a:buFont typeface="Wingdings" pitchFamily="2" charset="2"/>
              <a:buChar char="§"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Інше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– 1,8%</a:t>
            </a:r>
          </a:p>
          <a:p>
            <a:pPr marL="342900" indent="-342900">
              <a:buClr>
                <a:srgbClr val="666699"/>
              </a:buClr>
              <a:buSzPct val="190000"/>
              <a:buFont typeface="Wingdings" pitchFamily="2" charset="2"/>
              <a:buChar char="§"/>
            </a:pP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chemeClr val="tx1"/>
              </a:buClr>
              <a:buSzPct val="190000"/>
              <a:buFont typeface="Wingdings" pitchFamily="2" charset="2"/>
              <a:buChar char="§"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Невизначені – 0,2%</a:t>
            </a:r>
          </a:p>
          <a:p>
            <a:pPr marL="342900" indent="-342900">
              <a:buClr>
                <a:srgbClr val="FFC000"/>
              </a:buClr>
              <a:buSzPct val="190000"/>
              <a:buFont typeface="Wingdings" pitchFamily="2" charset="2"/>
              <a:buChar char="§"/>
            </a:pPr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FFCC00"/>
              </a:buClr>
              <a:buSzPct val="190000"/>
              <a:buFont typeface="Wingdings" pitchFamily="2" charset="2"/>
              <a:buChar char="§"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Нерелігійні – 7,4%</a:t>
            </a:r>
          </a:p>
        </p:txBody>
      </p:sp>
    </p:spTree>
    <p:extLst>
      <p:ext uri="{BB962C8B-B14F-4D97-AF65-F5344CB8AC3E}">
        <p14:creationId xmlns:p14="http://schemas.microsoft.com/office/powerpoint/2010/main" val="142394226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51920" y="1343377"/>
            <a:ext cx="51480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Бразилія (</a:t>
            </a:r>
            <a:r>
              <a:rPr lang="vi-V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офіційно </a:t>
            </a:r>
            <a:r>
              <a:rPr lang="vi-VN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Федеративна Республіка Бразилія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– держава в Південній Америці.</a:t>
            </a:r>
          </a:p>
          <a:p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Площа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– 8,5 млн км ² (5-те місце у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світі).</a:t>
            </a:r>
          </a:p>
          <a:p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Населення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– 192,3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млн осіб (5-те місце у світі).</a:t>
            </a:r>
          </a:p>
          <a:p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Густота населення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– 22 особи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км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².</a:t>
            </a:r>
            <a:endParaRPr lang="uk-UA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Столиця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– Бразиліа (2,3 млн осіб).</a:t>
            </a:r>
          </a:p>
          <a:p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Тип країни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– Нова Індустріальна Країна (НІК), країна, що розвивається.</a:t>
            </a:r>
          </a:p>
          <a:p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Державний устрій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– президентська республіка, федеративна держава.</a:t>
            </a:r>
            <a:endParaRPr lang="uk-UA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Офіційна мова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– португальська.</a:t>
            </a:r>
          </a:p>
          <a:p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Валюта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– реал.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316" y="476672"/>
            <a:ext cx="8229600" cy="843824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uk-UA" sz="4800" dirty="0">
                <a:solidFill>
                  <a:srgbClr val="6F6F6F"/>
                </a:solidFill>
                <a:latin typeface="Calibri" pitchFamily="34" charset="0"/>
                <a:ea typeface="+mn-ea"/>
                <a:cs typeface="Calibri" pitchFamily="34" charset="0"/>
              </a:rPr>
              <a:t>Основні відомості про </a:t>
            </a:r>
            <a:r>
              <a:rPr lang="uk-UA" sz="4800" dirty="0" smtClean="0">
                <a:solidFill>
                  <a:srgbClr val="6F6F6F"/>
                </a:solidFill>
                <a:latin typeface="Calibri" pitchFamily="34" charset="0"/>
                <a:ea typeface="+mn-ea"/>
                <a:cs typeface="Calibri" pitchFamily="34" charset="0"/>
              </a:rPr>
              <a:t>країну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19" y="1487258"/>
            <a:ext cx="3498852" cy="2449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8" y="4126754"/>
            <a:ext cx="2771034" cy="2569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789480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59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927895"/>
              </p:ext>
            </p:extLst>
          </p:nvPr>
        </p:nvGraphicFramePr>
        <p:xfrm>
          <a:off x="1043608" y="1484784"/>
          <a:ext cx="7200900" cy="489488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627438"/>
                <a:gridCol w="3573462"/>
              </a:tblGrid>
              <a:tr h="1080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Місто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Чисельність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населення</a:t>
                      </a: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kumimoji="0" lang="uk-UA" sz="24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кількість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осіб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Сан- Паулу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10 017 821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Ріо</a:t>
                      </a: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-де-Жанейро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5 606 497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Порту-</a:t>
                      </a:r>
                      <a:r>
                        <a:rPr kumimoji="0" lang="ru-RU" sz="2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Алегрі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3 000 000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Ресіфі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2 901 000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1763688" y="548679"/>
            <a:ext cx="57610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eaLnBrk="1" hangingPunct="1"/>
            <a:r>
              <a:rPr lang="ru-RU" sz="4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Мегаполіси</a:t>
            </a: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4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Бразилії</a:t>
            </a:r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7670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92696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Бразилія - чудова країна, яка дарує всім безліч незабутніх вражень від екскурсій і визначних </a:t>
            </a: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пам'яток!</a:t>
            </a:r>
          </a:p>
          <a:p>
            <a:pPr algn="ctr"/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Ріо-де-Жанейро - </a:t>
            </a:r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одне </a:t>
            </a: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 найкрасивіших </a:t>
            </a:r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міст світу</a:t>
            </a: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 Статуя Христа Спасителя заввишки 38 </a:t>
            </a:r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метрів приваблює </a:t>
            </a: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багатьох туристів. Також гордістю </a:t>
            </a:r>
            <a:r>
              <a:rPr lang="uk-UA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Ріо</a:t>
            </a: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є Цукрова голова, чудові пляжі, Ботанічний сад з найвищими у світі пальмами, безліч музеїв</a:t>
            </a:r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Карнавал - головне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бразильське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свято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 На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4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дні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в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країні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життя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завмирає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всі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танцюють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!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Він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проходить на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спеціально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відведеній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алеї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 Вона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розрахована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на 850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тисяч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жителів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uk-UA" sz="2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6" descr="brazil_carnival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481" y="4134804"/>
            <a:ext cx="3973503" cy="264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62635"/>
            <a:ext cx="381642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31475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0236" y="908720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>
                <a:solidFill>
                  <a:srgbClr val="4B9600"/>
                </a:solidFill>
                <a:latin typeface="Calibri" pitchFamily="34" charset="0"/>
                <a:cs typeface="Calibri" pitchFamily="34" charset="0"/>
              </a:rPr>
              <a:t>Дякую за увагу!</a:t>
            </a:r>
            <a:endParaRPr lang="uk-UA" sz="6600" dirty="0">
              <a:solidFill>
                <a:srgbClr val="4B96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59" y="2028661"/>
            <a:ext cx="6239977" cy="4328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792934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96752"/>
            <a:ext cx="2997891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95536" y="1192352"/>
            <a:ext cx="47552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Раніше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Бразилія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була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португальською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колонією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зараз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це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незалежна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федеративна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держава.</a:t>
            </a:r>
          </a:p>
          <a:p>
            <a:pPr algn="ctr"/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Незалежність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від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Португалії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була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проголошена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7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вересня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1822 року.</a:t>
            </a:r>
          </a:p>
          <a:p>
            <a:pPr algn="ctr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36-й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президент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Бразилії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від 1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січня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2011 року.</a:t>
            </a:r>
          </a:p>
          <a:p>
            <a:pPr algn="ctr"/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Ділма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Вана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Руссефф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- перша в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історії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країни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жінка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-президент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Бразилії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115578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3671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Бразилія – найбільша країна Латинської Америки, вона займає майже половину континенту. Столиця – Бразиліа. Ця країна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— </a:t>
            </a:r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федерація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що складається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з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26 </a:t>
            </a:r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штатів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 федерального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округу, </a:t>
            </a:r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всього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27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федеративних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одиниць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».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33" y="2406372"/>
            <a:ext cx="485775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1589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3186" y="725795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Економічні райони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86" y="1556792"/>
            <a:ext cx="5142244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771800" y="2419626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Calibri" pitchFamily="34" charset="0"/>
                <a:cs typeface="Calibri" pitchFamily="34" charset="0"/>
              </a:rPr>
              <a:t>Північ</a:t>
            </a:r>
            <a:endParaRPr lang="ru-RU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2265737"/>
            <a:ext cx="2253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Calibri" pitchFamily="34" charset="0"/>
                <a:cs typeface="Calibri" pitchFamily="34" charset="0"/>
              </a:rPr>
              <a:t>Північний Схід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733" y="5100418"/>
            <a:ext cx="2198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Calibri" pitchFamily="34" charset="0"/>
                <a:cs typeface="Calibri" pitchFamily="34" charset="0"/>
              </a:rPr>
              <a:t>Південний Схід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0160" y="5805264"/>
            <a:ext cx="1971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latin typeface="Calibri" pitchFamily="34" charset="0"/>
                <a:cs typeface="Calibri" pitchFamily="34" charset="0"/>
              </a:rPr>
              <a:t>Південь</a:t>
            </a:r>
            <a:endParaRPr lang="ru-RU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9305" y="4135388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Calibri" pitchFamily="34" charset="0"/>
                <a:cs typeface="Calibri" pitchFamily="34" charset="0"/>
              </a:rPr>
              <a:t>Південний Захід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3635896" y="5805264"/>
            <a:ext cx="1152128" cy="399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580112" y="4869160"/>
            <a:ext cx="864096" cy="9361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04589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762" y="980728"/>
            <a:ext cx="424847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Країна межує зі своїми політичними та економічними партнерами: </a:t>
            </a:r>
            <a:r>
              <a:rPr lang="uk-UA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на південному заході з </a:t>
            </a:r>
            <a:r>
              <a:rPr lang="uk-UA" sz="2400" i="1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Уругваєм, Аргентиною, Парагваєм і Болівією</a:t>
            </a:r>
            <a:r>
              <a:rPr lang="uk-UA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, на заході з </a:t>
            </a:r>
            <a:r>
              <a:rPr lang="uk-UA" sz="2400" i="1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Перу</a:t>
            </a:r>
            <a:r>
              <a:rPr lang="uk-UA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і </a:t>
            </a:r>
            <a:r>
              <a:rPr lang="uk-UA" sz="2400" i="1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Колумбією</a:t>
            </a:r>
            <a:r>
              <a:rPr lang="uk-UA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, на півночі з </a:t>
            </a:r>
            <a:r>
              <a:rPr lang="uk-UA" sz="2400" i="1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Венесуелою</a:t>
            </a:r>
            <a:r>
              <a:rPr lang="uk-UA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i="1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Гайаною</a:t>
            </a:r>
            <a:r>
              <a:rPr lang="uk-UA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i="1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Суринамом</a:t>
            </a:r>
            <a:r>
              <a:rPr lang="uk-UA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і </a:t>
            </a:r>
            <a:r>
              <a:rPr lang="uk-UA" sz="2400" i="1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Французькою </a:t>
            </a:r>
            <a:r>
              <a:rPr lang="uk-UA" sz="2400" i="1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Гвіаною.</a:t>
            </a:r>
          </a:p>
          <a:p>
            <a:pPr algn="ctr"/>
            <a:endParaRPr lang="uk-UA" sz="2800" i="1" dirty="0" smtClean="0">
              <a:solidFill>
                <a:srgbClr val="6F6F6F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uk-UA" sz="2400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Бразилія має вихід до Атлантичного океану.</a:t>
            </a:r>
            <a:endParaRPr lang="ru-RU" sz="2400" dirty="0">
              <a:solidFill>
                <a:srgbClr val="6F6F6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43071"/>
            <a:ext cx="4307335" cy="5799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51687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3563" y="355303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Рельєф</a:t>
            </a:r>
            <a:endParaRPr lang="ru-RU" sz="4400" dirty="0">
              <a:solidFill>
                <a:srgbClr val="6F6F6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138" y="1124744"/>
            <a:ext cx="5416954" cy="5490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246" y="1052736"/>
            <a:ext cx="39099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Великих гір в Бразилії немає. Північ </a:t>
            </a:r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представлена низовиною, </a:t>
            </a: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а </a:t>
            </a:r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південь - плоскогір‘ям. </a:t>
            </a: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Тільки 0,5% бразильської території знаходиться на висоті, що перевищує 1200 м, в той час як 58,5% її розташовано над рівнем моря на висоті менше 200 м. Найвища точка країни - Пік </a:t>
            </a:r>
            <a:r>
              <a:rPr lang="uk-UA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Неблина</a:t>
            </a: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014 </a:t>
            </a: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м). На рівнинах і низовинах розташовані 3/8 території Бразилії.</a:t>
            </a:r>
          </a:p>
        </p:txBody>
      </p:sp>
    </p:spTree>
    <p:extLst>
      <p:ext uri="{BB962C8B-B14F-4D97-AF65-F5344CB8AC3E}">
        <p14:creationId xmlns:p14="http://schemas.microsoft.com/office/powerpoint/2010/main" val="190712910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068250"/>
            <a:ext cx="91412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Для </a:t>
            </a:r>
            <a:r>
              <a:rPr lang="ru-RU" sz="2400" dirty="0" err="1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більшої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частини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території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Бразилії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характерний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теплий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тропічний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клімат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2400" dirty="0" err="1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Середні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місячні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температури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коливаються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від 16 до 29 °</a:t>
            </a:r>
            <a:r>
              <a:rPr lang="en-US" sz="2400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uk-UA" sz="2400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2400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На </a:t>
            </a:r>
            <a:r>
              <a:rPr lang="ru-RU" sz="2400" dirty="0" err="1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заході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Амазонії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екваторіальний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вологий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клімат</a:t>
            </a:r>
            <a:r>
              <a:rPr lang="ru-RU" sz="2400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на </a:t>
            </a:r>
            <a:r>
              <a:rPr lang="ru-RU" sz="2400" dirty="0" err="1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сході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Амазонії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і </a:t>
            </a:r>
            <a:r>
              <a:rPr lang="ru-RU" sz="2400" dirty="0" err="1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прилягаючих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пологих </a:t>
            </a:r>
            <a:r>
              <a:rPr lang="ru-RU" sz="2400" dirty="0" err="1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схилах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нагір'їв</a:t>
            </a:r>
            <a:r>
              <a:rPr lang="ru-RU" sz="2400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— </a:t>
            </a:r>
            <a:r>
              <a:rPr lang="ru-RU" sz="2400" dirty="0" err="1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субекваторіальний</a:t>
            </a:r>
            <a:r>
              <a:rPr lang="ru-RU" sz="2400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. У </a:t>
            </a:r>
            <a:r>
              <a:rPr lang="ru-RU" sz="2400" dirty="0" err="1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центрі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Бразильського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плоскогір'я</a:t>
            </a:r>
            <a:r>
              <a:rPr lang="ru-RU" sz="2400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— </a:t>
            </a:r>
            <a:r>
              <a:rPr lang="ru-RU" sz="2400" dirty="0" err="1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субекваторіальний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з 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великими </a:t>
            </a:r>
            <a:r>
              <a:rPr lang="ru-RU" sz="2400" dirty="0" err="1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амплітудами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температур </a:t>
            </a:r>
            <a:r>
              <a:rPr lang="ru-RU" sz="2400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(до 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45-50 °С</a:t>
            </a:r>
            <a:r>
              <a:rPr lang="ru-RU" sz="2400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); </a:t>
            </a:r>
            <a:r>
              <a:rPr lang="ru-RU" sz="2400" dirty="0" err="1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північний</a:t>
            </a:r>
            <a:r>
              <a:rPr lang="ru-RU" sz="2400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схід</a:t>
            </a:r>
            <a:r>
              <a:rPr lang="ru-RU" sz="2400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плоскогір'я</a:t>
            </a:r>
            <a:r>
              <a:rPr lang="ru-RU" sz="2400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- район </a:t>
            </a:r>
            <a:r>
              <a:rPr lang="ru-RU" sz="2400" dirty="0" err="1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частих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і </a:t>
            </a:r>
            <a:r>
              <a:rPr lang="ru-RU" sz="2400" dirty="0" err="1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тривалих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посух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2400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На </a:t>
            </a:r>
            <a:r>
              <a:rPr lang="ru-RU" sz="2400" dirty="0" err="1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півдні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плоскогір'я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постійно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вологий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клімат</a:t>
            </a:r>
            <a:r>
              <a:rPr lang="ru-RU" sz="2400" dirty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uk-UA" sz="2400" dirty="0">
              <a:solidFill>
                <a:srgbClr val="6F6F6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2701" y="37366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Клімат</a:t>
            </a:r>
            <a:endParaRPr lang="ru-RU" sz="5400" dirty="0">
              <a:solidFill>
                <a:srgbClr val="6F6F6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77072"/>
            <a:ext cx="3470104" cy="2597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77072"/>
            <a:ext cx="3375902" cy="2580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50898"/>
            <a:ext cx="2421761" cy="2623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968742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3" name="Rectangle 7"/>
          <p:cNvSpPr>
            <a:spLocks noChangeArrowheads="1"/>
          </p:cNvSpPr>
          <p:nvPr/>
        </p:nvSpPr>
        <p:spPr bwMode="auto">
          <a:xfrm>
            <a:off x="179387" y="1556792"/>
            <a:ext cx="87852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Майже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половина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території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Бразилії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вкрита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лісами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 За запасами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деревини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цінних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порід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ця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країна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знаходиться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першому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місці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в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світі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 У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Бразильських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лісах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ростуть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цінні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породи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деревини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сандалові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чорні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червоні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інші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Їх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експорт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приносить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чималий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дохід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в казну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держави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 Флора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і фауна тут також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дуже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багаті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Багато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видів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рослин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і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тварин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є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рідкісними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6025" y="229876"/>
            <a:ext cx="4605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Природні ресурси</a:t>
            </a:r>
            <a:endParaRPr lang="ru-RU" sz="4400" dirty="0">
              <a:solidFill>
                <a:srgbClr val="6F6F6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9668" y="918718"/>
            <a:ext cx="2964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6F6F6F"/>
                </a:solidFill>
                <a:latin typeface="Calibri" pitchFamily="34" charset="0"/>
                <a:cs typeface="Calibri" pitchFamily="34" charset="0"/>
              </a:rPr>
              <a:t>1. Лісові.</a:t>
            </a:r>
            <a:endParaRPr lang="ru-RU" sz="3200" dirty="0">
              <a:solidFill>
                <a:srgbClr val="6F6F6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Рисунок 12" descr="lesa_amazonk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4004717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8" descr="13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4004171"/>
            <a:ext cx="4127500" cy="273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338504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2">
      <a:dk1>
        <a:sysClr val="windowText" lastClr="000000"/>
      </a:dk1>
      <a:lt1>
        <a:sysClr val="window" lastClr="FFFFFF"/>
      </a:lt1>
      <a:dk2>
        <a:srgbClr val="E2AFD8"/>
      </a:dk2>
      <a:lt2>
        <a:srgbClr val="F4E7ED"/>
      </a:lt2>
      <a:accent1>
        <a:srgbClr val="D787A3"/>
      </a:accent1>
      <a:accent2>
        <a:srgbClr val="DDC1E3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232</TotalTime>
  <Words>1161</Words>
  <Application>Microsoft Office PowerPoint</Application>
  <PresentationFormat>Экран (4:3)</PresentationFormat>
  <Paragraphs>116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Городская</vt:lpstr>
      <vt:lpstr>Презентация PowerPoint</vt:lpstr>
      <vt:lpstr>Основні відомості про країну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Населення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БРАЗИЛІЯ</dc:title>
  <dc:creator>Марія Герман</dc:creator>
  <cp:lastModifiedBy>Admin</cp:lastModifiedBy>
  <cp:revision>27</cp:revision>
  <dcterms:created xsi:type="dcterms:W3CDTF">2013-04-16T13:47:40Z</dcterms:created>
  <dcterms:modified xsi:type="dcterms:W3CDTF">2013-04-18T19:59:58Z</dcterms:modified>
</cp:coreProperties>
</file>