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AEDA"/>
    <a:srgbClr val="FFCCFF"/>
    <a:srgbClr val="FF6699"/>
    <a:srgbClr val="99CCFF"/>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4750" autoAdjust="0"/>
  </p:normalViewPr>
  <p:slideViewPr>
    <p:cSldViewPr>
      <p:cViewPr varScale="1">
        <p:scale>
          <a:sx n="93" d="100"/>
          <a:sy n="93"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Скругленный прямоугольник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ru-RU" smtClean="0"/>
              <a:t>Образец заголовка</a:t>
            </a:r>
            <a:endParaRPr lang="en-US"/>
          </a:p>
        </p:txBody>
      </p:sp>
      <p:sp>
        <p:nvSpPr>
          <p:cNvPr id="20" name="Подзаголовок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7" name="Дата 18"/>
          <p:cNvSpPr>
            <a:spLocks noGrp="1"/>
          </p:cNvSpPr>
          <p:nvPr>
            <p:ph type="dt" sz="half" idx="10"/>
          </p:nvPr>
        </p:nvSpPr>
        <p:spPr/>
        <p:txBody>
          <a:bodyPr/>
          <a:lstStyle>
            <a:lvl1pPr>
              <a:defRPr/>
            </a:lvl1pPr>
            <a:extLst/>
          </a:lstStyle>
          <a:p>
            <a:pPr>
              <a:defRPr/>
            </a:pPr>
            <a:fld id="{29B86636-2359-47DB-AB49-2C93A9641BE8}" type="datetimeFigureOut">
              <a:rPr lang="en-US"/>
              <a:pPr>
                <a:defRPr/>
              </a:pPr>
              <a:t>2/26/2014</a:t>
            </a:fld>
            <a:endParaRPr lang="en-US"/>
          </a:p>
        </p:txBody>
      </p:sp>
      <p:sp>
        <p:nvSpPr>
          <p:cNvPr id="8" name="Нижний колонтитул 7"/>
          <p:cNvSpPr>
            <a:spLocks noGrp="1"/>
          </p:cNvSpPr>
          <p:nvPr>
            <p:ph type="ftr" sz="quarter" idx="11"/>
          </p:nvPr>
        </p:nvSpPr>
        <p:spPr/>
        <p:txBody>
          <a:bodyPr/>
          <a:lstStyle>
            <a:lvl1pPr>
              <a:defRPr/>
            </a:lvl1pPr>
            <a:extLst/>
          </a:lstStyle>
          <a:p>
            <a:pPr>
              <a:defRPr/>
            </a:pPr>
            <a:endParaRPr lang="en-US"/>
          </a:p>
        </p:txBody>
      </p:sp>
      <p:sp>
        <p:nvSpPr>
          <p:cNvPr id="9" name="Номер слайда 10"/>
          <p:cNvSpPr>
            <a:spLocks noGrp="1"/>
          </p:cNvSpPr>
          <p:nvPr>
            <p:ph type="sldNum" sz="quarter" idx="12"/>
          </p:nvPr>
        </p:nvSpPr>
        <p:spPr/>
        <p:txBody>
          <a:bodyPr/>
          <a:lstStyle>
            <a:lvl1pPr>
              <a:defRPr/>
            </a:lvl1pPr>
            <a:extLst/>
          </a:lstStyle>
          <a:p>
            <a:pPr>
              <a:defRPr/>
            </a:pPr>
            <a:fld id="{FAECF65F-F140-41A8-80C5-BD19DC11D15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2B4B0227-0911-40AF-8DBD-F7C83E2EEE17}" type="datetimeFigureOut">
              <a:rPr lang="en-US"/>
              <a:pPr>
                <a:defRPr/>
              </a:pPr>
              <a:t>2/26/2014</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D262A925-D56D-4F94-BCB6-A447E83F0E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9B891CA3-3BFD-4957-B805-D7A2F7CDC452}" type="datetimeFigureOut">
              <a:rPr lang="en-US"/>
              <a:pPr>
                <a:defRPr/>
              </a:pPr>
              <a:t>2/26/2014</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F533D630-E2C6-40C7-88D9-2F7EEE51D3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Содержимое 2"/>
          <p:cNvSpPr>
            <a:spLocks noGrp="1"/>
          </p:cNvSpPr>
          <p:nvPr>
            <p:ph idx="1"/>
          </p:nvPr>
        </p:nvSpPr>
        <p:spPr>
          <a:xfrm>
            <a:off x="502920" y="530352"/>
            <a:ext cx="8183880" cy="4187952"/>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7BF4D623-F018-44B1-8C13-39DF641E8DBC}" type="datetimeFigureOut">
              <a:rPr lang="en-US"/>
              <a:pPr>
                <a:defRPr/>
              </a:pPr>
              <a:t>2/26/2014</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E7EB70AD-407D-43AB-9A31-C0572037065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Скругленный прямоугольник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CB5EBEE0-0BE2-4841-991F-41C4EEE92495}" type="datetimeFigureOut">
              <a:rPr lang="en-US"/>
              <a:pPr>
                <a:defRPr/>
              </a:pPr>
              <a:t>2/26/2014</a:t>
            </a:fld>
            <a:endParaRPr lang="en-US"/>
          </a:p>
        </p:txBody>
      </p:sp>
      <p:sp>
        <p:nvSpPr>
          <p:cNvPr id="7" name="Нижний колонтитул 4"/>
          <p:cNvSpPr>
            <a:spLocks noGrp="1"/>
          </p:cNvSpPr>
          <p:nvPr>
            <p:ph type="ftr" sz="quarter" idx="11"/>
          </p:nvPr>
        </p:nvSpPr>
        <p:spPr/>
        <p:txBody>
          <a:bodyPr/>
          <a:lstStyle>
            <a:lvl1pPr>
              <a:defRPr/>
            </a:lvl1pPr>
            <a:extLst/>
          </a:lstStyle>
          <a:p>
            <a:pPr>
              <a:defRPr/>
            </a:pPr>
            <a:endParaRPr lang="en-US"/>
          </a:p>
        </p:txBody>
      </p:sp>
      <p:sp>
        <p:nvSpPr>
          <p:cNvPr id="8" name="Номер слайда 5"/>
          <p:cNvSpPr>
            <a:spLocks noGrp="1"/>
          </p:cNvSpPr>
          <p:nvPr>
            <p:ph type="sldNum" sz="quarter" idx="12"/>
          </p:nvPr>
        </p:nvSpPr>
        <p:spPr/>
        <p:txBody>
          <a:bodyPr/>
          <a:lstStyle>
            <a:lvl1pPr>
              <a:defRPr/>
            </a:lvl1pPr>
            <a:extLst/>
          </a:lstStyle>
          <a:p>
            <a:pPr>
              <a:defRPr/>
            </a:pPr>
            <a:fld id="{76B12A1F-E82C-4B7A-A59F-D6E36CE787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4B9B692E-2E79-4A62-8C7F-0219BE93BEC3}" type="datetimeFigureOut">
              <a:rPr lang="en-US"/>
              <a:pPr>
                <a:defRPr/>
              </a:pPr>
              <a:t>2/26/2014</a:t>
            </a:fld>
            <a:endParaRPr lang="en-US"/>
          </a:p>
        </p:txBody>
      </p:sp>
      <p:sp>
        <p:nvSpPr>
          <p:cNvPr id="6" name="Нижний колонтитул 17"/>
          <p:cNvSpPr>
            <a:spLocks noGrp="1"/>
          </p:cNvSpPr>
          <p:nvPr>
            <p:ph type="ftr" sz="quarter" idx="11"/>
          </p:nvPr>
        </p:nvSpPr>
        <p:spPr/>
        <p:txBody>
          <a:bodyPr/>
          <a:lstStyle>
            <a:lvl1pPr>
              <a:defRPr/>
            </a:lvl1pPr>
          </a:lstStyle>
          <a:p>
            <a:pPr>
              <a:defRPr/>
            </a:pPr>
            <a:endParaRPr lang="en-US"/>
          </a:p>
        </p:txBody>
      </p:sp>
      <p:sp>
        <p:nvSpPr>
          <p:cNvPr id="7" name="Номер слайда 4"/>
          <p:cNvSpPr>
            <a:spLocks noGrp="1"/>
          </p:cNvSpPr>
          <p:nvPr>
            <p:ph type="sldNum" sz="quarter" idx="12"/>
          </p:nvPr>
        </p:nvSpPr>
        <p:spPr/>
        <p:txBody>
          <a:bodyPr/>
          <a:lstStyle>
            <a:lvl1pPr>
              <a:defRPr/>
            </a:lvl1pPr>
          </a:lstStyle>
          <a:p>
            <a:pPr>
              <a:defRPr/>
            </a:pPr>
            <a:fld id="{F749A079-FA62-4EB0-80C6-050D8C5E2E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lvl1pPr>
              <a:defRPr b="1"/>
            </a:lvl1pPr>
            <a:extLst/>
          </a:lstStyle>
          <a:p>
            <a:r>
              <a:rPr lang="ru-RU" smtClean="0"/>
              <a:t>Образец заголовка</a:t>
            </a:r>
            <a:endParaRPr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4"/>
          <p:cNvSpPr>
            <a:spLocks noGrp="1"/>
          </p:cNvSpPr>
          <p:nvPr>
            <p:ph type="dt" sz="half" idx="10"/>
          </p:nvPr>
        </p:nvSpPr>
        <p:spPr/>
        <p:txBody>
          <a:bodyPr/>
          <a:lstStyle>
            <a:lvl1pPr>
              <a:defRPr/>
            </a:lvl1pPr>
          </a:lstStyle>
          <a:p>
            <a:pPr>
              <a:defRPr/>
            </a:pPr>
            <a:fld id="{AD4D117F-055F-4263-95BD-17C2F30EDEDD}" type="datetimeFigureOut">
              <a:rPr lang="en-US"/>
              <a:pPr>
                <a:defRPr/>
              </a:pPr>
              <a:t>2/26/2014</a:t>
            </a:fld>
            <a:endParaRPr lang="en-US"/>
          </a:p>
        </p:txBody>
      </p:sp>
      <p:sp>
        <p:nvSpPr>
          <p:cNvPr id="8" name="Нижний колонтитул 17"/>
          <p:cNvSpPr>
            <a:spLocks noGrp="1"/>
          </p:cNvSpPr>
          <p:nvPr>
            <p:ph type="ftr" sz="quarter" idx="11"/>
          </p:nvPr>
        </p:nvSpPr>
        <p:spPr/>
        <p:txBody>
          <a:bodyPr/>
          <a:lstStyle>
            <a:lvl1pPr>
              <a:defRPr/>
            </a:lvl1pPr>
          </a:lstStyle>
          <a:p>
            <a:pPr>
              <a:defRPr/>
            </a:pPr>
            <a:endParaRPr lang="en-US"/>
          </a:p>
        </p:txBody>
      </p:sp>
      <p:sp>
        <p:nvSpPr>
          <p:cNvPr id="9" name="Номер слайда 4"/>
          <p:cNvSpPr>
            <a:spLocks noGrp="1"/>
          </p:cNvSpPr>
          <p:nvPr>
            <p:ph type="sldNum" sz="quarter" idx="12"/>
          </p:nvPr>
        </p:nvSpPr>
        <p:spPr/>
        <p:txBody>
          <a:bodyPr/>
          <a:lstStyle>
            <a:lvl1pPr>
              <a:defRPr/>
            </a:lvl1pPr>
          </a:lstStyle>
          <a:p>
            <a:pPr>
              <a:defRPr/>
            </a:pPr>
            <a:fld id="{525ACB45-AAA2-47EA-9138-E3149F81C03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24"/>
          <p:cNvSpPr>
            <a:spLocks noGrp="1"/>
          </p:cNvSpPr>
          <p:nvPr>
            <p:ph type="dt" sz="half" idx="10"/>
          </p:nvPr>
        </p:nvSpPr>
        <p:spPr/>
        <p:txBody>
          <a:bodyPr/>
          <a:lstStyle>
            <a:lvl1pPr>
              <a:defRPr/>
            </a:lvl1pPr>
          </a:lstStyle>
          <a:p>
            <a:pPr>
              <a:defRPr/>
            </a:pPr>
            <a:fld id="{D8C2309D-8816-4399-897B-7955F4804295}" type="datetimeFigureOut">
              <a:rPr lang="en-US"/>
              <a:pPr>
                <a:defRPr/>
              </a:pPr>
              <a:t>2/26/2014</a:t>
            </a:fld>
            <a:endParaRPr lang="en-US"/>
          </a:p>
        </p:txBody>
      </p:sp>
      <p:sp>
        <p:nvSpPr>
          <p:cNvPr id="4" name="Нижний колонтитул 17"/>
          <p:cNvSpPr>
            <a:spLocks noGrp="1"/>
          </p:cNvSpPr>
          <p:nvPr>
            <p:ph type="ftr" sz="quarter" idx="11"/>
          </p:nvPr>
        </p:nvSpPr>
        <p:spPr/>
        <p:txBody>
          <a:bodyPr/>
          <a:lstStyle>
            <a:lvl1pPr>
              <a:defRPr/>
            </a:lvl1pPr>
          </a:lstStyle>
          <a:p>
            <a:pPr>
              <a:defRPr/>
            </a:pPr>
            <a:endParaRPr lang="en-US"/>
          </a:p>
        </p:txBody>
      </p:sp>
      <p:sp>
        <p:nvSpPr>
          <p:cNvPr id="5" name="Номер слайда 4"/>
          <p:cNvSpPr>
            <a:spLocks noGrp="1"/>
          </p:cNvSpPr>
          <p:nvPr>
            <p:ph type="sldNum" sz="quarter" idx="12"/>
          </p:nvPr>
        </p:nvSpPr>
        <p:spPr/>
        <p:txBody>
          <a:bodyPr/>
          <a:lstStyle>
            <a:lvl1pPr>
              <a:defRPr/>
            </a:lvl1pPr>
          </a:lstStyle>
          <a:p>
            <a:pPr>
              <a:defRPr/>
            </a:pPr>
            <a:fld id="{1E59553C-F6DD-432F-B87B-D2A9EE7684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Дата 1"/>
          <p:cNvSpPr>
            <a:spLocks noGrp="1"/>
          </p:cNvSpPr>
          <p:nvPr>
            <p:ph type="dt" sz="half" idx="10"/>
          </p:nvPr>
        </p:nvSpPr>
        <p:spPr/>
        <p:txBody>
          <a:bodyPr/>
          <a:lstStyle>
            <a:lvl1pPr>
              <a:defRPr/>
            </a:lvl1pPr>
            <a:extLst/>
          </a:lstStyle>
          <a:p>
            <a:pPr>
              <a:defRPr/>
            </a:pPr>
            <a:fld id="{6E123438-EC5B-4714-B3DE-3134B4473972}" type="datetimeFigureOut">
              <a:rPr lang="en-US"/>
              <a:pPr>
                <a:defRPr/>
              </a:pPr>
              <a:t>2/26/2014</a:t>
            </a:fld>
            <a:endParaRPr lang="en-US"/>
          </a:p>
        </p:txBody>
      </p:sp>
      <p:sp>
        <p:nvSpPr>
          <p:cNvPr id="4" name="Нижний колонтитул 2"/>
          <p:cNvSpPr>
            <a:spLocks noGrp="1"/>
          </p:cNvSpPr>
          <p:nvPr>
            <p:ph type="ftr" sz="quarter" idx="11"/>
          </p:nvPr>
        </p:nvSpPr>
        <p:spPr/>
        <p:txBody>
          <a:bodyPr/>
          <a:lstStyle>
            <a:lvl1pPr>
              <a:defRPr/>
            </a:lvl1pPr>
            <a:extLst/>
          </a:lstStyle>
          <a:p>
            <a:pPr>
              <a:defRPr/>
            </a:pPr>
            <a:endParaRPr lang="en-US"/>
          </a:p>
        </p:txBody>
      </p:sp>
      <p:sp>
        <p:nvSpPr>
          <p:cNvPr id="5" name="Номер слайда 3"/>
          <p:cNvSpPr>
            <a:spLocks noGrp="1"/>
          </p:cNvSpPr>
          <p:nvPr>
            <p:ph type="sldNum" sz="quarter" idx="12"/>
          </p:nvPr>
        </p:nvSpPr>
        <p:spPr/>
        <p:txBody>
          <a:bodyPr/>
          <a:lstStyle>
            <a:lvl1pPr>
              <a:defRPr/>
            </a:lvl1pPr>
            <a:extLst/>
          </a:lstStyle>
          <a:p>
            <a:pPr>
              <a:defRPr/>
            </a:pPr>
            <a:fld id="{36E02961-83AB-4B44-AFE6-123B340D80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ru-RU" smtClean="0"/>
              <a:t>Образец заголовка</a:t>
            </a:r>
            <a:endParaRPr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89808415-8577-47E3-A4BD-72C5EEE7C7E7}" type="datetimeFigureOut">
              <a:rPr lang="en-US"/>
              <a:pPr>
                <a:defRPr/>
              </a:pPr>
              <a:t>2/26/2014</a:t>
            </a:fld>
            <a:endParaRPr lang="en-US"/>
          </a:p>
        </p:txBody>
      </p:sp>
      <p:sp>
        <p:nvSpPr>
          <p:cNvPr id="6" name="Нижний колонтитул 17"/>
          <p:cNvSpPr>
            <a:spLocks noGrp="1"/>
          </p:cNvSpPr>
          <p:nvPr>
            <p:ph type="ftr" sz="quarter" idx="11"/>
          </p:nvPr>
        </p:nvSpPr>
        <p:spPr/>
        <p:txBody>
          <a:bodyPr/>
          <a:lstStyle>
            <a:lvl1pPr>
              <a:defRPr/>
            </a:lvl1pPr>
          </a:lstStyle>
          <a:p>
            <a:pPr>
              <a:defRPr/>
            </a:pPr>
            <a:endParaRPr lang="en-US"/>
          </a:p>
        </p:txBody>
      </p:sp>
      <p:sp>
        <p:nvSpPr>
          <p:cNvPr id="7" name="Номер слайда 4"/>
          <p:cNvSpPr>
            <a:spLocks noGrp="1"/>
          </p:cNvSpPr>
          <p:nvPr>
            <p:ph type="sldNum" sz="quarter" idx="12"/>
          </p:nvPr>
        </p:nvSpPr>
        <p:spPr/>
        <p:txBody>
          <a:bodyPr/>
          <a:lstStyle>
            <a:lvl1pPr>
              <a:defRPr/>
            </a:lvl1pPr>
          </a:lstStyle>
          <a:p>
            <a:pPr>
              <a:defRPr/>
            </a:pPr>
            <a:fld id="{AD9A0B30-2901-443A-BC48-DB2DFC3CB0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Скругленный прямоугольник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Прямоугольник с одним скругленным углом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ru-RU" smtClean="0"/>
              <a:t>Образец заголовка</a:t>
            </a:r>
            <a:endParaRPr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ru-RU" noProof="0" smtClean="0"/>
              <a:t>Вставка рисунка</a:t>
            </a:r>
            <a:endParaRPr lang="en-US" noProof="0"/>
          </a:p>
        </p:txBody>
      </p:sp>
      <p:sp>
        <p:nvSpPr>
          <p:cNvPr id="7" name="Дата 4"/>
          <p:cNvSpPr>
            <a:spLocks noGrp="1"/>
          </p:cNvSpPr>
          <p:nvPr>
            <p:ph type="dt" sz="half" idx="10"/>
          </p:nvPr>
        </p:nvSpPr>
        <p:spPr/>
        <p:txBody>
          <a:bodyPr/>
          <a:lstStyle>
            <a:lvl1pPr>
              <a:defRPr/>
            </a:lvl1pPr>
            <a:extLst/>
          </a:lstStyle>
          <a:p>
            <a:pPr>
              <a:defRPr/>
            </a:pPr>
            <a:fld id="{FA166059-BD92-4EF9-B3B9-070446AD8B8D}" type="datetimeFigureOut">
              <a:rPr lang="en-US"/>
              <a:pPr>
                <a:defRPr/>
              </a:pPr>
              <a:t>2/26/2014</a:t>
            </a:fld>
            <a:endParaRPr lang="en-US"/>
          </a:p>
        </p:txBody>
      </p:sp>
      <p:sp>
        <p:nvSpPr>
          <p:cNvPr id="8" name="Нижний колонтитул 5"/>
          <p:cNvSpPr>
            <a:spLocks noGrp="1"/>
          </p:cNvSpPr>
          <p:nvPr>
            <p:ph type="ftr" sz="quarter" idx="11"/>
          </p:nvPr>
        </p:nvSpPr>
        <p:spPr/>
        <p:txBody>
          <a:bodyPr/>
          <a:lstStyle>
            <a:lvl1pPr>
              <a:defRPr/>
            </a:lvl1pPr>
            <a:extLst/>
          </a:lstStyle>
          <a:p>
            <a:pPr>
              <a:defRPr/>
            </a:pPr>
            <a:endParaRPr lang="en-US"/>
          </a:p>
        </p:txBody>
      </p:sp>
      <p:sp>
        <p:nvSpPr>
          <p:cNvPr id="9" name="Номер слайда 6"/>
          <p:cNvSpPr>
            <a:spLocks noGrp="1"/>
          </p:cNvSpPr>
          <p:nvPr>
            <p:ph type="sldNum" sz="quarter" idx="12"/>
          </p:nvPr>
        </p:nvSpPr>
        <p:spPr/>
        <p:txBody>
          <a:bodyPr/>
          <a:lstStyle>
            <a:lvl1pPr>
              <a:defRPr/>
            </a:lvl1pPr>
            <a:extLst/>
          </a:lstStyle>
          <a:p>
            <a:pPr>
              <a:defRPr/>
            </a:pPr>
            <a:fld id="{0C5CB3E8-4FFB-4D43-BAB0-6BEEB28F61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Заголовок 12"/>
          <p:cNvSpPr>
            <a:spLocks noGrp="1"/>
          </p:cNvSpPr>
          <p:nvPr>
            <p:ph type="title"/>
          </p:nvPr>
        </p:nvSpPr>
        <p:spPr>
          <a:xfrm>
            <a:off x="503238" y="4986338"/>
            <a:ext cx="8183562" cy="1050925"/>
          </a:xfrm>
          <a:prstGeom prst="rect">
            <a:avLst/>
          </a:prstGeom>
        </p:spPr>
        <p:txBody>
          <a:bodyPr vert="horz" anchor="b">
            <a:normAutofit/>
          </a:bodyPr>
          <a:lstStyle>
            <a:extLst/>
          </a:lstStyle>
          <a:p>
            <a:r>
              <a:rPr lang="ru-RU" smtClean="0"/>
              <a:t>Образец заголовка</a:t>
            </a:r>
            <a:endParaRPr lang="en-US"/>
          </a:p>
        </p:txBody>
      </p:sp>
      <p:sp>
        <p:nvSpPr>
          <p:cNvPr id="1031" name="Текст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5" name="Дата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smtClean="0">
                <a:solidFill>
                  <a:schemeClr val="bg2">
                    <a:shade val="50000"/>
                  </a:schemeClr>
                </a:solidFill>
              </a:defRPr>
            </a:lvl1pPr>
            <a:extLst/>
          </a:lstStyle>
          <a:p>
            <a:pPr>
              <a:defRPr/>
            </a:pPr>
            <a:fld id="{03AA1EDB-6871-4B1A-A28D-69AC495F02EE}" type="datetimeFigureOut">
              <a:rPr lang="en-US"/>
              <a:pPr>
                <a:defRPr/>
              </a:pPr>
              <a:t>2/26/2014</a:t>
            </a:fld>
            <a:endParaRPr lang="en-US"/>
          </a:p>
        </p:txBody>
      </p:sp>
      <p:sp>
        <p:nvSpPr>
          <p:cNvPr id="18" name="Нижний колонтитул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Номер слайда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smtClean="0">
                <a:solidFill>
                  <a:schemeClr val="bg2">
                    <a:shade val="50000"/>
                  </a:schemeClr>
                </a:solidFill>
              </a:defRPr>
            </a:lvl1pPr>
            <a:extLst/>
          </a:lstStyle>
          <a:p>
            <a:pPr>
              <a:defRPr/>
            </a:pPr>
            <a:fld id="{7A63E7F0-BD7D-4E9B-84FE-1833810B9C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67" r:id="rId8"/>
    <p:sldLayoutId id="2147483675" r:id="rId9"/>
    <p:sldLayoutId id="2147483666" r:id="rId10"/>
    <p:sldLayoutId id="2147483665"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hyperlink" Target="http://www.google.com/imgres?imgurl=http://www.nndb.com/people/929/000031836/jack-london.jpg&amp;imgrefurl=http://www.nndb.com/people/929/000031836/&amp;usg=__DvAug7LdJtlqxTK8dZu5OiN-_kY=&amp;h=286&amp;w=210&amp;sz=11&amp;hl=en&amp;start=9&amp;itbs=1&amp;tbnid=Rkar6Pc7MzwoqM:&amp;tbnh=115&amp;tbnw=84&amp;prev=/images?q=Jack+London&amp;hl=en&amp;safe=active&amp;gbv=2&amp;tbs=isch:1"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www.google.com/imgres?imgurl=http://www.highsierra.com/highsierra/images/dogsled.gif&amp;imgrefurl=http://highsierra.com/highsierra/Lake_Tahoe_Outdoor_Skiing_Snowboarding.htm&amp;usg=__ykqhI-PCI3f_sPvaBfjxgHxZsnk=&amp;h=58&amp;w=76&amp;sz=3&amp;hl=en&amp;start=20&amp;itbs=1&amp;tbnid=mxv71uIJcZTyUM:&amp;tbnh=55&amp;tbnw=72&amp;prev=/images?q=animation+of+husky+pulling+sled-+border&amp;hl=en&amp;safe=active&amp;gbv=2&amp;tbs=isch: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imgres?imgurl=http://images5.cafepress.com/product/63539485v2_480x480_Front.jpg&amp;imgrefurl=http://www.cafepress.com/+happy_people_holding_hands_home_office_mousepad,63539485&amp;usg=__jEGf5eCofDk-N0iPn14EBNPx0e0=&amp;h=480&amp;w=480&amp;sz=88&amp;hl=en&amp;start=4&amp;itbs=1&amp;tbnid=bUBbOdz2ihphlM:&amp;tbnh=129&amp;tbnw=129&amp;prev=/images?q=animation+of+people+holding+hands&amp;hl=en&amp;safe=active&amp;gbv=2&amp;tbs=isch:1"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imgres?imgurl=http://i144.photobucket.com/albums/r163/TeaTimeCup/New%20Tea%20Time/Displays/BabyBottleDisplay.jpg&amp;imgrefurl=http://www.gaiaonline.com/forum/mini-shops/tea-time-final-limiteds-closing-news-front-page/t.19361641/&amp;usg=__m1N1ijYEUsc1F8ZwJyHYTWoFUvA=&amp;h=300&amp;w=600&amp;sz=104&amp;hl=en&amp;start=5&amp;itbs=1&amp;tbnid=CjzItW7ykro_wM:&amp;tbnh=68&amp;tbnw=135&amp;prev=/images?q=animation+of+baby+bottles&amp;hl=en&amp;safe=active&amp;gbv=2&amp;tbs=isch:1"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imgres?imgurl=http://loveinspace.com/portfolio/multi/gif_animation/moving_car_animation.gif&amp;imgrefurl=http://loveinspace.com/portfolio/pages/portfolio_index.html&amp;usg=__OHHsH7-UYwy_bOOeRw78i9PTLso=&amp;h=600&amp;w=800&amp;sz=87&amp;hl=en&amp;start=3&amp;itbs=1&amp;tbnid=BWDS9zVIgchiFM:&amp;tbnh=107&amp;tbnw=143&amp;prev=/images?q=animation+car&amp;hl=en&amp;safe=active&amp;gbv=2&amp;tbs=isch:1" TargetMode="Externa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pic>
        <p:nvPicPr>
          <p:cNvPr id="13314" name="Picture 2" descr="http://t3.gstatic.com/images?q=tbn:Rkar6Pc7MzwoqM:http://www.nndb.com/people/929/000031836/jack-london.jpg">
            <a:hlinkClick r:id="rId2"/>
          </p:cNvPr>
          <p:cNvPicPr>
            <a:picLocks noChangeAspect="1" noChangeArrowheads="1"/>
          </p:cNvPicPr>
          <p:nvPr/>
        </p:nvPicPr>
        <p:blipFill>
          <a:blip r:embed="rId3"/>
          <a:srcRect/>
          <a:stretch>
            <a:fillRect/>
          </a:stretch>
        </p:blipFill>
        <p:spPr bwMode="auto">
          <a:xfrm>
            <a:off x="5562600" y="2971800"/>
            <a:ext cx="2705100" cy="2971800"/>
          </a:xfrm>
          <a:prstGeom prst="rect">
            <a:avLst/>
          </a:prstGeom>
          <a:noFill/>
          <a:ln w="9525">
            <a:noFill/>
            <a:miter lim="800000"/>
            <a:headEnd/>
            <a:tailEnd/>
          </a:ln>
        </p:spPr>
      </p:pic>
      <p:pic>
        <p:nvPicPr>
          <p:cNvPr id="13315" name="Picture 5"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914400" y="0"/>
            <a:ext cx="2590800" cy="914400"/>
          </a:xfrm>
          <a:prstGeom prst="rect">
            <a:avLst/>
          </a:prstGeom>
          <a:noFill/>
          <a:ln w="9525">
            <a:noFill/>
            <a:miter lim="800000"/>
            <a:headEnd/>
            <a:tailEnd/>
          </a:ln>
        </p:spPr>
      </p:pic>
      <p:pic>
        <p:nvPicPr>
          <p:cNvPr id="13316" name="Picture 7"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3429000" y="0"/>
            <a:ext cx="2286000" cy="914400"/>
          </a:xfrm>
          <a:prstGeom prst="rect">
            <a:avLst/>
          </a:prstGeom>
          <a:noFill/>
          <a:ln w="9525">
            <a:noFill/>
            <a:miter lim="800000"/>
            <a:headEnd/>
            <a:tailEnd/>
          </a:ln>
        </p:spPr>
      </p:pic>
      <p:pic>
        <p:nvPicPr>
          <p:cNvPr id="13317" name="Picture 5"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5715000" y="0"/>
            <a:ext cx="2514600" cy="914400"/>
          </a:xfrm>
          <a:prstGeom prst="rect">
            <a:avLst/>
          </a:prstGeom>
          <a:noFill/>
          <a:ln w="9525">
            <a:noFill/>
            <a:miter lim="800000"/>
            <a:headEnd/>
            <a:tailEnd/>
          </a:ln>
        </p:spPr>
      </p:pic>
      <p:pic>
        <p:nvPicPr>
          <p:cNvPr id="13318" name="Picture 5"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914400" y="5943600"/>
            <a:ext cx="2286000" cy="914400"/>
          </a:xfrm>
          <a:prstGeom prst="rect">
            <a:avLst/>
          </a:prstGeom>
          <a:noFill/>
          <a:ln w="9525">
            <a:noFill/>
            <a:miter lim="800000"/>
            <a:headEnd/>
            <a:tailEnd/>
          </a:ln>
        </p:spPr>
      </p:pic>
      <p:pic>
        <p:nvPicPr>
          <p:cNvPr id="13319" name="Picture 7"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3200400" y="5943600"/>
            <a:ext cx="2438400" cy="914400"/>
          </a:xfrm>
          <a:prstGeom prst="rect">
            <a:avLst/>
          </a:prstGeom>
          <a:noFill/>
          <a:ln w="9525">
            <a:noFill/>
            <a:miter lim="800000"/>
            <a:headEnd/>
            <a:tailEnd/>
          </a:ln>
        </p:spPr>
      </p:pic>
      <p:pic>
        <p:nvPicPr>
          <p:cNvPr id="13320" name="Picture 5" descr="http://t3.gstatic.com/images?q=tbn:mxv71uIJcZTyUM:http://www.highsierra.com/highsierra/images/dogsled.gif">
            <a:hlinkClick r:id="rId4"/>
          </p:cNvPr>
          <p:cNvPicPr>
            <a:picLocks noChangeAspect="1" noChangeArrowheads="1"/>
          </p:cNvPicPr>
          <p:nvPr/>
        </p:nvPicPr>
        <p:blipFill>
          <a:blip r:embed="rId5"/>
          <a:srcRect/>
          <a:stretch>
            <a:fillRect/>
          </a:stretch>
        </p:blipFill>
        <p:spPr bwMode="auto">
          <a:xfrm>
            <a:off x="5638800" y="5943600"/>
            <a:ext cx="2590800" cy="914400"/>
          </a:xfrm>
          <a:prstGeom prst="rect">
            <a:avLst/>
          </a:prstGeom>
          <a:noFill/>
          <a:ln w="9525">
            <a:noFill/>
            <a:miter lim="800000"/>
            <a:headEnd/>
            <a:tailEnd/>
          </a:ln>
        </p:spPr>
      </p:pic>
      <p:pic>
        <p:nvPicPr>
          <p:cNvPr id="13321" name="Picture 5"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0" y="0"/>
            <a:ext cx="914400" cy="2209800"/>
          </a:xfrm>
          <a:prstGeom prst="rect">
            <a:avLst/>
          </a:prstGeom>
          <a:noFill/>
          <a:ln w="9525">
            <a:noFill/>
            <a:miter lim="800000"/>
            <a:headEnd/>
            <a:tailEnd/>
          </a:ln>
        </p:spPr>
      </p:pic>
      <p:pic>
        <p:nvPicPr>
          <p:cNvPr id="13322" name="Picture 5"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0" y="2209800"/>
            <a:ext cx="914400" cy="2209800"/>
          </a:xfrm>
          <a:prstGeom prst="rect">
            <a:avLst/>
          </a:prstGeom>
          <a:noFill/>
          <a:ln w="9525">
            <a:noFill/>
            <a:miter lim="800000"/>
            <a:headEnd/>
            <a:tailEnd/>
          </a:ln>
        </p:spPr>
      </p:pic>
      <p:pic>
        <p:nvPicPr>
          <p:cNvPr id="13323" name="Picture 5"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0" y="4419600"/>
            <a:ext cx="914400" cy="2438400"/>
          </a:xfrm>
          <a:prstGeom prst="rect">
            <a:avLst/>
          </a:prstGeom>
          <a:noFill/>
          <a:ln w="9525">
            <a:noFill/>
            <a:miter lim="800000"/>
            <a:headEnd/>
            <a:tailEnd/>
          </a:ln>
        </p:spPr>
      </p:pic>
      <p:pic>
        <p:nvPicPr>
          <p:cNvPr id="13324" name="Picture 7"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8229600" y="0"/>
            <a:ext cx="914400" cy="2362200"/>
          </a:xfrm>
          <a:prstGeom prst="rect">
            <a:avLst/>
          </a:prstGeom>
          <a:noFill/>
          <a:ln w="9525">
            <a:noFill/>
            <a:miter lim="800000"/>
            <a:headEnd/>
            <a:tailEnd/>
          </a:ln>
        </p:spPr>
      </p:pic>
      <p:pic>
        <p:nvPicPr>
          <p:cNvPr id="13325" name="Picture 5"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8229600" y="2362200"/>
            <a:ext cx="914400" cy="2209800"/>
          </a:xfrm>
          <a:prstGeom prst="rect">
            <a:avLst/>
          </a:prstGeom>
          <a:noFill/>
          <a:ln w="9525">
            <a:noFill/>
            <a:miter lim="800000"/>
            <a:headEnd/>
            <a:tailEnd/>
          </a:ln>
        </p:spPr>
      </p:pic>
      <p:pic>
        <p:nvPicPr>
          <p:cNvPr id="13326" name="Picture 5" descr="http://t3.gstatic.com/images?q=tbn:mxv71uIJcZTyUM:http://www.highsierra.com/highsierra/images/dogsled.gif">
            <a:hlinkClick r:id="rId4"/>
          </p:cNvPr>
          <p:cNvPicPr>
            <a:picLocks noChangeAspect="1" noChangeArrowheads="1"/>
          </p:cNvPicPr>
          <p:nvPr/>
        </p:nvPicPr>
        <p:blipFill>
          <a:blip r:embed="rId6"/>
          <a:srcRect/>
          <a:stretch>
            <a:fillRect/>
          </a:stretch>
        </p:blipFill>
        <p:spPr bwMode="auto">
          <a:xfrm>
            <a:off x="8229600" y="4495800"/>
            <a:ext cx="914400" cy="2362200"/>
          </a:xfrm>
          <a:prstGeom prst="rect">
            <a:avLst/>
          </a:prstGeom>
          <a:noFill/>
          <a:ln w="9525">
            <a:noFill/>
            <a:miter lim="800000"/>
            <a:headEnd/>
            <a:tailEnd/>
          </a:ln>
        </p:spPr>
      </p:pic>
      <p:sp>
        <p:nvSpPr>
          <p:cNvPr id="17" name="Заголовок 16"/>
          <p:cNvSpPr>
            <a:spLocks noGrp="1"/>
          </p:cNvSpPr>
          <p:nvPr>
            <p:ph type="ctrTitle"/>
          </p:nvPr>
        </p:nvSpPr>
        <p:spPr>
          <a:xfrm>
            <a:off x="2438400" y="1219200"/>
            <a:ext cx="4038600" cy="1219200"/>
          </a:xfrm>
        </p:spPr>
        <p:txBody>
          <a:bodyPr wrap="square" tIns="45720" numCol="1" anchorCtr="0" compatLnSpc="1">
            <a:prstTxWarp prst="textNoShape">
              <a:avLst/>
            </a:prstTxWarp>
          </a:bodyPr>
          <a:lstStyle/>
          <a:p>
            <a:r>
              <a:rPr lang="en-US" sz="5400" smtClean="0">
                <a:solidFill>
                  <a:schemeClr val="tx1"/>
                </a:solidFill>
                <a:effectLst>
                  <a:outerShdw blurRad="38100" dist="38100" dir="2700000" algn="tl">
                    <a:srgbClr val="FFFFFF"/>
                  </a:outerShdw>
                </a:effectLst>
                <a:latin typeface="Times New Roman" pitchFamily="18" charset="0"/>
              </a:rPr>
              <a:t>Jack London</a:t>
            </a:r>
            <a:endParaRPr lang="ru-RU" sz="5400" smtClean="0">
              <a:solidFill>
                <a:schemeClr val="tx1"/>
              </a:solidFill>
              <a:effectLst>
                <a:outerShdw blurRad="38100" dist="38100" dir="2700000" algn="tl">
                  <a:srgbClr val="FFFFFF"/>
                </a:outerShdw>
              </a:effectLst>
              <a:latin typeface="Times New Roman" pitchFamily="18" charset="0"/>
            </a:endParaRPr>
          </a:p>
        </p:txBody>
      </p:sp>
      <p:pic>
        <p:nvPicPr>
          <p:cNvPr id="13329" name="Picture 17" descr="jack_london"/>
          <p:cNvPicPr>
            <a:picLocks noChangeAspect="1" noChangeArrowheads="1"/>
          </p:cNvPicPr>
          <p:nvPr/>
        </p:nvPicPr>
        <p:blipFill>
          <a:blip r:embed="rId7"/>
          <a:srcRect/>
          <a:stretch>
            <a:fillRect/>
          </a:stretch>
        </p:blipFill>
        <p:spPr bwMode="auto">
          <a:xfrm>
            <a:off x="914400" y="2971800"/>
            <a:ext cx="2495550" cy="2971800"/>
          </a:xfrm>
          <a:prstGeom prst="rect">
            <a:avLst/>
          </a:prstGeom>
          <a:noFill/>
        </p:spPr>
      </p:pic>
      <p:pic>
        <p:nvPicPr>
          <p:cNvPr id="13330" name="Picture 18" descr="Jack_London_350x263"/>
          <p:cNvPicPr>
            <a:picLocks noChangeAspect="1" noChangeArrowheads="1"/>
          </p:cNvPicPr>
          <p:nvPr/>
        </p:nvPicPr>
        <p:blipFill>
          <a:blip r:embed="rId8"/>
          <a:srcRect/>
          <a:stretch>
            <a:fillRect/>
          </a:stretch>
        </p:blipFill>
        <p:spPr bwMode="auto">
          <a:xfrm>
            <a:off x="3276600" y="2971800"/>
            <a:ext cx="2505075" cy="2952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330"/>
                                        </p:tgtEl>
                                        <p:attrNameLst>
                                          <p:attrName>style.visibility</p:attrName>
                                        </p:attrNameLst>
                                      </p:cBhvr>
                                      <p:to>
                                        <p:strVal val="visible"/>
                                      </p:to>
                                    </p:set>
                                    <p:animEffect transition="in" filter="box(in)">
                                      <p:cBhvr>
                                        <p:cTn id="12" dur="500"/>
                                        <p:tgtEl>
                                          <p:spTgt spid="1333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3314"/>
                                        </p:tgtEl>
                                        <p:attrNameLst>
                                          <p:attrName>style.visibility</p:attrName>
                                        </p:attrNameLst>
                                      </p:cBhvr>
                                      <p:to>
                                        <p:strVal val="visible"/>
                                      </p:to>
                                    </p:set>
                                    <p:animEffect transition="in" filter="box(in)">
                                      <p:cBhvr>
                                        <p:cTn id="17" dur="500"/>
                                        <p:tgtEl>
                                          <p:spTgt spid="1331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3329"/>
                                        </p:tgtEl>
                                        <p:attrNameLst>
                                          <p:attrName>style.visibility</p:attrName>
                                        </p:attrNameLst>
                                      </p:cBhvr>
                                      <p:to>
                                        <p:strVal val="visible"/>
                                      </p:to>
                                    </p:set>
                                    <p:animEffect transition="in" filter="box(in)">
                                      <p:cBhvr>
                                        <p:cTn id="22" dur="500"/>
                                        <p:tgtEl>
                                          <p:spTgt spid="13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a:xfrm>
            <a:off x="457200" y="0"/>
            <a:ext cx="8229600" cy="762000"/>
          </a:xfrm>
        </p:spPr>
        <p:txBody>
          <a:bodyPr wrap="square" lIns="91440" tIns="45720" rIns="91440" bIns="45720" numCol="1" anchorCtr="0" compatLnSpc="1">
            <a:prstTxWarp prst="textNoShape">
              <a:avLst/>
            </a:prstTxWarp>
          </a:bodyPr>
          <a:lstStyle/>
          <a:p>
            <a:r>
              <a:rPr lang="en-US" u="sng" smtClean="0">
                <a:solidFill>
                  <a:srgbClr val="00B050"/>
                </a:solidFill>
                <a:effectLst>
                  <a:outerShdw blurRad="38100" dist="38100" dir="2700000" algn="tl">
                    <a:srgbClr val="000000"/>
                  </a:outerShdw>
                </a:effectLst>
              </a:rPr>
              <a:t>      Introduction</a:t>
            </a:r>
          </a:p>
        </p:txBody>
      </p:sp>
      <p:sp>
        <p:nvSpPr>
          <p:cNvPr id="3077" name="Title 1"/>
          <p:cNvSpPr>
            <a:spLocks noGrp="1"/>
          </p:cNvSpPr>
          <p:nvPr>
            <p:ph idx="1"/>
          </p:nvPr>
        </p:nvSpPr>
        <p:spPr>
          <a:xfrm>
            <a:off x="762000" y="685800"/>
            <a:ext cx="7620000" cy="5440363"/>
          </a:xfrm>
          <a:solidFill>
            <a:srgbClr val="FFFF00"/>
          </a:solidFill>
        </p:spPr>
        <p:txBody>
          <a:bodyPr>
            <a:normAutofit lnSpcReduction="10000"/>
          </a:bodyPr>
          <a:lstStyle/>
          <a:p>
            <a:pPr marL="265176" indent="-265176" fontAlgn="auto">
              <a:spcAft>
                <a:spcPts val="0"/>
              </a:spcAft>
              <a:buFont typeface="Wingdings 2"/>
              <a:buChar char=""/>
              <a:defRPr/>
            </a:pPr>
            <a:r>
              <a:rPr lang="en-US" u="sng" smtClean="0"/>
              <a:t>Born On:</a:t>
            </a:r>
            <a:r>
              <a:rPr lang="en-US" smtClean="0"/>
              <a:t> January 12, 1876</a:t>
            </a:r>
          </a:p>
          <a:p>
            <a:pPr marL="265176" indent="-265176" fontAlgn="auto">
              <a:spcAft>
                <a:spcPts val="0"/>
              </a:spcAft>
              <a:buFont typeface="Wingdings 2"/>
              <a:buChar char=""/>
              <a:defRPr/>
            </a:pPr>
            <a:r>
              <a:rPr lang="en-US" u="sng" smtClean="0"/>
              <a:t>Born In:</a:t>
            </a:r>
            <a:r>
              <a:rPr lang="en-US" smtClean="0"/>
              <a:t> San Francisco, California</a:t>
            </a:r>
          </a:p>
          <a:p>
            <a:pPr marL="265176" indent="-265176" fontAlgn="auto">
              <a:spcAft>
                <a:spcPts val="0"/>
              </a:spcAft>
              <a:buFont typeface="Wingdings 2"/>
              <a:buChar char=""/>
              <a:defRPr/>
            </a:pPr>
            <a:r>
              <a:rPr lang="en-US" u="sng" smtClean="0"/>
              <a:t>Married:</a:t>
            </a:r>
            <a:r>
              <a:rPr lang="en-US" smtClean="0"/>
              <a:t> Bess Maddern and then later Charmian Kittredge</a:t>
            </a:r>
          </a:p>
          <a:p>
            <a:pPr marL="265176" indent="-265176" fontAlgn="auto">
              <a:spcAft>
                <a:spcPts val="0"/>
              </a:spcAft>
              <a:buFont typeface="Wingdings 2"/>
              <a:buChar char=""/>
              <a:defRPr/>
            </a:pPr>
            <a:r>
              <a:rPr lang="en-US" u="sng" smtClean="0"/>
              <a:t>Died On:</a:t>
            </a:r>
            <a:r>
              <a:rPr lang="en-US" smtClean="0"/>
              <a:t> November 22, 1916 7:45 P.M.</a:t>
            </a:r>
          </a:p>
          <a:p>
            <a:pPr marL="265176" indent="-265176" fontAlgn="auto">
              <a:spcAft>
                <a:spcPts val="0"/>
              </a:spcAft>
              <a:buFont typeface="Wingdings 2"/>
              <a:buChar char=""/>
              <a:defRPr/>
            </a:pPr>
            <a:r>
              <a:rPr lang="en-US" u="sng" smtClean="0"/>
              <a:t>Died In: </a:t>
            </a:r>
            <a:r>
              <a:rPr lang="en-US" smtClean="0"/>
              <a:t>Glen Ellen, California</a:t>
            </a:r>
          </a:p>
          <a:p>
            <a:pPr marL="265176" indent="-265176" fontAlgn="auto">
              <a:spcAft>
                <a:spcPts val="0"/>
              </a:spcAft>
              <a:buFont typeface="Wingdings 2"/>
              <a:buChar char=""/>
              <a:defRPr/>
            </a:pPr>
            <a:r>
              <a:rPr lang="en-US" u="sng" smtClean="0"/>
              <a:t>Buried In: </a:t>
            </a:r>
            <a:r>
              <a:rPr lang="en-US" smtClean="0"/>
              <a:t>Jack London State Historic Park in Sonoma County, Northern California</a:t>
            </a:r>
          </a:p>
          <a:p>
            <a:pPr marL="265176" indent="-265176" fontAlgn="auto">
              <a:spcAft>
                <a:spcPts val="0"/>
              </a:spcAft>
              <a:buFont typeface="Wingdings 2"/>
              <a:buChar char=""/>
              <a:defRPr/>
            </a:pPr>
            <a:r>
              <a:rPr lang="en-US" u="sng" smtClean="0"/>
              <a:t>Children: </a:t>
            </a:r>
            <a:r>
              <a:rPr lang="en-US" smtClean="0"/>
              <a:t>Joan London, Bess London, Joy London</a:t>
            </a:r>
          </a:p>
        </p:txBody>
      </p:sp>
      <p:sp>
        <p:nvSpPr>
          <p:cNvPr id="4" name="Right Triangle 3"/>
          <p:cNvSpPr/>
          <p:nvPr/>
        </p:nvSpPr>
        <p:spPr>
          <a:xfrm rot="5400000">
            <a:off x="-37306" y="37306"/>
            <a:ext cx="1492250" cy="1417638"/>
          </a:xfrm>
          <a:prstGeom prst="r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4"/>
          <p:cNvSpPr/>
          <p:nvPr/>
        </p:nvSpPr>
        <p:spPr>
          <a:xfrm rot="10800000">
            <a:off x="7651750" y="0"/>
            <a:ext cx="1492250" cy="1417638"/>
          </a:xfrm>
          <a:prstGeom prst="r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ight Triangle 6"/>
          <p:cNvSpPr/>
          <p:nvPr/>
        </p:nvSpPr>
        <p:spPr>
          <a:xfrm rot="16200000">
            <a:off x="7689057" y="5403056"/>
            <a:ext cx="1492250" cy="1417637"/>
          </a:xfrm>
          <a:prstGeom prst="r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ight Triangle 7"/>
          <p:cNvSpPr/>
          <p:nvPr/>
        </p:nvSpPr>
        <p:spPr>
          <a:xfrm>
            <a:off x="0" y="5440363"/>
            <a:ext cx="1492250" cy="1417637"/>
          </a:xfrm>
          <a:prstGeom prst="r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diamond(in)">
                                      <p:cBhvr>
                                        <p:cTn id="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85800"/>
            <a:ext cx="7696200" cy="1143000"/>
          </a:xfrm>
          <a:gradFill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a:gradFill>
        </p:spPr>
        <p:txBody>
          <a:bodyPr wrap="square" lIns="91440" tIns="45720" rIns="91440" bIns="45720" numCol="1" anchorCtr="0" compatLnSpc="1">
            <a:prstTxWarp prst="textNoShape">
              <a:avLst/>
            </a:prstTxWarp>
          </a:bodyPr>
          <a:lstStyle/>
          <a:p>
            <a:r>
              <a:rPr lang="en-US" u="sng" smtClean="0">
                <a:effectLst>
                  <a:outerShdw blurRad="38100" dist="38100" dir="2700000" algn="tl">
                    <a:srgbClr val="000000"/>
                  </a:outerShdw>
                </a:effectLst>
              </a:rPr>
              <a:t>   Social Contribution</a:t>
            </a:r>
          </a:p>
        </p:txBody>
      </p:sp>
      <p:sp>
        <p:nvSpPr>
          <p:cNvPr id="4099" name="Content Placeholder 2"/>
          <p:cNvSpPr>
            <a:spLocks noGrp="1"/>
          </p:cNvSpPr>
          <p:nvPr>
            <p:ph idx="1"/>
          </p:nvPr>
        </p:nvSpPr>
        <p:spPr>
          <a:xfrm>
            <a:off x="838200" y="1828800"/>
            <a:ext cx="7239000" cy="4191000"/>
          </a:xfrm>
        </p:spPr>
        <p:txBody>
          <a:bodyPr>
            <a:normAutofit fontScale="92500" lnSpcReduction="10000"/>
          </a:bodyPr>
          <a:lstStyle/>
          <a:p>
            <a:pPr marL="265176" indent="-265176" fontAlgn="auto">
              <a:spcAft>
                <a:spcPts val="0"/>
              </a:spcAft>
              <a:buFont typeface="Arial" charset="0"/>
              <a:buNone/>
              <a:defRPr/>
            </a:pPr>
            <a:r>
              <a:rPr lang="en-US" smtClean="0"/>
              <a:t>		</a:t>
            </a:r>
            <a:r>
              <a:rPr lang="en-US" sz="2400" smtClean="0"/>
              <a:t>Jack London made a huge impact on the writing society. The books he wrote opened the minds of many readers, young and old. His books included philosophy, nature, and rules of life. He was also an amazing Socialist. Though some of London’s actions ended him up in jail, he loved to share his thoughts to the public and make it so that his voice was heard. In Jack’s books he found ways to make a half-bread wolf-dog relate to an average day unemployed citizen. The ways they each must fight for life. Jack London was an amazing author!</a:t>
            </a:r>
          </a:p>
        </p:txBody>
      </p:sp>
      <p:pic>
        <p:nvPicPr>
          <p:cNvPr id="15363" name="Picture 2" descr="http://t3.gstatic.com/images?q=tbn:bUBbOdz2ihphlM:http://images5.cafepress.com/product/63539485v2_480x480_Front.jpg">
            <a:hlinkClick r:id="rId2"/>
          </p:cNvPr>
          <p:cNvPicPr>
            <a:picLocks noChangeAspect="1" noChangeArrowheads="1"/>
          </p:cNvPicPr>
          <p:nvPr/>
        </p:nvPicPr>
        <p:blipFill>
          <a:blip r:embed="rId3"/>
          <a:srcRect/>
          <a:stretch>
            <a:fillRect/>
          </a:stretch>
        </p:blipFill>
        <p:spPr bwMode="auto">
          <a:xfrm>
            <a:off x="0" y="0"/>
            <a:ext cx="9144000" cy="1000125"/>
          </a:xfrm>
          <a:prstGeom prst="rect">
            <a:avLst/>
          </a:prstGeom>
          <a:noFill/>
          <a:ln w="9525">
            <a:noFill/>
            <a:miter lim="800000"/>
            <a:headEnd/>
            <a:tailEnd/>
          </a:ln>
        </p:spPr>
      </p:pic>
      <p:pic>
        <p:nvPicPr>
          <p:cNvPr id="15364" name="Picture 2" descr="http://t3.gstatic.com/images?q=tbn:bUBbOdz2ihphlM:http://images5.cafepress.com/product/63539485v2_480x480_Front.jpg">
            <a:hlinkClick r:id="rId2"/>
          </p:cNvPr>
          <p:cNvPicPr>
            <a:picLocks noChangeAspect="1" noChangeArrowheads="1"/>
          </p:cNvPicPr>
          <p:nvPr/>
        </p:nvPicPr>
        <p:blipFill>
          <a:blip r:embed="rId3"/>
          <a:srcRect/>
          <a:stretch>
            <a:fillRect/>
          </a:stretch>
        </p:blipFill>
        <p:spPr bwMode="auto">
          <a:xfrm>
            <a:off x="0" y="5943600"/>
            <a:ext cx="9144000" cy="914400"/>
          </a:xfrm>
          <a:prstGeom prst="rect">
            <a:avLst/>
          </a:prstGeom>
          <a:noFill/>
          <a:ln w="9525">
            <a:noFill/>
            <a:miter lim="800000"/>
            <a:headEnd/>
            <a:tailEnd/>
          </a:ln>
        </p:spPr>
      </p:pic>
      <p:pic>
        <p:nvPicPr>
          <p:cNvPr id="15365" name="Picture 2" descr="http://t3.gstatic.com/images?q=tbn:bUBbOdz2ihphlM:http://images5.cafepress.com/product/63539485v2_480x480_Front.jpg">
            <a:hlinkClick r:id="rId2"/>
          </p:cNvPr>
          <p:cNvPicPr>
            <a:picLocks noChangeAspect="1" noChangeArrowheads="1"/>
          </p:cNvPicPr>
          <p:nvPr/>
        </p:nvPicPr>
        <p:blipFill>
          <a:blip r:embed="rId4"/>
          <a:srcRect/>
          <a:stretch>
            <a:fillRect/>
          </a:stretch>
        </p:blipFill>
        <p:spPr bwMode="auto">
          <a:xfrm>
            <a:off x="0" y="0"/>
            <a:ext cx="1000125" cy="6858000"/>
          </a:xfrm>
          <a:prstGeom prst="rect">
            <a:avLst/>
          </a:prstGeom>
          <a:noFill/>
          <a:ln w="9525">
            <a:noFill/>
            <a:miter lim="800000"/>
            <a:headEnd/>
            <a:tailEnd/>
          </a:ln>
        </p:spPr>
      </p:pic>
      <p:pic>
        <p:nvPicPr>
          <p:cNvPr id="15366" name="Picture 2" descr="http://t3.gstatic.com/images?q=tbn:bUBbOdz2ihphlM:http://images5.cafepress.com/product/63539485v2_480x480_Front.jpg">
            <a:hlinkClick r:id="rId2"/>
          </p:cNvPr>
          <p:cNvPicPr>
            <a:picLocks noChangeAspect="1" noChangeArrowheads="1"/>
          </p:cNvPicPr>
          <p:nvPr/>
        </p:nvPicPr>
        <p:blipFill>
          <a:blip r:embed="rId5"/>
          <a:srcRect/>
          <a:stretch>
            <a:fillRect/>
          </a:stretch>
        </p:blipFill>
        <p:spPr bwMode="auto">
          <a:xfrm>
            <a:off x="8143875" y="0"/>
            <a:ext cx="1000125"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diamond(in)">
                                      <p:cBhvr>
                                        <p:cTn id="7" dur="2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762000" y="609600"/>
            <a:ext cx="7543800" cy="808038"/>
          </a:xfrm>
        </p:spPr>
        <p:txBody>
          <a:bodyPr/>
          <a:lstStyle/>
          <a:p>
            <a:pPr fontAlgn="auto">
              <a:spcAft>
                <a:spcPts val="0"/>
              </a:spcAft>
              <a:defRPr/>
            </a:pPr>
            <a:r>
              <a:rPr lang="en-US" u="sng" smtClean="0">
                <a:solidFill>
                  <a:srgbClr val="00B0F0"/>
                </a:solidFill>
              </a:rPr>
              <a:t>Childhood</a:t>
            </a:r>
          </a:p>
        </p:txBody>
      </p:sp>
      <p:sp>
        <p:nvSpPr>
          <p:cNvPr id="5123" name="Content Placeholder 2"/>
          <p:cNvSpPr>
            <a:spLocks noGrp="1"/>
          </p:cNvSpPr>
          <p:nvPr>
            <p:ph idx="1"/>
          </p:nvPr>
        </p:nvSpPr>
        <p:spPr>
          <a:xfrm>
            <a:off x="762000" y="1447800"/>
            <a:ext cx="7620000" cy="4525963"/>
          </a:xfrm>
        </p:spPr>
        <p:txBody>
          <a:bodyPr>
            <a:normAutofit lnSpcReduction="10000"/>
          </a:bodyPr>
          <a:lstStyle/>
          <a:p>
            <a:pPr marL="265176" indent="-265176" fontAlgn="auto">
              <a:spcAft>
                <a:spcPts val="0"/>
              </a:spcAft>
              <a:buFont typeface="Wingdings 2"/>
              <a:buChar char=""/>
              <a:defRPr/>
            </a:pPr>
            <a:r>
              <a:rPr lang="en-US" sz="2000" u="sng" smtClean="0"/>
              <a:t>1884:</a:t>
            </a:r>
            <a:r>
              <a:rPr lang="en-US" sz="2000" smtClean="0"/>
              <a:t> 8-year-old Jack found </a:t>
            </a:r>
            <a:r>
              <a:rPr lang="en-US" sz="2000" u="sng" smtClean="0"/>
              <a:t>Signia</a:t>
            </a:r>
            <a:r>
              <a:rPr lang="en-US" sz="2000" smtClean="0"/>
              <a:t>, a novel, which sparks his future</a:t>
            </a:r>
          </a:p>
          <a:p>
            <a:pPr marL="265176" indent="-265176" fontAlgn="auto">
              <a:spcAft>
                <a:spcPts val="0"/>
              </a:spcAft>
              <a:buFont typeface="Wingdings 2"/>
              <a:buChar char=""/>
              <a:defRPr/>
            </a:pPr>
            <a:r>
              <a:rPr lang="en-US" sz="2000" u="sng" smtClean="0"/>
              <a:t>1876:</a:t>
            </a:r>
            <a:r>
              <a:rPr lang="en-US" sz="2000" smtClean="0"/>
              <a:t> Flora Chaney gives her newborn, Jack, to a wet nurse.</a:t>
            </a:r>
            <a:r>
              <a:rPr lang="en-US" sz="2000" u="sng" smtClean="0"/>
              <a:t> </a:t>
            </a:r>
          </a:p>
          <a:p>
            <a:pPr marL="265176" indent="-265176" fontAlgn="auto">
              <a:spcAft>
                <a:spcPts val="0"/>
              </a:spcAft>
              <a:buFont typeface="Wingdings 2"/>
              <a:buChar char=""/>
              <a:defRPr/>
            </a:pPr>
            <a:r>
              <a:rPr lang="en-US" sz="2000" u="sng" smtClean="0"/>
              <a:t>1884:</a:t>
            </a:r>
            <a:r>
              <a:rPr lang="en-US" sz="2000" smtClean="0"/>
              <a:t> London family moves to Livermore Valley.</a:t>
            </a:r>
          </a:p>
          <a:p>
            <a:pPr marL="265176" indent="-265176" fontAlgn="auto">
              <a:spcAft>
                <a:spcPts val="0"/>
              </a:spcAft>
              <a:buFont typeface="Wingdings 2"/>
              <a:buChar char=""/>
              <a:defRPr/>
            </a:pPr>
            <a:r>
              <a:rPr lang="en-US" sz="2000" u="sng" smtClean="0"/>
              <a:t>1884:</a:t>
            </a:r>
            <a:r>
              <a:rPr lang="en-US" sz="2000" smtClean="0"/>
              <a:t> John London, Jack’s adopted father, builds a chicken coop for living.</a:t>
            </a:r>
          </a:p>
          <a:p>
            <a:pPr marL="265176" indent="-265176" fontAlgn="auto">
              <a:spcAft>
                <a:spcPts val="0"/>
              </a:spcAft>
              <a:buFont typeface="Wingdings 2"/>
              <a:buChar char=""/>
              <a:defRPr/>
            </a:pPr>
            <a:r>
              <a:rPr lang="en-US" sz="2000" u="sng" smtClean="0"/>
              <a:t>1886:</a:t>
            </a:r>
            <a:r>
              <a:rPr lang="en-US" sz="2000" smtClean="0"/>
              <a:t> 10-year-old Jack’s stepsister Eliza marries Captain James Shepard.</a:t>
            </a:r>
          </a:p>
          <a:p>
            <a:pPr marL="265176" indent="-265176" fontAlgn="auto">
              <a:spcAft>
                <a:spcPts val="0"/>
              </a:spcAft>
              <a:buFont typeface="Wingdings 2"/>
              <a:buChar char=""/>
              <a:defRPr/>
            </a:pPr>
            <a:r>
              <a:rPr lang="en-US" sz="2000" u="sng" smtClean="0"/>
              <a:t>1886:</a:t>
            </a:r>
            <a:r>
              <a:rPr lang="en-US" sz="2000" smtClean="0"/>
              <a:t> Jack takes on job of selling newspapers and a pinsetter.</a:t>
            </a:r>
          </a:p>
          <a:p>
            <a:pPr marL="265176" indent="-265176" fontAlgn="auto">
              <a:spcAft>
                <a:spcPts val="0"/>
              </a:spcAft>
              <a:buFont typeface="Wingdings 2"/>
              <a:buChar char=""/>
              <a:defRPr/>
            </a:pPr>
            <a:r>
              <a:rPr lang="en-US" sz="2000" u="sng" smtClean="0"/>
              <a:t>1887:</a:t>
            </a:r>
            <a:r>
              <a:rPr lang="en-US" sz="2000" smtClean="0"/>
              <a:t> Jack enrolls in Cole Grammar School in West Oakland.</a:t>
            </a:r>
          </a:p>
          <a:p>
            <a:pPr marL="265176" indent="-265176" fontAlgn="auto">
              <a:spcAft>
                <a:spcPts val="0"/>
              </a:spcAft>
              <a:buFont typeface="Wingdings 2"/>
              <a:buChar char=""/>
              <a:defRPr/>
            </a:pPr>
            <a:r>
              <a:rPr lang="en-US" sz="2000" u="sng" smtClean="0"/>
              <a:t>1888:</a:t>
            </a:r>
            <a:r>
              <a:rPr lang="en-US" sz="2000" smtClean="0"/>
              <a:t> BY the time Jack is 12 he is sailing a skiff completely around San Francisco Bay.</a:t>
            </a:r>
            <a:endParaRPr lang="en-US" sz="2000" u="sng" smtClean="0"/>
          </a:p>
          <a:p>
            <a:pPr marL="265176" indent="-265176" fontAlgn="auto">
              <a:spcAft>
                <a:spcPts val="0"/>
              </a:spcAft>
              <a:buFont typeface="Wingdings 2"/>
              <a:buChar char=""/>
              <a:defRPr/>
            </a:pPr>
            <a:endParaRPr lang="en-US" sz="2400" u="sng" smtClean="0"/>
          </a:p>
        </p:txBody>
      </p:sp>
      <p:pic>
        <p:nvPicPr>
          <p:cNvPr id="16388"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3"/>
          <a:srcRect/>
          <a:stretch>
            <a:fillRect/>
          </a:stretch>
        </p:blipFill>
        <p:spPr bwMode="auto">
          <a:xfrm>
            <a:off x="0" y="0"/>
            <a:ext cx="4876800" cy="647700"/>
          </a:xfrm>
          <a:prstGeom prst="rect">
            <a:avLst/>
          </a:prstGeom>
          <a:noFill/>
          <a:ln w="9525">
            <a:noFill/>
            <a:miter lim="800000"/>
            <a:headEnd/>
            <a:tailEnd/>
          </a:ln>
        </p:spPr>
      </p:pic>
      <p:pic>
        <p:nvPicPr>
          <p:cNvPr id="16389"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3"/>
          <a:srcRect/>
          <a:stretch>
            <a:fillRect/>
          </a:stretch>
        </p:blipFill>
        <p:spPr bwMode="auto">
          <a:xfrm>
            <a:off x="0" y="6210300"/>
            <a:ext cx="4876800" cy="647700"/>
          </a:xfrm>
          <a:prstGeom prst="rect">
            <a:avLst/>
          </a:prstGeom>
          <a:noFill/>
          <a:ln w="9525">
            <a:noFill/>
            <a:miter lim="800000"/>
            <a:headEnd/>
            <a:tailEnd/>
          </a:ln>
        </p:spPr>
      </p:pic>
      <p:pic>
        <p:nvPicPr>
          <p:cNvPr id="16390"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3"/>
          <a:srcRect/>
          <a:stretch>
            <a:fillRect/>
          </a:stretch>
        </p:blipFill>
        <p:spPr bwMode="auto">
          <a:xfrm>
            <a:off x="4267200" y="0"/>
            <a:ext cx="4876800" cy="647700"/>
          </a:xfrm>
          <a:prstGeom prst="rect">
            <a:avLst/>
          </a:prstGeom>
          <a:noFill/>
          <a:ln w="9525">
            <a:noFill/>
            <a:miter lim="800000"/>
            <a:headEnd/>
            <a:tailEnd/>
          </a:ln>
        </p:spPr>
      </p:pic>
      <p:pic>
        <p:nvPicPr>
          <p:cNvPr id="16391"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3"/>
          <a:srcRect/>
          <a:stretch>
            <a:fillRect/>
          </a:stretch>
        </p:blipFill>
        <p:spPr bwMode="auto">
          <a:xfrm>
            <a:off x="4267200" y="6210300"/>
            <a:ext cx="4876800" cy="647700"/>
          </a:xfrm>
          <a:prstGeom prst="rect">
            <a:avLst/>
          </a:prstGeom>
          <a:noFill/>
          <a:ln w="9525">
            <a:noFill/>
            <a:miter lim="800000"/>
            <a:headEnd/>
            <a:tailEnd/>
          </a:ln>
        </p:spPr>
      </p:pic>
      <p:pic>
        <p:nvPicPr>
          <p:cNvPr id="16392"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4"/>
          <a:srcRect/>
          <a:stretch>
            <a:fillRect/>
          </a:stretch>
        </p:blipFill>
        <p:spPr bwMode="auto">
          <a:xfrm>
            <a:off x="0" y="685800"/>
            <a:ext cx="647700" cy="5562600"/>
          </a:xfrm>
          <a:prstGeom prst="rect">
            <a:avLst/>
          </a:prstGeom>
          <a:noFill/>
          <a:ln w="9525">
            <a:noFill/>
            <a:miter lim="800000"/>
            <a:headEnd/>
            <a:tailEnd/>
          </a:ln>
        </p:spPr>
      </p:pic>
      <p:pic>
        <p:nvPicPr>
          <p:cNvPr id="16393" name="Picture 2" descr="http://t0.gstatic.com/images?q=tbn:CjzItW7ykro_wM:http://i144.photobucket.com/albums/r163/TeaTimeCup/New%2520Tea%2520Time/Displays/BabyBottleDisplay.jpg">
            <a:hlinkClick r:id="rId2"/>
          </p:cNvPr>
          <p:cNvPicPr>
            <a:picLocks noChangeAspect="1" noChangeArrowheads="1"/>
          </p:cNvPicPr>
          <p:nvPr/>
        </p:nvPicPr>
        <p:blipFill>
          <a:blip r:embed="rId4"/>
          <a:srcRect/>
          <a:stretch>
            <a:fillRect/>
          </a:stretch>
        </p:blipFill>
        <p:spPr bwMode="auto">
          <a:xfrm>
            <a:off x="8496300" y="609600"/>
            <a:ext cx="647700" cy="5638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diamond(in)">
                                      <p:cBhvr>
                                        <p:cTn id="7" dur="20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762000" y="304800"/>
            <a:ext cx="7620000" cy="533400"/>
          </a:xfrm>
        </p:spPr>
        <p:txBody>
          <a:bodyPr>
            <a:normAutofit fontScale="90000"/>
          </a:bodyPr>
          <a:lstStyle/>
          <a:p>
            <a:pPr fontAlgn="auto">
              <a:spcAft>
                <a:spcPts val="0"/>
              </a:spcAft>
              <a:defRPr/>
            </a:pPr>
            <a:r>
              <a:rPr lang="en-US" u="sng" smtClean="0">
                <a:solidFill>
                  <a:srgbClr val="FFC000"/>
                </a:solidFill>
              </a:rPr>
              <a:t>Adolescence</a:t>
            </a:r>
          </a:p>
        </p:txBody>
      </p:sp>
      <p:sp>
        <p:nvSpPr>
          <p:cNvPr id="6147" name="Content Placeholder 2"/>
          <p:cNvSpPr>
            <a:spLocks noGrp="1"/>
          </p:cNvSpPr>
          <p:nvPr>
            <p:ph idx="1"/>
          </p:nvPr>
        </p:nvSpPr>
        <p:spPr>
          <a:xfrm>
            <a:off x="685800" y="838200"/>
            <a:ext cx="7772400" cy="5791200"/>
          </a:xfrm>
        </p:spPr>
        <p:txBody>
          <a:bodyPr>
            <a:normAutofit lnSpcReduction="10000"/>
          </a:bodyPr>
          <a:lstStyle/>
          <a:p>
            <a:pPr marL="265176" indent="-265176" fontAlgn="auto">
              <a:spcAft>
                <a:spcPts val="0"/>
              </a:spcAft>
              <a:buFont typeface="Wingdings 2"/>
              <a:buChar char=""/>
              <a:defRPr/>
            </a:pPr>
            <a:r>
              <a:rPr lang="en-US" sz="2000" u="sng" smtClean="0"/>
              <a:t>1889:</a:t>
            </a:r>
            <a:r>
              <a:rPr lang="en-US" sz="2000" smtClean="0"/>
              <a:t> 13-year-old Jack leaves school for good and works at Hickmott’s Cannery.</a:t>
            </a:r>
          </a:p>
          <a:p>
            <a:pPr marL="265176" indent="-265176" fontAlgn="auto">
              <a:spcAft>
                <a:spcPts val="0"/>
              </a:spcAft>
              <a:buFont typeface="Wingdings 2"/>
              <a:buChar char=""/>
              <a:defRPr/>
            </a:pPr>
            <a:r>
              <a:rPr lang="en-US" sz="2000" u="sng" smtClean="0"/>
              <a:t>1891:</a:t>
            </a:r>
            <a:r>
              <a:rPr lang="en-US" sz="2000" smtClean="0"/>
              <a:t> Jack buys </a:t>
            </a:r>
            <a:r>
              <a:rPr lang="en-US" sz="2000" u="sng" smtClean="0"/>
              <a:t>Razzle Dazzle</a:t>
            </a:r>
            <a:r>
              <a:rPr lang="en-US" sz="2000" smtClean="0"/>
              <a:t>, a skiff, and begins to steal from oyster beds.</a:t>
            </a:r>
          </a:p>
          <a:p>
            <a:pPr marL="265176" indent="-265176" fontAlgn="auto">
              <a:spcAft>
                <a:spcPts val="0"/>
              </a:spcAft>
              <a:buFont typeface="Wingdings 2"/>
              <a:buChar char=""/>
              <a:defRPr/>
            </a:pPr>
            <a:r>
              <a:rPr lang="en-US" sz="2000" u="sng" smtClean="0"/>
              <a:t>1892:</a:t>
            </a:r>
            <a:r>
              <a:rPr lang="en-US" sz="2000" smtClean="0"/>
              <a:t> Jack joins the California Fish Patrol in Benicia.</a:t>
            </a:r>
          </a:p>
          <a:p>
            <a:pPr marL="265176" indent="-265176" fontAlgn="auto">
              <a:spcAft>
                <a:spcPts val="0"/>
              </a:spcAft>
              <a:buFont typeface="Wingdings 2"/>
              <a:buChar char=""/>
              <a:defRPr/>
            </a:pPr>
            <a:r>
              <a:rPr lang="en-US" sz="2000" u="sng" smtClean="0"/>
              <a:t>1893:</a:t>
            </a:r>
            <a:r>
              <a:rPr lang="en-US" sz="2000" smtClean="0"/>
              <a:t> Jack joins the </a:t>
            </a:r>
            <a:r>
              <a:rPr lang="en-US" sz="2000" u="sng" smtClean="0"/>
              <a:t>Sophia Sutherland</a:t>
            </a:r>
            <a:r>
              <a:rPr lang="en-US" sz="2000" smtClean="0"/>
              <a:t>  for a 7-month sealing voyage.</a:t>
            </a:r>
          </a:p>
          <a:p>
            <a:pPr marL="265176" indent="-265176" fontAlgn="auto">
              <a:spcAft>
                <a:spcPts val="0"/>
              </a:spcAft>
              <a:buFont typeface="Wingdings 2"/>
              <a:buChar char=""/>
              <a:defRPr/>
            </a:pPr>
            <a:r>
              <a:rPr lang="en-US" sz="2000" u="sng" smtClean="0"/>
              <a:t>1893:</a:t>
            </a:r>
            <a:r>
              <a:rPr lang="en-US" sz="2000" smtClean="0"/>
              <a:t> Jack wins 1</a:t>
            </a:r>
            <a:r>
              <a:rPr lang="en-US" sz="2000" baseline="30000" smtClean="0"/>
              <a:t>st</a:t>
            </a:r>
            <a:r>
              <a:rPr lang="en-US" sz="2000" smtClean="0"/>
              <a:t> prize </a:t>
            </a:r>
            <a:r>
              <a:rPr lang="en-US" sz="2000" u="sng" smtClean="0"/>
              <a:t>San Francisco Morning Call </a:t>
            </a:r>
            <a:r>
              <a:rPr lang="en-US" sz="2000" smtClean="0"/>
              <a:t>for “best descriptive article”.</a:t>
            </a:r>
          </a:p>
          <a:p>
            <a:pPr marL="265176" indent="-265176" fontAlgn="auto">
              <a:spcAft>
                <a:spcPts val="0"/>
              </a:spcAft>
              <a:buFont typeface="Wingdings 2"/>
              <a:buChar char=""/>
              <a:defRPr/>
            </a:pPr>
            <a:r>
              <a:rPr lang="en-US" sz="2000" u="sng" smtClean="0"/>
              <a:t>1894:</a:t>
            </a:r>
            <a:r>
              <a:rPr lang="en-US" sz="2000" smtClean="0"/>
              <a:t> Jack joins Coxey’s “Industrial Armey” to protest unemployment in D.C.</a:t>
            </a:r>
          </a:p>
          <a:p>
            <a:pPr marL="265176" indent="-265176" fontAlgn="auto">
              <a:spcAft>
                <a:spcPts val="0"/>
              </a:spcAft>
              <a:buFont typeface="Wingdings 2"/>
              <a:buChar char=""/>
              <a:defRPr/>
            </a:pPr>
            <a:r>
              <a:rPr lang="en-US" sz="2000" u="sng" smtClean="0"/>
              <a:t>1894:</a:t>
            </a:r>
            <a:r>
              <a:rPr lang="en-US" sz="2000" smtClean="0"/>
              <a:t> Jack is arrested in Buffalo, New York for vagrancy and spends 30 days in Erie County Penitentiary.</a:t>
            </a:r>
          </a:p>
          <a:p>
            <a:pPr marL="265176" indent="-265176" fontAlgn="auto">
              <a:spcAft>
                <a:spcPts val="0"/>
              </a:spcAft>
              <a:buFont typeface="Wingdings 2"/>
              <a:buChar char=""/>
              <a:defRPr/>
            </a:pPr>
            <a:r>
              <a:rPr lang="en-US" sz="2000" u="sng" smtClean="0"/>
              <a:t>1895:</a:t>
            </a:r>
            <a:r>
              <a:rPr lang="en-US" sz="2000" smtClean="0"/>
              <a:t> Jack attends Oakland High School, completes High School in 18 months.</a:t>
            </a:r>
          </a:p>
          <a:p>
            <a:pPr marL="265176" indent="-265176" fontAlgn="auto">
              <a:spcAft>
                <a:spcPts val="0"/>
              </a:spcAft>
              <a:buFont typeface="Wingdings 2"/>
              <a:buChar char=""/>
              <a:defRPr/>
            </a:pPr>
            <a:r>
              <a:rPr lang="en-US" sz="2000" u="sng" smtClean="0"/>
              <a:t>1896:</a:t>
            </a:r>
            <a:r>
              <a:rPr lang="en-US" sz="2000" smtClean="0"/>
              <a:t> 20-year-old Jack, “Boy Socialist”, joins Socialist Labor Party.</a:t>
            </a:r>
          </a:p>
          <a:p>
            <a:pPr marL="265176" indent="-265176" fontAlgn="auto">
              <a:spcAft>
                <a:spcPts val="0"/>
              </a:spcAft>
              <a:buFont typeface="Wingdings 2"/>
              <a:buChar char=""/>
              <a:defRPr/>
            </a:pPr>
            <a:r>
              <a:rPr lang="en-US" sz="2000" u="sng" smtClean="0"/>
              <a:t>1896:</a:t>
            </a:r>
            <a:r>
              <a:rPr lang="en-US" sz="2000" smtClean="0"/>
              <a:t> Jack attends the University of California at Berkely, and drops out after 1 semester.</a:t>
            </a:r>
            <a:endParaRPr lang="en-US" sz="2000" u="sng" smtClean="0"/>
          </a:p>
        </p:txBody>
      </p:sp>
      <p:sp>
        <p:nvSpPr>
          <p:cNvPr id="4" name="Rectangle 3"/>
          <p:cNvSpPr/>
          <p:nvPr/>
        </p:nvSpPr>
        <p:spPr>
          <a:xfrm>
            <a:off x="0" y="0"/>
            <a:ext cx="6858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8458200" y="0"/>
            <a:ext cx="6858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rot="5400000">
            <a:off x="4457700" y="-3771900"/>
            <a:ext cx="304800" cy="784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rot="5400000">
            <a:off x="4495800" y="2819400"/>
            <a:ext cx="228600" cy="784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diamond(in)">
                                      <p:cBhvr>
                                        <p:cTn id="7"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a:xfrm>
            <a:off x="838200" y="533400"/>
            <a:ext cx="7467600" cy="533400"/>
          </a:xfrm>
        </p:spPr>
        <p:txBody>
          <a:bodyPr>
            <a:normAutofit fontScale="90000"/>
          </a:bodyPr>
          <a:lstStyle/>
          <a:p>
            <a:pPr fontAlgn="auto">
              <a:spcAft>
                <a:spcPts val="0"/>
              </a:spcAft>
              <a:defRPr/>
            </a:pPr>
            <a:r>
              <a:rPr lang="en-US" u="sng" smtClean="0">
                <a:solidFill>
                  <a:srgbClr val="0070C0"/>
                </a:solidFill>
              </a:rPr>
              <a:t>Adulthood</a:t>
            </a:r>
          </a:p>
        </p:txBody>
      </p:sp>
      <p:sp>
        <p:nvSpPr>
          <p:cNvPr id="7171" name="Content Placeholder 2"/>
          <p:cNvSpPr>
            <a:spLocks noGrp="1"/>
          </p:cNvSpPr>
          <p:nvPr>
            <p:ph idx="1"/>
          </p:nvPr>
        </p:nvSpPr>
        <p:spPr>
          <a:xfrm>
            <a:off x="838200" y="1066800"/>
            <a:ext cx="7543800" cy="5257800"/>
          </a:xfrm>
        </p:spPr>
        <p:txBody>
          <a:bodyPr>
            <a:normAutofit lnSpcReduction="10000"/>
          </a:bodyPr>
          <a:lstStyle/>
          <a:p>
            <a:pPr marL="265176" indent="-265176" fontAlgn="auto">
              <a:spcAft>
                <a:spcPts val="0"/>
              </a:spcAft>
              <a:buFont typeface="Wingdings 2"/>
              <a:buChar char=""/>
              <a:defRPr/>
            </a:pPr>
            <a:r>
              <a:rPr lang="en-US" sz="2000" u="sng" smtClean="0"/>
              <a:t>1897:</a:t>
            </a:r>
            <a:r>
              <a:rPr lang="en-US" sz="2000" smtClean="0"/>
              <a:t> Jack set out on a Gold Rush Journey in the Yukon.</a:t>
            </a:r>
          </a:p>
          <a:p>
            <a:pPr marL="265176" indent="-265176" fontAlgn="auto">
              <a:spcAft>
                <a:spcPts val="0"/>
              </a:spcAft>
              <a:buFont typeface="Wingdings 2"/>
              <a:buChar char=""/>
              <a:defRPr/>
            </a:pPr>
            <a:r>
              <a:rPr lang="en-US" sz="2000" u="sng" smtClean="0"/>
              <a:t>1898:</a:t>
            </a:r>
            <a:r>
              <a:rPr lang="en-US" sz="2000" smtClean="0"/>
              <a:t> The </a:t>
            </a:r>
            <a:r>
              <a:rPr lang="en-US" sz="2000" u="sng" smtClean="0"/>
              <a:t>Overland Monthly</a:t>
            </a:r>
            <a:r>
              <a:rPr lang="en-US" sz="2000" smtClean="0"/>
              <a:t> buys Jack’s story “To the Men on Trail”.</a:t>
            </a:r>
          </a:p>
          <a:p>
            <a:pPr marL="265176" indent="-265176" fontAlgn="auto">
              <a:spcAft>
                <a:spcPts val="0"/>
              </a:spcAft>
              <a:buFont typeface="Wingdings 2"/>
              <a:buChar char=""/>
              <a:defRPr/>
            </a:pPr>
            <a:r>
              <a:rPr lang="en-US" sz="2000" u="sng" smtClean="0"/>
              <a:t>1899:</a:t>
            </a:r>
            <a:r>
              <a:rPr lang="en-US" sz="2000" smtClean="0"/>
              <a:t> The </a:t>
            </a:r>
            <a:r>
              <a:rPr lang="en-US" sz="2000" u="sng" smtClean="0"/>
              <a:t>Black Cat</a:t>
            </a:r>
            <a:r>
              <a:rPr lang="en-US" sz="2000" smtClean="0"/>
              <a:t> buys Jack’s story “A Thousand Deaths” for $40.</a:t>
            </a:r>
          </a:p>
          <a:p>
            <a:pPr marL="265176" indent="-265176" fontAlgn="auto">
              <a:spcAft>
                <a:spcPts val="0"/>
              </a:spcAft>
              <a:buFont typeface="Wingdings 2"/>
              <a:buChar char=""/>
              <a:defRPr/>
            </a:pPr>
            <a:r>
              <a:rPr lang="en-US" sz="2000" u="sng" smtClean="0"/>
              <a:t>1899:</a:t>
            </a:r>
            <a:r>
              <a:rPr lang="en-US" sz="2000" smtClean="0"/>
              <a:t> The </a:t>
            </a:r>
            <a:r>
              <a:rPr lang="en-US" sz="2000" u="sng" smtClean="0"/>
              <a:t>Atlantic Monthly</a:t>
            </a:r>
            <a:r>
              <a:rPr lang="en-US" sz="2000" smtClean="0"/>
              <a:t> buys “An Odyssey of the North”.</a:t>
            </a:r>
          </a:p>
          <a:p>
            <a:pPr marL="265176" indent="-265176" fontAlgn="auto">
              <a:spcAft>
                <a:spcPts val="0"/>
              </a:spcAft>
              <a:buFont typeface="Wingdings 2"/>
              <a:buChar char=""/>
              <a:defRPr/>
            </a:pPr>
            <a:r>
              <a:rPr lang="en-US" sz="2000" u="sng" smtClean="0"/>
              <a:t>1900:</a:t>
            </a:r>
            <a:r>
              <a:rPr lang="en-US" sz="2000" smtClean="0"/>
              <a:t> Jack marries Bess Maddern.</a:t>
            </a:r>
          </a:p>
          <a:p>
            <a:pPr marL="265176" indent="-265176" fontAlgn="auto">
              <a:spcAft>
                <a:spcPts val="0"/>
              </a:spcAft>
              <a:buFont typeface="Wingdings 2"/>
              <a:buChar char=""/>
              <a:defRPr/>
            </a:pPr>
            <a:r>
              <a:rPr lang="en-US" sz="2000" u="sng" smtClean="0"/>
              <a:t>1903:</a:t>
            </a:r>
            <a:r>
              <a:rPr lang="en-US" sz="2000" smtClean="0"/>
              <a:t> Jack sends “The Call of the Wild” to the </a:t>
            </a:r>
            <a:r>
              <a:rPr lang="en-US" sz="2000" u="sng" smtClean="0"/>
              <a:t>Saturday Evening Post</a:t>
            </a:r>
            <a:r>
              <a:rPr lang="en-US" sz="2000" smtClean="0"/>
              <a:t>.</a:t>
            </a:r>
          </a:p>
          <a:p>
            <a:pPr marL="265176" indent="-265176" fontAlgn="auto">
              <a:spcAft>
                <a:spcPts val="0"/>
              </a:spcAft>
              <a:buFont typeface="Wingdings 2"/>
              <a:buChar char=""/>
              <a:defRPr/>
            </a:pPr>
            <a:r>
              <a:rPr lang="en-US" sz="2000" u="sng" smtClean="0"/>
              <a:t>1904:</a:t>
            </a:r>
            <a:r>
              <a:rPr lang="en-US" sz="2000" smtClean="0"/>
              <a:t> Jack covers the war in Japan for a News Paper.</a:t>
            </a:r>
          </a:p>
          <a:p>
            <a:pPr marL="265176" indent="-265176" fontAlgn="auto">
              <a:spcAft>
                <a:spcPts val="0"/>
              </a:spcAft>
              <a:buFont typeface="Wingdings 2"/>
              <a:buChar char=""/>
              <a:defRPr/>
            </a:pPr>
            <a:r>
              <a:rPr lang="en-US" sz="2000" u="sng" smtClean="0"/>
              <a:t>1905:</a:t>
            </a:r>
            <a:r>
              <a:rPr lang="en-US" sz="2000" smtClean="0"/>
              <a:t> Jack marries Charmian Kittredge.</a:t>
            </a:r>
          </a:p>
          <a:p>
            <a:pPr marL="265176" indent="-265176" fontAlgn="auto">
              <a:spcAft>
                <a:spcPts val="0"/>
              </a:spcAft>
              <a:buFont typeface="Wingdings 2"/>
              <a:buChar char=""/>
              <a:defRPr/>
            </a:pPr>
            <a:r>
              <a:rPr lang="en-US" sz="2000" u="sng" smtClean="0"/>
              <a:t>1907:</a:t>
            </a:r>
            <a:r>
              <a:rPr lang="en-US" sz="2000" smtClean="0"/>
              <a:t> Jack and Charmian set out on a voyage on the </a:t>
            </a:r>
            <a:r>
              <a:rPr lang="en-US" sz="2000" u="sng" smtClean="0"/>
              <a:t>Snark</a:t>
            </a:r>
            <a:r>
              <a:rPr lang="en-US" sz="2000" smtClean="0"/>
              <a:t>.</a:t>
            </a:r>
          </a:p>
          <a:p>
            <a:pPr marL="265176" indent="-265176" fontAlgn="auto">
              <a:spcAft>
                <a:spcPts val="0"/>
              </a:spcAft>
              <a:buFont typeface="Wingdings 2"/>
              <a:buChar char=""/>
              <a:defRPr/>
            </a:pPr>
            <a:r>
              <a:rPr lang="en-US" sz="2000" u="sng" smtClean="0"/>
              <a:t>1911:</a:t>
            </a:r>
            <a:r>
              <a:rPr lang="en-US" sz="2000" smtClean="0"/>
              <a:t> Jack and Charmian sail the </a:t>
            </a:r>
            <a:r>
              <a:rPr lang="en-US" sz="2000" u="sng" smtClean="0"/>
              <a:t>Dirigo </a:t>
            </a:r>
            <a:r>
              <a:rPr lang="en-US" sz="2000" smtClean="0"/>
              <a:t>around Cape Horn.</a:t>
            </a:r>
          </a:p>
        </p:txBody>
      </p:sp>
      <p:pic>
        <p:nvPicPr>
          <p:cNvPr id="18436"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0" y="0"/>
            <a:ext cx="1362075" cy="533400"/>
          </a:xfrm>
          <a:prstGeom prst="rect">
            <a:avLst/>
          </a:prstGeom>
          <a:noFill/>
          <a:ln w="9525">
            <a:noFill/>
            <a:miter lim="800000"/>
            <a:headEnd/>
            <a:tailEnd/>
          </a:ln>
        </p:spPr>
      </p:pic>
      <p:pic>
        <p:nvPicPr>
          <p:cNvPr id="18437"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3886200" y="0"/>
            <a:ext cx="1362075" cy="533400"/>
          </a:xfrm>
          <a:prstGeom prst="rect">
            <a:avLst/>
          </a:prstGeom>
          <a:noFill/>
          <a:ln w="9525">
            <a:noFill/>
            <a:miter lim="800000"/>
            <a:headEnd/>
            <a:tailEnd/>
          </a:ln>
        </p:spPr>
      </p:pic>
      <p:pic>
        <p:nvPicPr>
          <p:cNvPr id="18438"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5181600" y="0"/>
            <a:ext cx="1362075" cy="533400"/>
          </a:xfrm>
          <a:prstGeom prst="rect">
            <a:avLst/>
          </a:prstGeom>
          <a:noFill/>
          <a:ln w="9525">
            <a:noFill/>
            <a:miter lim="800000"/>
            <a:headEnd/>
            <a:tailEnd/>
          </a:ln>
        </p:spPr>
      </p:pic>
      <p:pic>
        <p:nvPicPr>
          <p:cNvPr id="18439"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6477000" y="0"/>
            <a:ext cx="1362075" cy="533400"/>
          </a:xfrm>
          <a:prstGeom prst="rect">
            <a:avLst/>
          </a:prstGeom>
          <a:noFill/>
          <a:ln w="9525">
            <a:noFill/>
            <a:miter lim="800000"/>
            <a:headEnd/>
            <a:tailEnd/>
          </a:ln>
        </p:spPr>
      </p:pic>
      <p:pic>
        <p:nvPicPr>
          <p:cNvPr id="18440"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7781925" y="0"/>
            <a:ext cx="1362075" cy="533400"/>
          </a:xfrm>
          <a:prstGeom prst="rect">
            <a:avLst/>
          </a:prstGeom>
          <a:noFill/>
          <a:ln w="9525">
            <a:noFill/>
            <a:miter lim="800000"/>
            <a:headEnd/>
            <a:tailEnd/>
          </a:ln>
        </p:spPr>
      </p:pic>
      <p:pic>
        <p:nvPicPr>
          <p:cNvPr id="18441"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1371600" y="6324600"/>
            <a:ext cx="1362075" cy="533400"/>
          </a:xfrm>
          <a:prstGeom prst="rect">
            <a:avLst/>
          </a:prstGeom>
          <a:noFill/>
          <a:ln w="9525">
            <a:noFill/>
            <a:miter lim="800000"/>
            <a:headEnd/>
            <a:tailEnd/>
          </a:ln>
        </p:spPr>
      </p:pic>
      <p:pic>
        <p:nvPicPr>
          <p:cNvPr id="18442"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0" y="6324600"/>
            <a:ext cx="1362075" cy="533400"/>
          </a:xfrm>
          <a:prstGeom prst="rect">
            <a:avLst/>
          </a:prstGeom>
          <a:noFill/>
          <a:ln w="9525">
            <a:noFill/>
            <a:miter lim="800000"/>
            <a:headEnd/>
            <a:tailEnd/>
          </a:ln>
        </p:spPr>
      </p:pic>
      <p:pic>
        <p:nvPicPr>
          <p:cNvPr id="18443"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1295400" y="0"/>
            <a:ext cx="1362075" cy="533400"/>
          </a:xfrm>
          <a:prstGeom prst="rect">
            <a:avLst/>
          </a:prstGeom>
          <a:noFill/>
          <a:ln w="9525">
            <a:noFill/>
            <a:miter lim="800000"/>
            <a:headEnd/>
            <a:tailEnd/>
          </a:ln>
        </p:spPr>
      </p:pic>
      <p:pic>
        <p:nvPicPr>
          <p:cNvPr id="18444"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2590800" y="0"/>
            <a:ext cx="1362075" cy="533400"/>
          </a:xfrm>
          <a:prstGeom prst="rect">
            <a:avLst/>
          </a:prstGeom>
          <a:noFill/>
          <a:ln w="9525">
            <a:noFill/>
            <a:miter lim="800000"/>
            <a:headEnd/>
            <a:tailEnd/>
          </a:ln>
        </p:spPr>
      </p:pic>
      <p:pic>
        <p:nvPicPr>
          <p:cNvPr id="18445"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5181600" y="6324600"/>
            <a:ext cx="1362075" cy="533400"/>
          </a:xfrm>
          <a:prstGeom prst="rect">
            <a:avLst/>
          </a:prstGeom>
          <a:noFill/>
          <a:ln w="9525">
            <a:noFill/>
            <a:miter lim="800000"/>
            <a:headEnd/>
            <a:tailEnd/>
          </a:ln>
        </p:spPr>
      </p:pic>
      <p:pic>
        <p:nvPicPr>
          <p:cNvPr id="18446"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6477000" y="6324600"/>
            <a:ext cx="1362075" cy="533400"/>
          </a:xfrm>
          <a:prstGeom prst="rect">
            <a:avLst/>
          </a:prstGeom>
          <a:noFill/>
          <a:ln w="9525">
            <a:noFill/>
            <a:miter lim="800000"/>
            <a:headEnd/>
            <a:tailEnd/>
          </a:ln>
        </p:spPr>
      </p:pic>
      <p:pic>
        <p:nvPicPr>
          <p:cNvPr id="18447"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7781925" y="6324600"/>
            <a:ext cx="1362075" cy="533400"/>
          </a:xfrm>
          <a:prstGeom prst="rect">
            <a:avLst/>
          </a:prstGeom>
          <a:noFill/>
          <a:ln w="9525">
            <a:noFill/>
            <a:miter lim="800000"/>
            <a:headEnd/>
            <a:tailEnd/>
          </a:ln>
        </p:spPr>
      </p:pic>
      <p:pic>
        <p:nvPicPr>
          <p:cNvPr id="18448"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3962400" y="6324600"/>
            <a:ext cx="1362075" cy="533400"/>
          </a:xfrm>
          <a:prstGeom prst="rect">
            <a:avLst/>
          </a:prstGeom>
          <a:noFill/>
          <a:ln w="9525">
            <a:noFill/>
            <a:miter lim="800000"/>
            <a:headEnd/>
            <a:tailEnd/>
          </a:ln>
        </p:spPr>
      </p:pic>
      <p:pic>
        <p:nvPicPr>
          <p:cNvPr id="18449" name="Picture 2" descr="http://t2.gstatic.com/images?q=tbn:BWDS9zVIgchiFM:http://loveinspace.com/portfolio/multi/gif_animation/moving_car_animation.gif">
            <a:hlinkClick r:id="rId2"/>
          </p:cNvPr>
          <p:cNvPicPr>
            <a:picLocks noChangeAspect="1" noChangeArrowheads="1"/>
          </p:cNvPicPr>
          <p:nvPr/>
        </p:nvPicPr>
        <p:blipFill>
          <a:blip r:embed="rId3"/>
          <a:srcRect/>
          <a:stretch>
            <a:fillRect/>
          </a:stretch>
        </p:blipFill>
        <p:spPr bwMode="auto">
          <a:xfrm>
            <a:off x="2667000" y="6324600"/>
            <a:ext cx="1362075" cy="533400"/>
          </a:xfrm>
          <a:prstGeom prst="rect">
            <a:avLst/>
          </a:prstGeom>
          <a:noFill/>
          <a:ln w="9525">
            <a:noFill/>
            <a:miter lim="800000"/>
            <a:headEnd/>
            <a:tailEnd/>
          </a:ln>
        </p:spPr>
      </p:pic>
      <p:pic>
        <p:nvPicPr>
          <p:cNvPr id="18450"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0" y="4724400"/>
            <a:ext cx="838200" cy="1600200"/>
          </a:xfrm>
          <a:prstGeom prst="rect">
            <a:avLst/>
          </a:prstGeom>
          <a:noFill/>
          <a:ln w="9525">
            <a:noFill/>
            <a:miter lim="800000"/>
            <a:headEnd/>
            <a:tailEnd/>
          </a:ln>
        </p:spPr>
      </p:pic>
      <p:pic>
        <p:nvPicPr>
          <p:cNvPr id="18451"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0" y="3429000"/>
            <a:ext cx="838200" cy="1362075"/>
          </a:xfrm>
          <a:prstGeom prst="rect">
            <a:avLst/>
          </a:prstGeom>
          <a:noFill/>
          <a:ln w="9525">
            <a:noFill/>
            <a:miter lim="800000"/>
            <a:headEnd/>
            <a:tailEnd/>
          </a:ln>
        </p:spPr>
      </p:pic>
      <p:pic>
        <p:nvPicPr>
          <p:cNvPr id="18452"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0" y="2133600"/>
            <a:ext cx="838200" cy="1362075"/>
          </a:xfrm>
          <a:prstGeom prst="rect">
            <a:avLst/>
          </a:prstGeom>
          <a:noFill/>
          <a:ln w="9525">
            <a:noFill/>
            <a:miter lim="800000"/>
            <a:headEnd/>
            <a:tailEnd/>
          </a:ln>
        </p:spPr>
      </p:pic>
      <p:pic>
        <p:nvPicPr>
          <p:cNvPr id="18453"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0" y="533400"/>
            <a:ext cx="838200" cy="1666875"/>
          </a:xfrm>
          <a:prstGeom prst="rect">
            <a:avLst/>
          </a:prstGeom>
          <a:noFill/>
          <a:ln w="9525">
            <a:noFill/>
            <a:miter lim="800000"/>
            <a:headEnd/>
            <a:tailEnd/>
          </a:ln>
        </p:spPr>
      </p:pic>
      <p:pic>
        <p:nvPicPr>
          <p:cNvPr id="18454"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8382000" y="4724400"/>
            <a:ext cx="762000" cy="1600200"/>
          </a:xfrm>
          <a:prstGeom prst="rect">
            <a:avLst/>
          </a:prstGeom>
          <a:noFill/>
          <a:ln w="9525">
            <a:noFill/>
            <a:miter lim="800000"/>
            <a:headEnd/>
            <a:tailEnd/>
          </a:ln>
        </p:spPr>
      </p:pic>
      <p:pic>
        <p:nvPicPr>
          <p:cNvPr id="18455"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8382000" y="3352800"/>
            <a:ext cx="762000" cy="1447800"/>
          </a:xfrm>
          <a:prstGeom prst="rect">
            <a:avLst/>
          </a:prstGeom>
          <a:noFill/>
          <a:ln w="9525">
            <a:noFill/>
            <a:miter lim="800000"/>
            <a:headEnd/>
            <a:tailEnd/>
          </a:ln>
        </p:spPr>
      </p:pic>
      <p:pic>
        <p:nvPicPr>
          <p:cNvPr id="18456"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8382000" y="2133600"/>
            <a:ext cx="762000" cy="1362075"/>
          </a:xfrm>
          <a:prstGeom prst="rect">
            <a:avLst/>
          </a:prstGeom>
          <a:noFill/>
          <a:ln w="9525">
            <a:noFill/>
            <a:miter lim="800000"/>
            <a:headEnd/>
            <a:tailEnd/>
          </a:ln>
        </p:spPr>
      </p:pic>
      <p:pic>
        <p:nvPicPr>
          <p:cNvPr id="18457" name="Picture 2" descr="http://t2.gstatic.com/images?q=tbn:BWDS9zVIgchiFM:http://loveinspace.com/portfolio/multi/gif_animation/moving_car_animation.gif">
            <a:hlinkClick r:id="rId2"/>
          </p:cNvPr>
          <p:cNvPicPr>
            <a:picLocks noChangeAspect="1" noChangeArrowheads="1"/>
          </p:cNvPicPr>
          <p:nvPr/>
        </p:nvPicPr>
        <p:blipFill>
          <a:blip r:embed="rId4"/>
          <a:srcRect/>
          <a:stretch>
            <a:fillRect/>
          </a:stretch>
        </p:blipFill>
        <p:spPr bwMode="auto">
          <a:xfrm>
            <a:off x="8382000" y="533400"/>
            <a:ext cx="762000" cy="1590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diamond(in)">
                                      <p:cBhvr>
                                        <p:cTn id="7" dur="20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62000" y="762000"/>
            <a:ext cx="7543800" cy="914400"/>
          </a:xfrm>
        </p:spPr>
        <p:txBody>
          <a:bodyPr/>
          <a:lstStyle/>
          <a:p>
            <a:pPr fontAlgn="auto">
              <a:spcAft>
                <a:spcPts val="0"/>
              </a:spcAft>
              <a:defRPr/>
            </a:pPr>
            <a:r>
              <a:rPr lang="en-US" u="sng" smtClean="0">
                <a:solidFill>
                  <a:srgbClr val="00B050"/>
                </a:solidFill>
              </a:rPr>
              <a:t>Jack’s Books</a:t>
            </a:r>
          </a:p>
        </p:txBody>
      </p:sp>
      <p:sp>
        <p:nvSpPr>
          <p:cNvPr id="8195" name="Content Placeholder 2"/>
          <p:cNvSpPr>
            <a:spLocks noGrp="1"/>
          </p:cNvSpPr>
          <p:nvPr>
            <p:ph idx="1"/>
          </p:nvPr>
        </p:nvSpPr>
        <p:spPr>
          <a:xfrm>
            <a:off x="762000" y="1676400"/>
            <a:ext cx="7543800" cy="4343400"/>
          </a:xfrm>
        </p:spPr>
        <p:txBody>
          <a:bodyPr>
            <a:normAutofit fontScale="92500"/>
          </a:bodyPr>
          <a:lstStyle/>
          <a:p>
            <a:pPr marL="265176" indent="-265176" fontAlgn="auto">
              <a:spcAft>
                <a:spcPts val="0"/>
              </a:spcAft>
              <a:buFont typeface="Wingdings 2"/>
              <a:buChar char=""/>
              <a:defRPr/>
            </a:pPr>
            <a:r>
              <a:rPr lang="en-US" sz="2000" u="sng" smtClean="0"/>
              <a:t>Call of the Wild:</a:t>
            </a:r>
            <a:r>
              <a:rPr lang="en-US" sz="2000" smtClean="0"/>
              <a:t> A dog named Buck is stolen and sold for the Gold Rush. On his way to the Klondike he learns to fight, the rules of the wild, and the law of Club and Fang.</a:t>
            </a:r>
          </a:p>
          <a:p>
            <a:pPr marL="265176" indent="-265176" fontAlgn="auto">
              <a:spcAft>
                <a:spcPts val="0"/>
              </a:spcAft>
              <a:buFont typeface="Wingdings 2"/>
              <a:buChar char=""/>
              <a:defRPr/>
            </a:pPr>
            <a:r>
              <a:rPr lang="en-US" sz="2000" u="sng" smtClean="0"/>
              <a:t>White Fang:</a:t>
            </a:r>
            <a:r>
              <a:rPr lang="en-US" sz="2000" smtClean="0"/>
              <a:t> A half-breed wolf-dog, White Fang, is born and learns the rules of the wild and how to live in captivity and is forced into pit fights.</a:t>
            </a:r>
          </a:p>
          <a:p>
            <a:pPr marL="265176" indent="-265176" fontAlgn="auto">
              <a:spcAft>
                <a:spcPts val="0"/>
              </a:spcAft>
              <a:buFont typeface="Wingdings 2"/>
              <a:buChar char=""/>
              <a:defRPr/>
            </a:pPr>
            <a:r>
              <a:rPr lang="en-US" sz="2000" smtClean="0"/>
              <a:t> </a:t>
            </a:r>
            <a:r>
              <a:rPr lang="en-US" sz="2000" u="sng" smtClean="0"/>
              <a:t>A Piece of Steak:</a:t>
            </a:r>
            <a:r>
              <a:rPr lang="en-US" sz="2000" smtClean="0"/>
              <a:t> An aging boxer must win a fight against a much younger man. Not to gain glory but simply to feed himself and his family.</a:t>
            </a:r>
          </a:p>
          <a:p>
            <a:pPr marL="265176" indent="-265176" fontAlgn="auto">
              <a:spcAft>
                <a:spcPts val="0"/>
              </a:spcAft>
              <a:buFont typeface="Wingdings 2"/>
              <a:buChar char=""/>
              <a:defRPr/>
            </a:pPr>
            <a:r>
              <a:rPr lang="en-US" sz="2000" u="sng" smtClean="0"/>
              <a:t>Sea Wolf:</a:t>
            </a:r>
            <a:r>
              <a:rPr lang="en-US" sz="2000" smtClean="0"/>
              <a:t> A critic and other survivors of an ocean crash follow Wolf Larsen, a sea captain who rescues them.</a:t>
            </a:r>
          </a:p>
          <a:p>
            <a:pPr marL="265176" indent="-265176" fontAlgn="auto">
              <a:spcAft>
                <a:spcPts val="0"/>
              </a:spcAft>
              <a:buFont typeface="Wingdings 2"/>
              <a:buChar char=""/>
              <a:defRPr/>
            </a:pPr>
            <a:r>
              <a:rPr lang="en-US" sz="2000" u="sng" smtClean="0"/>
              <a:t>To Build a Fire:</a:t>
            </a:r>
            <a:r>
              <a:rPr lang="en-US" sz="2000" smtClean="0"/>
              <a:t> A man travels into the Yukon with a husky-wolf and dies. The dog runs back to camp in search of humans.</a:t>
            </a:r>
            <a:endParaRPr lang="en-US" sz="2000" u="sng" smtClean="0"/>
          </a:p>
        </p:txBody>
      </p:sp>
      <p:sp>
        <p:nvSpPr>
          <p:cNvPr id="5" name="Rectangle 4"/>
          <p:cNvSpPr/>
          <p:nvPr/>
        </p:nvSpPr>
        <p:spPr>
          <a:xfrm>
            <a:off x="0" y="0"/>
            <a:ext cx="762000"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8305800" y="0"/>
            <a:ext cx="838200" cy="6858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rot="16200000">
            <a:off x="4114800" y="-3352800"/>
            <a:ext cx="838200" cy="7543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rot="16200000">
            <a:off x="4114800" y="2667000"/>
            <a:ext cx="838200" cy="7543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diamond(in)">
                                      <p:cBhvr>
                                        <p:cTn id="7" dur="20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p:cNvSpPr>
          <p:nvPr>
            <p:ph type="body" idx="1"/>
          </p:nvPr>
        </p:nvSpPr>
        <p:spPr>
          <a:xfrm>
            <a:off x="503238" y="530225"/>
            <a:ext cx="8183562" cy="4187825"/>
          </a:xfrm>
        </p:spPr>
        <p:txBody>
          <a:bodyPr/>
          <a:lstStyle/>
          <a:p>
            <a:r>
              <a:rPr lang="ru-RU" smtClean="0">
                <a:latin typeface="Tw Cen MT Condensed Extra Bold" pitchFamily="34" charset="0"/>
              </a:rPr>
              <a:t>Jack London died November 22, 1916. There are a lot of different suppositions about London’s death. Some people consider that he could commit a suicide but his death certificate gives the cause as uremia. His ashes were interred in Jack London State Historic Park, in Glen Ellen, California.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TotalTime>
  <Words>658</Words>
  <Application>Microsoft Office PowerPoint</Application>
  <PresentationFormat>Экран (4:3)</PresentationFormat>
  <Paragraphs>49</Paragraphs>
  <Slides>8</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5</vt:i4>
      </vt:variant>
      <vt:variant>
        <vt:lpstr>Заголовки слайдов</vt:lpstr>
      </vt:variant>
      <vt:variant>
        <vt:i4>8</vt:i4>
      </vt:variant>
    </vt:vector>
  </HeadingPairs>
  <TitlesOfParts>
    <vt:vector size="19" baseType="lpstr">
      <vt:lpstr>Arial</vt:lpstr>
      <vt:lpstr>Verdana</vt:lpstr>
      <vt:lpstr>Wingdings 2</vt:lpstr>
      <vt:lpstr>Calibri</vt:lpstr>
      <vt:lpstr>Times New Roman</vt:lpstr>
      <vt:lpstr>Tw Cen MT Condensed Extra Bold</vt:lpstr>
      <vt:lpstr>Аспект</vt:lpstr>
      <vt:lpstr>Аспект</vt:lpstr>
      <vt:lpstr>Аспект</vt:lpstr>
      <vt:lpstr>Аспект</vt:lpstr>
      <vt:lpstr>Аспект</vt:lpstr>
      <vt:lpstr>Jack London</vt:lpstr>
      <vt:lpstr>      Introduction</vt:lpstr>
      <vt:lpstr>   Social Contribution</vt:lpstr>
      <vt:lpstr>Childhood</vt:lpstr>
      <vt:lpstr>Adolescence</vt:lpstr>
      <vt:lpstr>Adulthood</vt:lpstr>
      <vt:lpstr>Jack’s Books</vt:lpstr>
      <vt:lpstr>Слайд 8</vt:lpstr>
    </vt:vector>
  </TitlesOfParts>
  <Company>Nashua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 Jack London</dc:title>
  <dc:creator>Palermov</dc:creator>
  <cp:lastModifiedBy>User</cp:lastModifiedBy>
  <cp:revision>27</cp:revision>
  <dcterms:created xsi:type="dcterms:W3CDTF">2010-05-03T14:24:29Z</dcterms:created>
  <dcterms:modified xsi:type="dcterms:W3CDTF">2014-02-26T16:33:24Z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Artifact</vt:lpwstr>
  </property>
  <property fmtid="{D5CDD505-2E9C-101B-9397-08002B2CF9AE}" pid="3" name="Subject">
    <vt:lpwstr/>
  </property>
  <property fmtid="{D5CDD505-2E9C-101B-9397-08002B2CF9AE}" pid="4" name="Keywords">
    <vt:lpwstr/>
  </property>
  <property fmtid="{D5CDD505-2E9C-101B-9397-08002B2CF9AE}" pid="5" name="_Author">
    <vt:lpwstr>Palermov</vt:lpwstr>
  </property>
  <property fmtid="{D5CDD505-2E9C-101B-9397-08002B2CF9AE}" pid="6" name="_Category">
    <vt:lpwstr/>
  </property>
  <property fmtid="{D5CDD505-2E9C-101B-9397-08002B2CF9AE}" pid="7" name="Slides">
    <vt:lpwstr>11</vt:lpwstr>
  </property>
  <property fmtid="{D5CDD505-2E9C-101B-9397-08002B2CF9AE}" pid="8" name="Categories">
    <vt:lpwstr/>
  </property>
  <property fmtid="{D5CDD505-2E9C-101B-9397-08002B2CF9AE}" pid="9" name="Approval Level">
    <vt:lpwstr/>
  </property>
  <property fmtid="{D5CDD505-2E9C-101B-9397-08002B2CF9AE}" pid="10" name="_Comments">
    <vt:lpwstr/>
  </property>
  <property fmtid="{D5CDD505-2E9C-101B-9397-08002B2CF9AE}" pid="11" name="Assigned To">
    <vt:lpwstr/>
  </property>
  <property fmtid="{D5CDD505-2E9C-101B-9397-08002B2CF9AE}" pid="12" name="Reflection">
    <vt:lpwstr>Jack London was more complex than I thought.
I liked the powerpoint set-up a lot it made the project faster.</vt:lpwstr>
  </property>
</Properties>
</file>