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624"/>
            <a:ext cx="8229600" cy="1872208"/>
          </a:xfrm>
        </p:spPr>
        <p:txBody>
          <a:bodyPr>
            <a:noAutofit/>
          </a:bodyPr>
          <a:lstStyle/>
          <a:p>
            <a:r>
              <a:rPr lang="uk-UA" sz="7200" b="1" i="1" u="sng" dirty="0" smtClean="0">
                <a:solidFill>
                  <a:schemeClr val="bg1"/>
                </a:solidFill>
              </a:rPr>
              <a:t>Протерозойська ера</a:t>
            </a:r>
            <a:endParaRPr lang="ru-RU" sz="7200" b="1" i="1" u="sng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76932"/>
            <a:ext cx="6519593" cy="4681068"/>
          </a:xfrm>
        </p:spPr>
      </p:pic>
    </p:spTree>
    <p:extLst>
      <p:ext uri="{BB962C8B-B14F-4D97-AF65-F5344CB8AC3E}">
        <p14:creationId xmlns:p14="http://schemas.microsoft.com/office/powerpoint/2010/main" val="259230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" y="101793"/>
            <a:ext cx="6793208" cy="43204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568340"/>
            <a:ext cx="2527406" cy="2095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2" y="86130"/>
            <a:ext cx="2144188" cy="2665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1" y="3423620"/>
            <a:ext cx="22757" cy="10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1" y="3423620"/>
            <a:ext cx="22757" cy="107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8411"/>
            <a:ext cx="4189388" cy="2354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902" y="2763678"/>
            <a:ext cx="3294377" cy="24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50"/>
            <a:ext cx="5220072" cy="370988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На </a:t>
            </a:r>
            <a:r>
              <a:rPr lang="ru-RU" sz="3600" dirty="0" err="1">
                <a:solidFill>
                  <a:schemeClr val="bg1"/>
                </a:solidFill>
              </a:rPr>
              <a:t>суходолі</a:t>
            </a:r>
            <a:r>
              <a:rPr lang="ru-RU" sz="3600" dirty="0">
                <a:solidFill>
                  <a:schemeClr val="bg1"/>
                </a:solidFill>
              </a:rPr>
              <a:t> у </a:t>
            </a:r>
            <a:r>
              <a:rPr lang="ru-RU" sz="3600" dirty="0" err="1">
                <a:solidFill>
                  <a:schemeClr val="bg1"/>
                </a:solidFill>
              </a:rPr>
              <a:t>вологих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місцях</a:t>
            </a:r>
            <a:r>
              <a:rPr lang="ru-RU" sz="3600" dirty="0">
                <a:solidFill>
                  <a:schemeClr val="bg1"/>
                </a:solidFill>
              </a:rPr>
              <a:t> могли </a:t>
            </a:r>
            <a:r>
              <a:rPr lang="ru-RU" sz="3600" dirty="0" err="1">
                <a:solidFill>
                  <a:schemeClr val="bg1"/>
                </a:solidFill>
              </a:rPr>
              <a:t>існувати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бактерії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синьозелені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водорості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одноклітинні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тварини</a:t>
            </a:r>
            <a:r>
              <a:rPr lang="ru-RU" sz="3600" dirty="0">
                <a:solidFill>
                  <a:schemeClr val="bg1"/>
                </a:solidFill>
              </a:rPr>
              <a:t>. Вони </a:t>
            </a:r>
            <a:r>
              <a:rPr lang="ru-RU" sz="3600" dirty="0" err="1">
                <a:solidFill>
                  <a:schemeClr val="bg1"/>
                </a:solidFill>
              </a:rPr>
              <a:t>були</a:t>
            </a:r>
            <a:r>
              <a:rPr lang="ru-RU" sz="3600" dirty="0">
                <a:solidFill>
                  <a:schemeClr val="bg1"/>
                </a:solidFill>
              </a:rPr>
              <a:t> першими </a:t>
            </a:r>
            <a:r>
              <a:rPr lang="ru-RU" sz="3600" dirty="0" err="1">
                <a:solidFill>
                  <a:schemeClr val="bg1"/>
                </a:solidFill>
              </a:rPr>
              <a:t>ґрунтоутворювачами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3657600" cy="22326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501380" cy="3197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3810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17" y="3913839"/>
            <a:ext cx="2894424" cy="18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Отже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протерозойську</a:t>
            </a:r>
            <a:r>
              <a:rPr lang="ru-RU" dirty="0" smtClean="0">
                <a:solidFill>
                  <a:schemeClr val="bg1"/>
                </a:solidFill>
              </a:rPr>
              <a:t> еру </a:t>
            </a:r>
            <a:r>
              <a:rPr lang="ru-RU" dirty="0" err="1" smtClean="0">
                <a:solidFill>
                  <a:schemeClr val="bg1"/>
                </a:solidFill>
              </a:rPr>
              <a:t>з’являються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типи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безхребетних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Перші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хордові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Дуже поширені бактерії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Синьо-зелені водорості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Бурі і червоні водорості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Поширенні одноклітинні організми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99392"/>
            <a:ext cx="6141368" cy="1152128"/>
          </a:xfrm>
        </p:spPr>
        <p:txBody>
          <a:bodyPr>
            <a:normAutofit/>
          </a:bodyPr>
          <a:lstStyle/>
          <a:p>
            <a:r>
              <a:rPr lang="uk-UA" sz="4800" b="1" i="1" u="sng" dirty="0" smtClean="0">
                <a:solidFill>
                  <a:schemeClr val="bg1"/>
                </a:solidFill>
              </a:rPr>
              <a:t>Дякуємо за увагу!</a:t>
            </a:r>
            <a:endParaRPr lang="ru-RU" sz="4800" b="1" i="1" u="sng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546"/>
            <a:ext cx="6735718" cy="33434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64704"/>
            <a:ext cx="5527109" cy="28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" y="-99392"/>
            <a:ext cx="8929534" cy="14401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Охоплює </a:t>
            </a:r>
            <a:r>
              <a:rPr lang="uk-UA" dirty="0">
                <a:solidFill>
                  <a:schemeClr val="bg1"/>
                </a:solidFill>
              </a:rPr>
              <a:t>період від 2500–2700 </a:t>
            </a:r>
            <a:r>
              <a:rPr lang="uk-UA" dirty="0" err="1">
                <a:solidFill>
                  <a:schemeClr val="bg1"/>
                </a:solidFill>
              </a:rPr>
              <a:t>млн</a:t>
            </a:r>
            <a:r>
              <a:rPr lang="uk-UA" dirty="0">
                <a:solidFill>
                  <a:schemeClr val="bg1"/>
                </a:solidFill>
              </a:rPr>
              <a:t> років до 542 </a:t>
            </a:r>
            <a:r>
              <a:rPr lang="uk-UA" dirty="0" err="1">
                <a:solidFill>
                  <a:schemeClr val="bg1"/>
                </a:solidFill>
              </a:rPr>
              <a:t>млн</a:t>
            </a:r>
            <a:r>
              <a:rPr lang="uk-UA" dirty="0">
                <a:solidFill>
                  <a:schemeClr val="bg1"/>
                </a:solidFill>
              </a:rPr>
              <a:t> років тому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268760"/>
            <a:ext cx="3960440" cy="5544615"/>
          </a:xfrm>
          <a:ln>
            <a:solidFill>
              <a:schemeClr val="tx1"/>
            </a:solidFill>
            <a:bevel/>
          </a:ln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Тривав </a:t>
            </a:r>
            <a:r>
              <a:rPr lang="uk-UA" sz="3600" dirty="0">
                <a:solidFill>
                  <a:schemeClr val="bg1"/>
                </a:solidFill>
              </a:rPr>
              <a:t>понад 2 </a:t>
            </a:r>
            <a:r>
              <a:rPr lang="uk-UA" sz="3600" dirty="0" err="1">
                <a:solidFill>
                  <a:schemeClr val="bg1"/>
                </a:solidFill>
              </a:rPr>
              <a:t>млрд</a:t>
            </a:r>
            <a:r>
              <a:rPr lang="uk-UA" sz="3600" dirty="0">
                <a:solidFill>
                  <a:schemeClr val="bg1"/>
                </a:solidFill>
              </a:rPr>
              <a:t> років. </a:t>
            </a:r>
            <a:endParaRPr lang="uk-UA" sz="3600" dirty="0" smtClean="0">
              <a:solidFill>
                <a:schemeClr val="bg1"/>
              </a:solidFill>
            </a:endParaRPr>
          </a:p>
          <a:p>
            <a:r>
              <a:rPr lang="uk-UA" sz="3600" dirty="0" smtClean="0">
                <a:solidFill>
                  <a:schemeClr val="bg1"/>
                </a:solidFill>
              </a:rPr>
              <a:t>Під </a:t>
            </a:r>
            <a:r>
              <a:rPr lang="uk-UA" sz="3600" dirty="0">
                <a:solidFill>
                  <a:schemeClr val="bg1"/>
                </a:solidFill>
              </a:rPr>
              <a:t>час протерозою сталася киснева </a:t>
            </a:r>
            <a:r>
              <a:rPr lang="uk-UA" sz="3600" dirty="0" smtClean="0">
                <a:solidFill>
                  <a:schemeClr val="bg1"/>
                </a:solidFill>
              </a:rPr>
              <a:t>катастрофа</a:t>
            </a:r>
            <a:r>
              <a:rPr lang="uk-UA" sz="3600" dirty="0">
                <a:solidFill>
                  <a:schemeClr val="bg1"/>
                </a:solidFill>
              </a:rPr>
              <a:t> внаслідок якої </a:t>
            </a:r>
            <a:endParaRPr lang="uk-UA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на планеті почали</a:t>
            </a:r>
          </a:p>
          <a:p>
            <a:pPr marL="0" indent="0">
              <a:buNone/>
            </a:pPr>
            <a:r>
              <a:rPr lang="uk-UA" sz="3600" dirty="0">
                <a:solidFill>
                  <a:schemeClr val="bg1"/>
                </a:solidFill>
              </a:rPr>
              <a:t> домінувати 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15" y="1340768"/>
            <a:ext cx="5606575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5229200"/>
            <a:ext cx="5205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аеробні </a:t>
            </a:r>
            <a:r>
              <a:rPr lang="uk-UA" sz="4000" dirty="0">
                <a:solidFill>
                  <a:schemeClr val="bg1"/>
                </a:solidFill>
              </a:rPr>
              <a:t>організми, які витіснили анаеробів.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87220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Приблизно 2 </a:t>
            </a:r>
            <a:r>
              <a:rPr lang="uk-UA" sz="4000" dirty="0" err="1">
                <a:solidFill>
                  <a:schemeClr val="bg1"/>
                </a:solidFill>
              </a:rPr>
              <a:t>млрд</a:t>
            </a:r>
            <a:r>
              <a:rPr lang="uk-UA" sz="4000" dirty="0">
                <a:solidFill>
                  <a:schemeClr val="bg1"/>
                </a:solidFill>
              </a:rPr>
              <a:t> років тому вміст кисню в атмосфері досяг рівня 1% від нинішнього (так звана точка </a:t>
            </a:r>
            <a:r>
              <a:rPr lang="uk-UA" sz="4000" dirty="0" smtClean="0">
                <a:solidFill>
                  <a:schemeClr val="bg1"/>
                </a:solidFill>
              </a:rPr>
              <a:t>Пастера)</a:t>
            </a:r>
            <a:r>
              <a:rPr lang="uk-UA" sz="1800" baseline="30000" dirty="0">
                <a:solidFill>
                  <a:schemeClr val="bg1"/>
                </a:solidFill>
              </a:rPr>
              <a:t/>
            </a:r>
            <a:br>
              <a:rPr lang="uk-UA" sz="1800" baseline="300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9"/>
            <a:ext cx="9144000" cy="3528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За припущеннями вчених такої кількості кисню цілком достатньо для забезпечення життєдіяльності одноклітинних аеробних організмів. </a:t>
            </a:r>
            <a:r>
              <a:rPr lang="uk-UA" dirty="0" smtClean="0">
                <a:solidFill>
                  <a:schemeClr val="bg1"/>
                </a:solidFill>
              </a:rPr>
              <a:t>Внаслідок </a:t>
            </a:r>
            <a:r>
              <a:rPr lang="uk-UA" dirty="0">
                <a:solidFill>
                  <a:schemeClr val="bg1"/>
                </a:solidFill>
              </a:rPr>
              <a:t>такого високого вмісту кисню відбулася Киснева катастрофа під час якої загинуло безліч анаеробних видів, для яких кисень є </a:t>
            </a:r>
            <a:r>
              <a:rPr lang="uk-UA" dirty="0" smtClean="0">
                <a:solidFill>
                  <a:schemeClr val="bg1"/>
                </a:solidFill>
              </a:rPr>
              <a:t>отрутою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53136"/>
            <a:ext cx="5092929" cy="22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протерозой розділяється на три геологічні ери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949804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ранній (</a:t>
            </a:r>
            <a:r>
              <a:rPr lang="uk-UA" sz="4400" dirty="0" err="1">
                <a:solidFill>
                  <a:schemeClr val="bg1"/>
                </a:solidFill>
              </a:rPr>
              <a:t>палеопротерозой</a:t>
            </a:r>
            <a:r>
              <a:rPr lang="uk-UA" sz="4400" dirty="0" smtClean="0">
                <a:solidFill>
                  <a:schemeClr val="bg1"/>
                </a:solidFill>
              </a:rPr>
              <a:t>,)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середній </a:t>
            </a:r>
            <a:r>
              <a:rPr lang="uk-UA" sz="4400" dirty="0">
                <a:solidFill>
                  <a:schemeClr val="bg1"/>
                </a:solidFill>
              </a:rPr>
              <a:t>(</a:t>
            </a:r>
            <a:r>
              <a:rPr lang="uk-UA" sz="4400" dirty="0" err="1" smtClean="0">
                <a:solidFill>
                  <a:schemeClr val="bg1"/>
                </a:solidFill>
              </a:rPr>
              <a:t>мезопротерозой</a:t>
            </a:r>
            <a:r>
              <a:rPr lang="uk-UA" sz="4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 </a:t>
            </a:r>
            <a:r>
              <a:rPr lang="uk-UA" sz="4400" dirty="0">
                <a:solidFill>
                  <a:schemeClr val="bg1"/>
                </a:solidFill>
              </a:rPr>
              <a:t>пізній (</a:t>
            </a:r>
            <a:r>
              <a:rPr lang="uk-UA" sz="4400" dirty="0" err="1" smtClean="0">
                <a:solidFill>
                  <a:schemeClr val="bg1"/>
                </a:solidFill>
              </a:rPr>
              <a:t>неопротерозой</a:t>
            </a:r>
            <a:r>
              <a:rPr lang="uk-UA" sz="4400" dirty="0" smtClean="0">
                <a:solidFill>
                  <a:schemeClr val="bg1"/>
                </a:solidFill>
              </a:rPr>
              <a:t>).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66500"/>
            <a:ext cx="5688632" cy="33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Протерозойську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еру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морі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9050" y="1124744"/>
            <a:ext cx="3928962" cy="5733256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Однак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панували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прокаріоти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зелені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водорості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еукаріоти</a:t>
            </a:r>
            <a:r>
              <a:rPr lang="ru-RU" dirty="0">
                <a:solidFill>
                  <a:schemeClr val="bg1"/>
                </a:solidFill>
              </a:rPr>
              <a:t>). У них </a:t>
            </a:r>
            <a:r>
              <a:rPr lang="ru-RU" dirty="0" err="1">
                <a:solidFill>
                  <a:schemeClr val="bg1"/>
                </a:solidFill>
              </a:rPr>
              <a:t>з’являється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розчленування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забезпечувало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всмоктування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41" y="592930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Рештки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фауни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цієї</a:t>
            </a:r>
            <a:r>
              <a:rPr lang="ru-RU" sz="2800" dirty="0">
                <a:solidFill>
                  <a:schemeClr val="bg1"/>
                </a:solidFill>
              </a:rPr>
              <a:t> пори </a:t>
            </a:r>
            <a:r>
              <a:rPr lang="ru-RU" sz="2800" dirty="0" err="1">
                <a:solidFill>
                  <a:schemeClr val="bg1"/>
                </a:solidFill>
              </a:rPr>
              <a:t>нечисленні</a:t>
            </a:r>
            <a:r>
              <a:rPr lang="ru-RU" sz="2800" dirty="0">
                <a:solidFill>
                  <a:schemeClr val="bg1"/>
                </a:solidFill>
              </a:rPr>
              <a:t>, але </a:t>
            </a:r>
            <a:r>
              <a:rPr lang="ru-RU" sz="2800" dirty="0" err="1">
                <a:solidFill>
                  <a:schemeClr val="bg1"/>
                </a:solidFill>
              </a:rPr>
              <a:t>відомо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вже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тоді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існували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всі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типи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безхребетних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51095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Важливим</a:t>
            </a:r>
            <a:r>
              <a:rPr lang="ru-RU" dirty="0">
                <a:solidFill>
                  <a:schemeClr val="bg1"/>
                </a:solidFill>
              </a:rPr>
              <a:t> ароморфозом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двобічної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симетрії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517632" cy="496855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>
                <a:solidFill>
                  <a:schemeClr val="bg1"/>
                </a:solidFill>
              </a:rPr>
              <a:t>нею </a:t>
            </a:r>
            <a:r>
              <a:rPr lang="ru-RU" dirty="0" err="1">
                <a:solidFill>
                  <a:schemeClr val="bg1"/>
                </a:solidFill>
              </a:rPr>
              <a:t>пов’язані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диференціація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тіла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передню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задню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спинний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черевний</a:t>
            </a:r>
            <a:r>
              <a:rPr lang="ru-RU" dirty="0">
                <a:solidFill>
                  <a:schemeClr val="bg1"/>
                </a:solidFill>
              </a:rPr>
              <a:t> боки. На </a:t>
            </a:r>
            <a:r>
              <a:rPr lang="ru-RU" dirty="0" err="1">
                <a:solidFill>
                  <a:schemeClr val="bg1"/>
                </a:solidFill>
              </a:rPr>
              <a:t>передній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зосереджуються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нервові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вузли</a:t>
            </a:r>
            <a:r>
              <a:rPr lang="ru-RU" dirty="0">
                <a:solidFill>
                  <a:schemeClr val="bg1"/>
                </a:solidFill>
              </a:rPr>
              <a:t>, а в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організацію</a:t>
            </a:r>
            <a:r>
              <a:rPr lang="ru-RU" dirty="0">
                <a:solidFill>
                  <a:schemeClr val="bg1"/>
                </a:solidFill>
              </a:rPr>
              <a:t>, — </a:t>
            </a:r>
            <a:r>
              <a:rPr lang="ru-RU" dirty="0" err="1">
                <a:solidFill>
                  <a:schemeClr val="bg1"/>
                </a:solidFill>
              </a:rPr>
              <a:t>головний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мозок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еру в </a:t>
            </a:r>
            <a:r>
              <a:rPr lang="ru-RU" dirty="0" err="1">
                <a:solidFill>
                  <a:schemeClr val="bg1"/>
                </a:solidFill>
              </a:rPr>
              <a:t>результаті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ідіоадаптивних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найдавніших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багатоклітинних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вели </a:t>
            </a:r>
            <a:r>
              <a:rPr lang="ru-RU" dirty="0" err="1">
                <a:solidFill>
                  <a:schemeClr val="bg1"/>
                </a:solidFill>
              </a:rPr>
              <a:t>повзаючий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спосіб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і тому </a:t>
            </a:r>
            <a:r>
              <a:rPr lang="ru-RU" dirty="0" err="1">
                <a:solidFill>
                  <a:schemeClr val="bg1"/>
                </a:solidFill>
              </a:rPr>
              <a:t>мали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двобічну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симетрію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виникли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плоскі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круглі</a:t>
            </a:r>
            <a:r>
              <a:rPr lang="ru-RU" dirty="0">
                <a:solidFill>
                  <a:schemeClr val="bg1"/>
                </a:solidFill>
              </a:rPr>
              <a:t> черви. </a:t>
            </a:r>
          </a:p>
        </p:txBody>
      </p:sp>
    </p:spTree>
    <p:extLst>
      <p:ext uri="{BB962C8B-B14F-4D97-AF65-F5344CB8AC3E}">
        <p14:creationId xmlns:p14="http://schemas.microsoft.com/office/powerpoint/2010/main" val="19194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409"/>
            <a:ext cx="4896544" cy="3238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" y="96061"/>
            <a:ext cx="3666356" cy="247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34839"/>
            <a:ext cx="3456384" cy="252316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508103" cy="15822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25046"/>
            <a:ext cx="457200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Внаслідок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ароморфозів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ідіоадаптацій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</a:t>
            </a:r>
            <a:r>
              <a:rPr lang="ru-RU" dirty="0" err="1" smtClean="0">
                <a:solidFill>
                  <a:schemeClr val="bg1"/>
                </a:solidFill>
              </a:rPr>
              <a:t>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найдавніших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двобічну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симетрію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виникли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молюски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кільчасті</a:t>
            </a:r>
            <a:r>
              <a:rPr lang="ru-RU" dirty="0">
                <a:solidFill>
                  <a:schemeClr val="bg1"/>
                </a:solidFill>
              </a:rPr>
              <a:t> черви.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Споріднені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кільчастими</a:t>
            </a:r>
            <a:r>
              <a:rPr lang="ru-RU" dirty="0">
                <a:solidFill>
                  <a:schemeClr val="bg1"/>
                </a:solidFill>
              </a:rPr>
              <a:t> червами </a:t>
            </a:r>
            <a:r>
              <a:rPr lang="ru-RU" dirty="0" err="1">
                <a:solidFill>
                  <a:schemeClr val="bg1"/>
                </a:solidFill>
              </a:rPr>
              <a:t>членистоногі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найдавніших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двобічною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симетрією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виникли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голкошкірі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хордові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низку </a:t>
            </a:r>
            <a:r>
              <a:rPr lang="ru-RU" dirty="0" err="1">
                <a:solidFill>
                  <a:schemeClr val="bg1"/>
                </a:solidFill>
              </a:rPr>
              <a:t>подібних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виявляються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характері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утворення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скелета, </a:t>
            </a:r>
            <a:r>
              <a:rPr lang="ru-RU" dirty="0" err="1">
                <a:solidFill>
                  <a:schemeClr val="bg1"/>
                </a:solidFill>
              </a:rPr>
              <a:t>будові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шкіри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відрізняються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цими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типів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протерозої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з’явились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найдавніші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хордові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безчерепні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Представником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сучасній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фауні</a:t>
            </a:r>
            <a:r>
              <a:rPr lang="ru-RU" dirty="0">
                <a:solidFill>
                  <a:schemeClr val="bg1"/>
                </a:solidFill>
              </a:rPr>
              <a:t> є ланцетник.</a:t>
            </a:r>
          </a:p>
        </p:txBody>
      </p:sp>
    </p:spTree>
    <p:extLst>
      <p:ext uri="{BB962C8B-B14F-4D97-AF65-F5344CB8AC3E}">
        <p14:creationId xmlns:p14="http://schemas.microsoft.com/office/powerpoint/2010/main" val="38510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01" y="-176594"/>
            <a:ext cx="6494016" cy="470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6360"/>
            <a:ext cx="3002280" cy="208788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84" y="4788028"/>
            <a:ext cx="2880320" cy="209773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" y="4149080"/>
            <a:ext cx="3098791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374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Протерозойська ера</vt:lpstr>
      <vt:lpstr>Охоплює період від 2500–2700 млн років до 542 млн років тому</vt:lpstr>
      <vt:lpstr>Приблизно 2 млрд років тому вміст кисню в атмосфері досяг рівня 1% від нинішнього (так звана точка Пастера) </vt:lpstr>
      <vt:lpstr>протерозой розділяється на три геологічні ери</vt:lpstr>
      <vt:lpstr>В Протерозойську еру життя існувало переважно в морі. </vt:lpstr>
      <vt:lpstr>Важливим ароморфозом розвитку тіла тварин була поява двобічної симетрії.</vt:lpstr>
      <vt:lpstr>Презентация PowerPoint</vt:lpstr>
      <vt:lpstr>Внаслідок нових ароморфозів та ідіоадаптацій</vt:lpstr>
      <vt:lpstr>Презентация PowerPoint</vt:lpstr>
      <vt:lpstr>Презентация PowerPoint</vt:lpstr>
      <vt:lpstr>На суходолі у вологих місцях могли існувати бактерії, синьозелені водорості, одноклітинні тварини. Вони були першими ґрунтоутворювачами.</vt:lpstr>
      <vt:lpstr>Отже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Протерозойська ера</dc:title>
  <dc:creator>ZXC</dc:creator>
  <cp:lastModifiedBy>ZXC</cp:lastModifiedBy>
  <cp:revision>6</cp:revision>
  <dcterms:created xsi:type="dcterms:W3CDTF">2014-05-05T15:07:05Z</dcterms:created>
  <dcterms:modified xsi:type="dcterms:W3CDTF">2014-05-05T16:08:12Z</dcterms:modified>
</cp:coreProperties>
</file>