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74" r:id="rId14"/>
    <p:sldId id="271" r:id="rId15"/>
    <p:sldId id="273" r:id="rId16"/>
    <p:sldId id="266" r:id="rId17"/>
    <p:sldId id="269" r:id="rId18"/>
    <p:sldId id="26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709" autoAdjust="0"/>
  </p:normalViewPr>
  <p:slideViewPr>
    <p:cSldViewPr>
      <p:cViewPr varScale="1">
        <p:scale>
          <a:sx n="74" d="100"/>
          <a:sy n="74" d="100"/>
        </p:scale>
        <p:origin x="-12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6728-11C5-47EF-9074-73450DD7B103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467C7-480A-47BB-82AE-EF0EB6F2F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B1CBF-2F6C-430C-8D4B-6B92C9B2F48B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6F597-56E9-4C67-92A7-DC9E0CA56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F4DE3-BFD3-4D9B-BF18-24C18C21FDD5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7BFE4-AB72-428B-9454-BCBEBA453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7595-FFE0-40AE-9E2A-E4C9B1991637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38CC0-AD96-48F8-BC84-B1E4DD843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9493C-6949-454B-A4EE-2C4F9D9CF0D5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B3D2F-0EF8-43A5-95BE-06A400635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1817D-991F-42D8-B3BA-B54A56323F35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E088A-6CC4-4FCA-A1EE-6D75723D7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67C51-EDCD-4BF1-9E6E-407EDB718E64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24DC4-AD20-4F5F-94BA-C2E69CF91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F41D6-AA15-495D-ABBC-516C3A875D99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B07F1-2E61-44C8-BF50-26CF450C6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873C6-30C3-4AD7-B699-61985508AAF7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5962F-4A25-4C56-BFEC-B83FC864D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A1952-ECC3-47CF-AE44-1167C191A3A8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BF6DC-BB2E-4577-9FA7-5622C79CE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A6446-041C-4B6B-857F-88A1729FB045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2607A-4AE2-45B1-92B5-86FE9BA6C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23614E-769C-4DA5-B43B-82E6E2123A44}" type="datetimeFigureOut">
              <a:rPr lang="ru-RU"/>
              <a:pPr>
                <a:defRPr/>
              </a:pPr>
              <a:t>01.05.2012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F23F36-A4E1-4BB2-9FC5-F11F3FE28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Zvuki%20morya%20pod%20gitaru%20-%20Klasika%20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б инфор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3929063"/>
            <a:ext cx="4460875" cy="2706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ndex_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1643050"/>
            <a:ext cx="1500198" cy="1974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728" y="500042"/>
            <a:ext cx="6632393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Стародавня </a:t>
            </a:r>
            <a:r>
              <a:rPr lang="uk-UA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фінікія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6" name="Zvuki morya pod gitaru - Klasika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28625" y="571500"/>
            <a:ext cx="8572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Фінікійці  вважались  найкращими моряками свого  часу, і багато держав  стародавніх часів часто  використовували їх як найманців.</a:t>
            </a:r>
            <a:br>
              <a:rPr lang="ru-RU" sz="2400" b="1">
                <a:solidFill>
                  <a:srgbClr val="0070C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На  малюнку зображена бойова і торгівельна бірема 70 р. до н. е. Довжина - близько 30 м. Ширина основного корпуса - 1/6 довжини.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3214688"/>
            <a:ext cx="5364162" cy="3414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4357688"/>
            <a:ext cx="36226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Ассиро-фінікійський військовий і </a:t>
            </a:r>
          </a:p>
          <a:p>
            <a:pPr algn="ctr"/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торгівельний корабель</a:t>
            </a:r>
          </a:p>
        </p:txBody>
      </p:sp>
    </p:spTree>
  </p:cSld>
  <p:clrMapOvr>
    <a:masterClrMapping/>
  </p:clrMapOvr>
  <p:transition spd="med" advClick="0" advTm="19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643063"/>
            <a:ext cx="8775700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500188" y="0"/>
            <a:ext cx="57864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7030A0"/>
                </a:solidFill>
                <a:latin typeface="Calibri" pitchFamily="34" charset="0"/>
              </a:rPr>
              <a:t>Ассиро-фінікійський </a:t>
            </a:r>
          </a:p>
          <a:p>
            <a:pPr algn="ctr"/>
            <a:r>
              <a:rPr lang="ru-RU" sz="4800" b="1">
                <a:solidFill>
                  <a:srgbClr val="7030A0"/>
                </a:solidFill>
                <a:latin typeface="Calibri" pitchFamily="34" charset="0"/>
              </a:rPr>
              <a:t>бойовий корабель</a:t>
            </a: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2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428625" y="214313"/>
            <a:ext cx="8207375" cy="4471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3571875"/>
            <a:ext cx="381000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 bwMode="auto">
          <a:xfrm>
            <a:off x="374650" y="1428750"/>
            <a:ext cx="8126413" cy="523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813036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Від завоювань до торгівлі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 advClick="0" advTm="10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Чупров Леонид\Мои документы\Чупров Л.А презентации\Древнее двуречье\Sumer_teacher.jpg"/>
          <p:cNvPicPr>
            <a:picLocks noChangeAspect="1" noChangeArrowheads="1"/>
          </p:cNvPicPr>
          <p:nvPr/>
        </p:nvPicPr>
        <p:blipFill>
          <a:blip r:embed="rId2"/>
          <a:srcRect l="5175" r="5175"/>
          <a:stretch>
            <a:fillRect/>
          </a:stretch>
        </p:blipFill>
        <p:spPr bwMode="auto">
          <a:xfrm>
            <a:off x="285750" y="285750"/>
            <a:ext cx="5572125" cy="628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His_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880" y="428604"/>
            <a:ext cx="3469726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melkart_0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38" y="3857625"/>
            <a:ext cx="2278062" cy="280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8264506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Оливкове масло,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Вино, будівельний ліс,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Ювелірні вироби з скла,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Дерева, слонової кістки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3" name="Рисунок 2" descr="yantar-02.jpg"/>
          <p:cNvPicPr>
            <a:picLocks noChangeAspect="1"/>
          </p:cNvPicPr>
          <p:nvPr/>
        </p:nvPicPr>
        <p:blipFill>
          <a:blip r:embed="rId2"/>
          <a:srcRect l="25832" r="25832"/>
          <a:stretch>
            <a:fillRect/>
          </a:stretch>
        </p:blipFill>
        <p:spPr>
          <a:xfrm>
            <a:off x="214313" y="3857625"/>
            <a:ext cx="2173287" cy="253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melkart_0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063" y="3786188"/>
            <a:ext cx="2143125" cy="264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C:\Documents and Settings\Администратор\Рабочий стол\9-Б\742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929066"/>
            <a:ext cx="2214549" cy="2372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0" y="4357688"/>
            <a:ext cx="2519363" cy="169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680844" cy="4376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857356" y="428604"/>
            <a:ext cx="5769529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Фінікійська абетка</a:t>
            </a:r>
            <a:endParaRPr lang="ru-RU" sz="5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5934670"/>
            <a:ext cx="6190862" cy="923330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22 приголосні звуки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8000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 advClick="0" advTm="12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enicia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500188"/>
            <a:ext cx="3133725" cy="421481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gre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63" y="857250"/>
            <a:ext cx="5572125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" y="85725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solidFill>
                  <a:srgbClr val="0070C0"/>
                </a:solidFill>
                <a:latin typeface="Calibri" pitchFamily="34" charset="0"/>
              </a:rPr>
              <a:t>Фінікійська абетка</a:t>
            </a:r>
            <a:endParaRPr lang="ru-RU" sz="24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57688" y="142875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latin typeface="Calibri" pitchFamily="34" charset="0"/>
              </a:rPr>
              <a:t>Грецький алфавіт</a:t>
            </a:r>
            <a:endParaRPr lang="ru-RU" sz="3200" b="1">
              <a:latin typeface="Calibri" pitchFamily="34" charset="0"/>
            </a:endParaRPr>
          </a:p>
        </p:txBody>
      </p:sp>
    </p:spTree>
  </p:cSld>
  <p:clrMapOvr>
    <a:masterClrMapping/>
  </p:clrMapOvr>
  <p:transition spd="med" advClick="0" advTm="1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214313"/>
            <a:ext cx="7500937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 err="1">
                <a:solidFill>
                  <a:srgbClr val="7030A0"/>
                </a:solidFill>
                <a:latin typeface="+mn-lt"/>
                <a:cs typeface="+mn-cs"/>
              </a:rPr>
              <a:t>Релігія</a:t>
            </a:r>
            <a:r>
              <a:rPr lang="ru-RU" sz="2400" b="1" i="1" u="sng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ru-RU" sz="2400" b="1" i="1" u="sng" dirty="0" err="1">
                <a:solidFill>
                  <a:srgbClr val="7030A0"/>
                </a:solidFill>
                <a:latin typeface="+mn-lt"/>
                <a:cs typeface="+mn-cs"/>
              </a:rPr>
              <a:t>фінікійців</a:t>
            </a:r>
            <a:r>
              <a:rPr lang="ru-RU" sz="2400" b="1" i="1" dirty="0">
                <a:solidFill>
                  <a:srgbClr val="7030A0"/>
                </a:solidFill>
                <a:latin typeface="+mn-lt"/>
                <a:cs typeface="+mn-cs"/>
              </a:rPr>
              <a:t>.</a:t>
            </a: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+mn-lt"/>
                <a:cs typeface="+mn-cs"/>
              </a:rPr>
              <a:t>Фінікійці</a:t>
            </a: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+mn-lt"/>
                <a:cs typeface="+mn-cs"/>
              </a:rPr>
              <a:t>поклонялися</a:t>
            </a: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+mn-lt"/>
                <a:cs typeface="+mn-cs"/>
              </a:rPr>
              <a:t>жорстокому</a:t>
            </a: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+mn-lt"/>
                <a:cs typeface="+mn-cs"/>
              </a:rPr>
              <a:t>богові</a:t>
            </a: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ru-RU" sz="2400" b="1" dirty="0">
                <a:latin typeface="+mn-lt"/>
                <a:cs typeface="+mn-cs"/>
              </a:rPr>
              <a:t>Молоху</a:t>
            </a: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. Перед </a:t>
            </a:r>
            <a:r>
              <a:rPr lang="ru-RU" sz="2400" b="1" dirty="0" err="1">
                <a:solidFill>
                  <a:srgbClr val="7030A0"/>
                </a:solidFill>
                <a:latin typeface="+mn-lt"/>
                <a:cs typeface="+mn-cs"/>
              </a:rPr>
              <a:t>його</a:t>
            </a: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+mn-lt"/>
                <a:cs typeface="+mn-cs"/>
              </a:rPr>
              <a:t>статуєю</a:t>
            </a: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 приносили </a:t>
            </a:r>
            <a:r>
              <a:rPr lang="ru-RU" sz="2400" b="1" dirty="0" err="1">
                <a:solidFill>
                  <a:srgbClr val="7030A0"/>
                </a:solidFill>
                <a:latin typeface="+mn-lt"/>
                <a:cs typeface="+mn-cs"/>
              </a:rPr>
              <a:t>людські</a:t>
            </a: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+mn-lt"/>
                <a:cs typeface="+mn-cs"/>
              </a:rPr>
              <a:t>жертви</a:t>
            </a: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, </a:t>
            </a:r>
            <a:r>
              <a:rPr lang="ru-RU" sz="2400" b="1" dirty="0" err="1">
                <a:solidFill>
                  <a:srgbClr val="7030A0"/>
                </a:solidFill>
                <a:latin typeface="+mn-lt"/>
                <a:cs typeface="+mn-cs"/>
              </a:rPr>
              <a:t>благаючи</a:t>
            </a: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+mn-lt"/>
                <a:cs typeface="+mn-cs"/>
              </a:rPr>
              <a:t>дошу</a:t>
            </a: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. </a:t>
            </a:r>
            <a:r>
              <a:rPr lang="ru-RU" sz="2400" b="1" dirty="0" err="1">
                <a:solidFill>
                  <a:srgbClr val="7030A0"/>
                </a:solidFill>
                <a:latin typeface="+mn-lt"/>
                <a:cs typeface="+mn-cs"/>
              </a:rPr>
              <a:t>Крім</a:t>
            </a: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 Молоха, </a:t>
            </a:r>
            <a:r>
              <a:rPr lang="ru-RU" sz="2400" b="1" dirty="0" err="1">
                <a:solidFill>
                  <a:srgbClr val="7030A0"/>
                </a:solidFill>
                <a:latin typeface="+mn-lt"/>
                <a:cs typeface="+mn-cs"/>
              </a:rPr>
              <a:t>шанували</a:t>
            </a: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 богиню </a:t>
            </a:r>
            <a:r>
              <a:rPr lang="ru-RU" sz="2400" b="1" dirty="0" err="1">
                <a:solidFill>
                  <a:srgbClr val="7030A0"/>
                </a:solidFill>
                <a:latin typeface="+mn-lt"/>
                <a:cs typeface="+mn-cs"/>
              </a:rPr>
              <a:t>місяця</a:t>
            </a: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Таніту</a:t>
            </a: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+mn-lt"/>
                <a:cs typeface="+mn-cs"/>
              </a:rPr>
              <a:t>і</a:t>
            </a: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+mn-lt"/>
                <a:cs typeface="+mn-cs"/>
              </a:rPr>
              <a:t>богиню</a:t>
            </a: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+mn-lt"/>
                <a:cs typeface="+mn-cs"/>
              </a:rPr>
              <a:t>ранкової</a:t>
            </a: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+mn-lt"/>
                <a:cs typeface="+mn-cs"/>
              </a:rPr>
              <a:t>зорі</a:t>
            </a: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, </a:t>
            </a:r>
            <a:r>
              <a:rPr lang="ru-RU" sz="2400" b="1" dirty="0" err="1">
                <a:solidFill>
                  <a:srgbClr val="7030A0"/>
                </a:solidFill>
                <a:latin typeface="+mn-lt"/>
                <a:cs typeface="+mn-cs"/>
              </a:rPr>
              <a:t>краси</a:t>
            </a: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 та </a:t>
            </a:r>
            <a:r>
              <a:rPr lang="ru-RU" sz="2400" b="1" dirty="0" err="1">
                <a:solidFill>
                  <a:srgbClr val="7030A0"/>
                </a:solidFill>
                <a:latin typeface="+mn-lt"/>
                <a:cs typeface="+mn-cs"/>
              </a:rPr>
              <a:t>кохання</a:t>
            </a: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+mn-lt"/>
                <a:cs typeface="+mn-cs"/>
              </a:rPr>
              <a:t>Астарту</a:t>
            </a: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. </a:t>
            </a:r>
            <a:endParaRPr lang="ru-RU" sz="24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2214563"/>
            <a:ext cx="2228850" cy="432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357438" y="6072188"/>
            <a:ext cx="85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Молох</a:t>
            </a:r>
            <a:endParaRPr lang="ru-RU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643188"/>
            <a:ext cx="245745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14375" y="2214563"/>
            <a:ext cx="18542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Ліванський кедр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" name="Рисунок 6" descr="401px-Pyle_pirates_approaching_ship.jpg"/>
          <p:cNvPicPr>
            <a:picLocks noChangeAspect="1"/>
          </p:cNvPicPr>
          <p:nvPr/>
        </p:nvPicPr>
        <p:blipFill>
          <a:blip r:embed="rId4"/>
          <a:srcRect t="10949" b="10949"/>
          <a:stretch>
            <a:fillRect/>
          </a:stretch>
        </p:blipFill>
        <p:spPr>
          <a:xfrm>
            <a:off x="5837238" y="2500313"/>
            <a:ext cx="3122612" cy="3643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57938" y="2143125"/>
            <a:ext cx="2630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0070C0"/>
                </a:solidFill>
                <a:latin typeface="Calibri" pitchFamily="34" charset="0"/>
              </a:rPr>
              <a:t>Фінікійські мореплавці -</a:t>
            </a:r>
            <a:endParaRPr lang="ru-RU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00875" y="6215063"/>
            <a:ext cx="927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0070C0"/>
                </a:solidFill>
                <a:latin typeface="Calibri" pitchFamily="34" charset="0"/>
              </a:rPr>
              <a:t>і пірати</a:t>
            </a:r>
            <a:endParaRPr lang="ru-RU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714375"/>
            <a:ext cx="6076950" cy="570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89360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0070C0"/>
                </a:solidFill>
              </a:rPr>
              <a:t>Maпа Фінікії </a:t>
            </a:r>
            <a:r>
              <a:rPr lang="ru-RU" sz="2400" b="1">
                <a:solidFill>
                  <a:srgbClr val="009900"/>
                </a:solidFill>
              </a:rPr>
              <a:t>зеленою фарбою </a:t>
            </a:r>
            <a:r>
              <a:rPr lang="ru-RU" sz="2400" b="1">
                <a:solidFill>
                  <a:srgbClr val="0070C0"/>
                </a:solidFill>
              </a:rPr>
              <a:t>позначена «країна Фенху»</a:t>
            </a:r>
          </a:p>
          <a:p>
            <a:endParaRPr lang="ru-RU" sz="240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3500438"/>
            <a:ext cx="1431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1200 до н. е.</a:t>
            </a:r>
            <a:endParaRPr lang="ru-RU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57250" y="6334125"/>
            <a:ext cx="7326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solidFill>
                  <a:srgbClr val="FFC000"/>
                </a:solidFill>
                <a:latin typeface="Calibri" pitchFamily="34" charset="0"/>
              </a:rPr>
              <a:t>Жовтою фарбою </a:t>
            </a:r>
            <a:r>
              <a:rPr lang="uk-UA" sz="2800" b="1">
                <a:solidFill>
                  <a:srgbClr val="0070C0"/>
                </a:solidFill>
                <a:latin typeface="Calibri" pitchFamily="34" charset="0"/>
              </a:rPr>
              <a:t>позначена Сідонська  країна</a:t>
            </a: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 advClick="0" advTm="1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5355312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Мета: </a:t>
            </a:r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сформувати  уявлення про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Особливості розвитку Фінікії,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охарактеризувати  фінікійські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Міста-держави, заснування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Колоній, розвивати вміння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Порівнювати історичний матеріал,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Працювати з різними видами джерел,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Історичними картами.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643578"/>
            <a:ext cx="8746838" cy="107721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Поняття: </a:t>
            </a:r>
            <a:r>
              <a:rPr lang="uk-UA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“імперія”</a:t>
            </a: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</a:t>
            </a:r>
            <a:r>
              <a:rPr lang="uk-UA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“фінікійські</a:t>
            </a: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uk-UA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міста-держави”</a:t>
            </a: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“колонія”</a:t>
            </a: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 advClick="0" advTm="2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928688"/>
            <a:ext cx="3810000" cy="475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38100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857625"/>
            <a:ext cx="3810000" cy="199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214290"/>
            <a:ext cx="259846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Сучасний </a:t>
            </a:r>
            <a:r>
              <a:rPr lang="uk-UA" sz="28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Сідон</a:t>
            </a:r>
            <a:endParaRPr lang="ru-RU" sz="28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285728"/>
            <a:ext cx="296427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Східна </a:t>
            </a:r>
            <a:r>
              <a:rPr lang="uk-UA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фінікія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6072206"/>
            <a:ext cx="247054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Сучасний </a:t>
            </a:r>
            <a:r>
              <a:rPr lang="uk-UA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Тір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 advClick="0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214313"/>
            <a:ext cx="3810000" cy="229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28625"/>
            <a:ext cx="3810000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2857500"/>
            <a:ext cx="5715000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643042" y="2285992"/>
            <a:ext cx="5912516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Фінікійські кораблі</a:t>
            </a:r>
            <a:endParaRPr lang="ru-RU" sz="5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 advClick="0" advTm="1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7823"/>
            <a:ext cx="7984993" cy="49773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71472" y="428604"/>
            <a:ext cx="7920758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Морські шляхи фінікійців</a:t>
            </a:r>
            <a:endParaRPr lang="ru-RU" sz="54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4" name="Стрелка влево 3"/>
          <p:cNvSpPr/>
          <p:nvPr/>
        </p:nvSpPr>
        <p:spPr>
          <a:xfrm rot="1476888">
            <a:off x="5046663" y="3136900"/>
            <a:ext cx="1120775" cy="211138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438228">
            <a:off x="6470650" y="3319463"/>
            <a:ext cx="209550" cy="24765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Стрелка влево 6"/>
          <p:cNvSpPr/>
          <p:nvPr/>
        </p:nvSpPr>
        <p:spPr>
          <a:xfrm rot="471043">
            <a:off x="2070100" y="3122613"/>
            <a:ext cx="3906838" cy="244475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 advTm="1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475" y="428625"/>
            <a:ext cx="7947025" cy="515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71500" y="5786438"/>
            <a:ext cx="79517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70C0"/>
                </a:solidFill>
                <a:latin typeface="Calibri" pitchFamily="34" charset="0"/>
              </a:rPr>
              <a:t>Фінікійський  торгівельний  корабель</a:t>
            </a:r>
          </a:p>
        </p:txBody>
      </p:sp>
    </p:spTree>
  </p:cSld>
  <p:clrMapOvr>
    <a:masterClrMapping/>
  </p:clrMapOvr>
  <p:transition spd="med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3" y="285750"/>
            <a:ext cx="8429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Кращими мореплавцями і  суднобудівниками стародавнього світу за 1500 - 1000 років до н. е. були фінікійці, які жили на східному  узбережжі  Середземного моря . Знаменитий ліванский  кедр, покривавший схили гір їх  батьківщини, давав гарний матеріал для будівництва  міцних мореплавних суден.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428868"/>
            <a:ext cx="5599905" cy="41948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His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3" y="3127375"/>
            <a:ext cx="3000375" cy="3230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675" y="1785938"/>
            <a:ext cx="84740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643063" y="214313"/>
            <a:ext cx="6330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Calibri" pitchFamily="34" charset="0"/>
              </a:rPr>
              <a:t>Фінікійський військовий корабель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357438" y="92868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Бірема – гребний військовий корабель з двома рядами весел</a:t>
            </a:r>
          </a:p>
        </p:txBody>
      </p:sp>
    </p:spTree>
  </p:cSld>
  <p:clrMapOvr>
    <a:masterClrMapping/>
  </p:clrMapOvr>
  <p:transition spd="slow" advClick="0" advTm="1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Экран (4:3)</PresentationFormat>
  <Paragraphs>19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Максим</cp:lastModifiedBy>
  <cp:revision>65</cp:revision>
  <dcterms:created xsi:type="dcterms:W3CDTF">2011-11-04T21:31:53Z</dcterms:created>
  <dcterms:modified xsi:type="dcterms:W3CDTF">2012-05-01T10:41:56Z</dcterms:modified>
</cp:coreProperties>
</file>