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58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4" autoAdjust="0"/>
    <p:restoredTop sz="94660"/>
  </p:normalViewPr>
  <p:slideViewPr>
    <p:cSldViewPr>
      <p:cViewPr varScale="1">
        <p:scale>
          <a:sx n="46" d="100"/>
          <a:sy n="46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0C43-311F-4577-92F8-F13E25A14FED}" type="datetimeFigureOut">
              <a:rPr lang="uk-UA" smtClean="0"/>
              <a:t>22.02.2013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9EE98E-4656-4AEA-99F8-578AB564CA16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0C43-311F-4577-92F8-F13E25A14FED}" type="datetimeFigureOut">
              <a:rPr lang="uk-UA" smtClean="0"/>
              <a:t>22.02.2013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E98E-4656-4AEA-99F8-578AB564CA1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0C43-311F-4577-92F8-F13E25A14FED}" type="datetimeFigureOut">
              <a:rPr lang="uk-UA" smtClean="0"/>
              <a:t>22.02.2013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E98E-4656-4AEA-99F8-578AB564CA1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A4D0C43-311F-4577-92F8-F13E25A14FED}" type="datetimeFigureOut">
              <a:rPr lang="uk-UA" smtClean="0"/>
              <a:t>22.02.2013</a:t>
            </a:fld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9EE98E-4656-4AEA-99F8-578AB564CA16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0C43-311F-4577-92F8-F13E25A14FED}" type="datetimeFigureOut">
              <a:rPr lang="uk-UA" smtClean="0"/>
              <a:t>22.02.2013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9EE98E-4656-4AEA-99F8-578AB564CA16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0C43-311F-4577-92F8-F13E25A14FED}" type="datetimeFigureOut">
              <a:rPr lang="uk-UA" smtClean="0"/>
              <a:t>22.02.2013</a:t>
            </a:fld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9EE98E-4656-4AEA-99F8-578AB564CA16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0C43-311F-4577-92F8-F13E25A14FED}" type="datetimeFigureOut">
              <a:rPr lang="uk-UA" smtClean="0"/>
              <a:t>22.02.2013</a:t>
            </a:fld>
            <a:endParaRPr lang="uk-U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9EE98E-4656-4AEA-99F8-578AB564CA16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1A4D0C43-311F-4577-92F8-F13E25A14FED}" type="datetimeFigureOut">
              <a:rPr lang="uk-UA" smtClean="0"/>
              <a:t>22.02.2013</a:t>
            </a:fld>
            <a:endParaRPr lang="uk-UA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9EE98E-4656-4AEA-99F8-578AB564CA16}" type="slidenum">
              <a:rPr lang="uk-UA" smtClean="0"/>
              <a:t>‹#›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0C43-311F-4577-92F8-F13E25A14FED}" type="datetimeFigureOut">
              <a:rPr lang="uk-UA" smtClean="0"/>
              <a:t>22.02.2013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EE98E-4656-4AEA-99F8-578AB564CA1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0C43-311F-4577-92F8-F13E25A14FED}" type="datetimeFigureOut">
              <a:rPr lang="uk-UA" smtClean="0"/>
              <a:t>22.02.2013</a:t>
            </a:fld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9EE98E-4656-4AEA-99F8-578AB564CA16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0C43-311F-4577-92F8-F13E25A14FED}" type="datetimeFigureOut">
              <a:rPr lang="uk-UA" smtClean="0"/>
              <a:t>22.02.2013</a:t>
            </a:fld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9EE98E-4656-4AEA-99F8-578AB564CA16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D0C43-311F-4577-92F8-F13E25A14FED}" type="datetimeFigureOut">
              <a:rPr lang="uk-UA" smtClean="0"/>
              <a:t>22.02.2013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EE98E-4656-4AEA-99F8-578AB564CA16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360000">
            <a:off x="526836" y="605557"/>
            <a:ext cx="8056017" cy="1506029"/>
          </a:xfrm>
        </p:spPr>
        <p:txBody>
          <a:bodyPr>
            <a:normAutofit fontScale="90000"/>
          </a:bodyPr>
          <a:lstStyle/>
          <a:p>
            <a:pPr algn="r"/>
            <a:r>
              <a:rPr lang="uk-UA" sz="6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Альтернативні джерела енергії.</a:t>
            </a:r>
            <a:endParaRPr lang="uk-UA" sz="6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9660000" flipV="1">
            <a:off x="1061812" y="3786539"/>
            <a:ext cx="5134926" cy="2298181"/>
          </a:xfrm>
        </p:spPr>
        <p:txBody>
          <a:bodyPr>
            <a:normAutofit/>
          </a:bodyPr>
          <a:lstStyle/>
          <a:p>
            <a:r>
              <a:rPr lang="uk-UA" sz="4400" b="1" dirty="0" smtClean="0"/>
              <a:t>Енергія океанів</a:t>
            </a:r>
            <a:r>
              <a:rPr lang="uk-UA" sz="4000" b="1" dirty="0" smtClean="0"/>
              <a:t>.</a:t>
            </a:r>
            <a:endParaRPr lang="uk-UA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94404" y="1268760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sz="4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1040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685801"/>
            <a:ext cx="7906072" cy="5479503"/>
          </a:xfrm>
        </p:spPr>
        <p:txBody>
          <a:bodyPr>
            <a:noAutofit/>
          </a:bodyPr>
          <a:lstStyle/>
          <a:p>
            <a:r>
              <a:rPr lang="uk-UA" sz="2400" b="1" dirty="0">
                <a:effectLst/>
              </a:rPr>
              <a:t>Світовий океан містить велетенський енергетичний потенціал. Це, по-перше, енергія Сонця, поглинута океанською водою, що виявляється в енергії морських течій, хвиль, прибою, різниці температур різних шарів морської води і, по-друге, енергія тяжіння Місяця й Сонця, яка спричиняє морські припливи й відпливи. Використовується цей великий і екологічно чистий потенціал ще вкрай мало.</a:t>
            </a:r>
          </a:p>
          <a:p>
            <a:r>
              <a:rPr lang="uk-UA" sz="2400" b="1" dirty="0" smtClean="0">
                <a:effectLst/>
              </a:rPr>
              <a:t>В </a:t>
            </a:r>
            <a:r>
              <a:rPr lang="uk-UA" sz="2400" b="1" dirty="0">
                <a:effectLst/>
              </a:rPr>
              <a:t>1970 р</a:t>
            </a:r>
            <a:r>
              <a:rPr lang="uk-UA" sz="2400" b="1" dirty="0" smtClean="0">
                <a:effectLst/>
              </a:rPr>
              <a:t>. побудовано першу таку електростанцію </a:t>
            </a:r>
            <a:r>
              <a:rPr lang="uk-UA" sz="2400" b="1" dirty="0">
                <a:effectLst/>
              </a:rPr>
              <a:t>поблизу норвезького міста Бергена. Вона має потужність 350 кВт і забезпечує енергією селище з 100 будинків. Можливості створення більш потужних хвильових станцій досліджуються вченими Великобританії, США та Японії. 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1340174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ne\Desktop\геотермальные-станции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418" y="548680"/>
            <a:ext cx="4996584" cy="5160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8533" y="332656"/>
            <a:ext cx="406888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/>
              <a:t>Усі типи морських хвильових електростанцій, що будуються і діють сьогодні, побудовані за єдиним принципом: у спеціальному буї-поплавку під дією хвилі коливається рівень води. Це призводить до стискання в ньому повітря, яке рухає турбіну. В експериментальних електростанціях навіть невеликі хвилі висотою 35 см примушують турбіну розвивати швидкість понад 2 тис. обертів за хвилину. Метрової висоти хвиля забезпечує від 25 до 30 кВт енергії, а в деяких частинах Світового океану, наприклад, у Тихому океані, можна одержати до 90 кВт.</a:t>
            </a:r>
          </a:p>
        </p:txBody>
      </p:sp>
    </p:spTree>
    <p:extLst>
      <p:ext uri="{BB962C8B-B14F-4D97-AF65-F5344CB8AC3E}">
        <p14:creationId xmlns:p14="http://schemas.microsoft.com/office/powerpoint/2010/main" val="1805244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47563" y="32049"/>
            <a:ext cx="7920880" cy="2820888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effectLst/>
              </a:rPr>
              <a:t>Іншим </a:t>
            </a:r>
            <a:r>
              <a:rPr lang="uk-UA" sz="2400" b="1" dirty="0">
                <a:effectLst/>
              </a:rPr>
              <a:t>різновидом морських електростанцій </a:t>
            </a:r>
            <a:r>
              <a:rPr lang="uk-UA" sz="2400" b="1" dirty="0" smtClean="0">
                <a:effectLst/>
              </a:rPr>
              <a:t>з </a:t>
            </a:r>
            <a:r>
              <a:rPr lang="uk-UA" sz="2400" b="1" dirty="0">
                <a:effectLst/>
              </a:rPr>
              <a:t>установки, що перетворюють енергію морського прибою. Крім згаданого поплавкового принципу, такі станції використовують також принцип накачки сильним прибоєм морської води в резервуар, розташований вище рівня моря. Звідти вода спускається вниз, крутячи турбіни енергоустановок.</a:t>
            </a:r>
          </a:p>
          <a:p>
            <a:endParaRPr lang="uk-UA" dirty="0"/>
          </a:p>
        </p:txBody>
      </p:sp>
      <p:pic>
        <p:nvPicPr>
          <p:cNvPr id="4" name="Picture 2" descr="C:\Users\one\Desktop\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636912"/>
            <a:ext cx="6696743" cy="42210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28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640960" cy="5760640"/>
          </a:xfrm>
        </p:spPr>
        <p:txBody>
          <a:bodyPr>
            <a:noAutofit/>
          </a:bodyPr>
          <a:lstStyle/>
          <a:p>
            <a:r>
              <a:rPr lang="uk-UA" sz="2400" b="1" dirty="0">
                <a:effectLst/>
              </a:rPr>
              <a:t>У океані подекуди досить близько розташовані шари води з різною температурою. Найбільш значною (до 22С) різниця температури є в тропічній зоні світового океану. На цьому явищі базується принцип одержання електроенергії. В спеціальний теплообмінник закачується насосами холодна глибинна вода і нагріта Сонцем поверхнева. Робочий агент (фреон), яку домашньому холодильнику, почергово випаровується та переходить у рідкий стан у різних частинах теплообмінника. Пара фреону рухає турбіну генератора. Нині така установка потужністю 100 кВт працює на тихоокеанському острові Науру, забезпечуючи </a:t>
            </a:r>
            <a:r>
              <a:rPr lang="uk-UA" sz="2400" b="1" dirty="0" err="1">
                <a:effectLst/>
              </a:rPr>
              <a:t>енергопотреби</a:t>
            </a:r>
            <a:r>
              <a:rPr lang="uk-UA" sz="2400" b="1" dirty="0">
                <a:effectLst/>
              </a:rPr>
              <a:t> населення цього острова</a:t>
            </a:r>
            <a:r>
              <a:rPr lang="uk-UA" sz="2400" b="1" dirty="0" smtClean="0">
                <a:effectLst/>
              </a:rPr>
              <a:t>.</a:t>
            </a:r>
            <a:endParaRPr lang="uk-UA" sz="2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528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539552" y="1700808"/>
            <a:ext cx="8149520" cy="3886200"/>
          </a:xfrm>
        </p:spPr>
        <p:txBody>
          <a:bodyPr/>
          <a:lstStyle/>
          <a:p>
            <a:r>
              <a:rPr lang="uk-UA" b="1" dirty="0"/>
              <a:t>Робота згаданих електростанцій не спричиняє забруднення навколишнього середовища, зокрема й теплового, бо вони лише перетворюють акумульовану в хвилях, припливах тощо енергію Сонця й Місяця на інші види енергії, зокрема електричну.</a:t>
            </a:r>
          </a:p>
          <a:p>
            <a:endParaRPr lang="uk-UA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272808" cy="936104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1217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sz="quarter" idx="13"/>
          </p:nvPr>
        </p:nvSpPr>
        <p:spPr>
          <a:xfrm>
            <a:off x="179512" y="404664"/>
            <a:ext cx="8496176" cy="6119961"/>
          </a:xfrm>
        </p:spPr>
        <p:txBody>
          <a:bodyPr>
            <a:normAutofit/>
          </a:bodyPr>
          <a:lstStyle/>
          <a:p>
            <a:r>
              <a:rPr lang="uk-UA" sz="2400" b="1" dirty="0">
                <a:effectLst/>
              </a:rPr>
              <a:t>Широке впровадження морських електростанцій різних типів стримується відносно високою їх вартістю. Проте, вчені дійшли висновку, що їх енергетичний баланс </a:t>
            </a:r>
            <a:r>
              <a:rPr lang="uk-UA" sz="2400" b="1" dirty="0" smtClean="0">
                <a:effectLst/>
              </a:rPr>
              <a:t>може </a:t>
            </a:r>
            <a:r>
              <a:rPr lang="uk-UA" sz="2400" b="1" dirty="0">
                <a:effectLst/>
              </a:rPr>
              <a:t>бути більш високим, ніжу деяких АЕС і ТЕС, що працюють на вугіллі та нафті. Розрахунки й проекти інженерів свідчать, що в найближчому майбутньому можливе спорудження великих електростанцій такого типу. Привертають увагу проекти електростанцій, розташованих на плавучих установках вдалині від берега. В деяких проектах пропонується одержувати енергію на таких станціях комплексним способом (наприклад, за рахунок хвиль, різниці температур, а також вітру та Сонця). Ця енергія може використовуватися для виробництва водню або передаватися на берег по підводному кабелю</a:t>
            </a:r>
            <a:r>
              <a:rPr lang="uk-UA" sz="2400" b="1" dirty="0" smtClean="0">
                <a:effectLst/>
              </a:rPr>
              <a:t>.</a:t>
            </a:r>
            <a:endParaRPr lang="uk-UA" sz="2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52237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95536" y="260649"/>
            <a:ext cx="8352928" cy="6588000"/>
          </a:xfrm>
        </p:spPr>
        <p:txBody>
          <a:bodyPr numCol="1">
            <a:normAutofit lnSpcReduction="10000"/>
          </a:bodyPr>
          <a:lstStyle/>
          <a:p>
            <a:r>
              <a:rPr lang="uk-UA" b="1" dirty="0" smtClean="0">
                <a:effectLst/>
              </a:rPr>
              <a:t>Як відомо, з заглибленням під Землю зростає температура (в середньому на 3°С </a:t>
            </a:r>
            <a:r>
              <a:rPr lang="uk-UA" b="1" dirty="0" err="1" smtClean="0">
                <a:effectLst/>
              </a:rPr>
              <a:t>на</a:t>
            </a:r>
            <a:r>
              <a:rPr lang="uk-UA" b="1" dirty="0" smtClean="0">
                <a:effectLst/>
              </a:rPr>
              <a:t> 1 км), а у вулканічних районах значно швидше. За оцінками фахівців, у земній корі до глибин 7-Ю км акумульоване тепло, загальна кількість якого в 5 тис. разів перевищує теплоємність усіх видів викопного палива, що є на Землі. Теоретично всього лише 1 % тепла, що міститься в Земній корі до глибин 5 км, вистачало б для того, щоб вирішити енергетичні проблеми людства на найближчі 4 тис. років. Та на практиці це джерело енергії використовується ще дуже мало. Найкращі результати досягнуто в районах активної вулканічної діяльності, таких як Ісландія, Камчатка тощо, де близько до поверхні залягають термальні води. Через свердловини гаряча водяна пара надходить у турбіни й виробляє електроенергію. Відпрацьована гаряча вода (75-80 ° С) використовується для опалення будинків, теплиць, тваринницьких ферм тощо. В холодній Ісландії в оранжереях, які обігріваються термальними водами, навіть вирощують банани, а столиця країни Рейк'явік протягом останніх 40 років повністю опалюється підземним теплом.</a:t>
            </a:r>
          </a:p>
          <a:p>
            <a:r>
              <a:rPr lang="uk-UA" b="1" dirty="0" smtClean="0">
                <a:effectLst/>
              </a:rPr>
              <a:t>У США (штат </a:t>
            </a:r>
            <a:r>
              <a:rPr lang="uk-UA" b="1" dirty="0" err="1" smtClean="0">
                <a:effectLst/>
              </a:rPr>
              <a:t>Нью-Мексико</a:t>
            </a:r>
            <a:r>
              <a:rPr lang="uk-UA" b="1" dirty="0" smtClean="0">
                <a:effectLst/>
              </a:rPr>
              <a:t>) працює інша термальна електростанція. Тут на глибині 4 км скельні породи нагріті до температури 185°С. Вода, що закачується насосами через свердловину, нагрівається й вже у вигляді пари з температурою 150е С повертається на поверхню, де обертає турбіни електростанції, що живить електроенергією селище з двохтисячним населенням, а відпрацьована гаряча вода подається в систему центрального опалення. Експерименти з використання геотермічної енергії за таким же принципом проводиться у Великобританії, Франції та Японії.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1738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95536" y="1556792"/>
            <a:ext cx="8208912" cy="3600399"/>
          </a:xfrm>
        </p:spPr>
        <p:txBody>
          <a:bodyPr>
            <a:normAutofit lnSpcReduction="10000"/>
          </a:bodyPr>
          <a:lstStyle/>
          <a:p>
            <a:r>
              <a:rPr lang="uk-UA" sz="2400" b="1" dirty="0" smtClean="0">
                <a:effectLst/>
              </a:rPr>
              <a:t>В </a:t>
            </a:r>
            <a:r>
              <a:rPr lang="uk-UA" sz="2400" b="1" dirty="0">
                <a:effectLst/>
              </a:rPr>
              <a:t>Україні досі немає жодної установки такого типу, проте, перспективними зонами для використання геотермальної енергії є Карпати, Закарпаття та Крим.</a:t>
            </a:r>
          </a:p>
          <a:p>
            <a:r>
              <a:rPr lang="uk-UA" sz="2400" b="1" dirty="0">
                <a:effectLst/>
              </a:rPr>
              <a:t>Під час перетворення геотермальної енергії виникає проблема відпрацьованих підземних вод. Як правило, вони сильно мінералізовані, і їх не можна спускати в ріки. З деяких таких розсолів добувають йод, бром, літій, цезій, стронцій, рубідій і ще деякі елементи. Відпрацьовані води знову закачують у підземні горизонти для повторного використання тепла Землі.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3840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deshow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TC101859861[[fn=Выставка]]</Template>
  <TotalTime>321</TotalTime>
  <Words>842</Words>
  <Application>Microsoft Office PowerPoint</Application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Tradeshow</vt:lpstr>
      <vt:lpstr>Альтернативні джерела енергії.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Екологічна ситуація в Хмельницькій області.</dc:title>
  <dc:creator>one</dc:creator>
  <cp:lastModifiedBy>one</cp:lastModifiedBy>
  <cp:revision>13</cp:revision>
  <dcterms:created xsi:type="dcterms:W3CDTF">2013-02-07T16:25:22Z</dcterms:created>
  <dcterms:modified xsi:type="dcterms:W3CDTF">2013-02-22T10:53:27Z</dcterms:modified>
</cp:coreProperties>
</file>