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Забруднення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атмосфери</a:t>
            </a:r>
            <a:r>
              <a:rPr lang="uk-UA" b="1" i="1" dirty="0" smtClean="0">
                <a:latin typeface="Arial" pitchFamily="34" charset="0"/>
                <a:cs typeface="Arial" pitchFamily="34" charset="0"/>
              </a:rPr>
              <a:t>. Негативний вплив на </a:t>
            </a:r>
            <a:r>
              <a:rPr lang="uk-UA" b="1" i="1" dirty="0" err="1" smtClean="0">
                <a:latin typeface="Arial" pitchFamily="34" charset="0"/>
                <a:cs typeface="Arial" pitchFamily="34" charset="0"/>
              </a:rPr>
              <a:t>здоров”я</a:t>
            </a:r>
            <a:r>
              <a:rPr lang="uk-UA" b="1" i="1" dirty="0" smtClean="0">
                <a:latin typeface="Arial" pitchFamily="34" charset="0"/>
                <a:cs typeface="Arial" pitchFamily="34" charset="0"/>
              </a:rPr>
              <a:t> людини.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581128"/>
            <a:ext cx="2734072" cy="1905625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Підготувала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Учениця</a:t>
            </a:r>
            <a:r>
              <a:rPr lang="uk-UA" dirty="0" smtClean="0"/>
              <a:t> </a:t>
            </a:r>
            <a:r>
              <a:rPr lang="uk-UA" dirty="0" smtClean="0">
                <a:solidFill>
                  <a:schemeClr val="tx1"/>
                </a:solidFill>
              </a:rPr>
              <a:t>33 </a:t>
            </a:r>
            <a:r>
              <a:rPr lang="uk-UA" dirty="0" smtClean="0">
                <a:solidFill>
                  <a:schemeClr val="tx1"/>
                </a:solidFill>
              </a:rPr>
              <a:t>групи</a:t>
            </a:r>
            <a:endParaRPr lang="uk-UA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C:\Documents and Settings\User\Рабочий стол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3789040"/>
            <a:ext cx="4077419" cy="27862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Це зовнішня газова оболонка Землі, що утримується навколо неї гравітацією.</a:t>
            </a:r>
          </a:p>
          <a:p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атмосфери</a:t>
            </a:r>
            <a:r>
              <a:rPr lang="ru-RU" dirty="0" smtClean="0"/>
              <a:t> </a:t>
            </a:r>
            <a:r>
              <a:rPr lang="ru-RU" dirty="0" err="1" smtClean="0"/>
              <a:t>можлива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за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ru-RU" dirty="0" smtClean="0"/>
              <a:t>Атмосфера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певну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домішок</a:t>
            </a:r>
            <a:r>
              <a:rPr lang="ru-RU" dirty="0" smtClean="0"/>
              <a:t>, </a:t>
            </a:r>
            <a:r>
              <a:rPr lang="ru-RU" dirty="0" err="1" smtClean="0"/>
              <a:t>котрі</a:t>
            </a:r>
            <a:r>
              <a:rPr lang="ru-RU" dirty="0" smtClean="0"/>
              <a:t> </a:t>
            </a:r>
            <a:r>
              <a:rPr lang="ru-RU" dirty="0" err="1" smtClean="0"/>
              <a:t>зумовлюються</a:t>
            </a:r>
            <a:r>
              <a:rPr lang="ru-RU" dirty="0" smtClean="0"/>
              <a:t> </a:t>
            </a:r>
            <a:r>
              <a:rPr lang="ru-RU" dirty="0" err="1" smtClean="0"/>
              <a:t>природними</a:t>
            </a:r>
            <a:r>
              <a:rPr lang="ru-RU" dirty="0" smtClean="0"/>
              <a:t> та </a:t>
            </a:r>
            <a:r>
              <a:rPr lang="ru-RU" dirty="0" err="1" smtClean="0"/>
              <a:t>антропогенними</a:t>
            </a:r>
            <a:r>
              <a:rPr lang="ru-RU" dirty="0" smtClean="0"/>
              <a:t> </a:t>
            </a:r>
            <a:r>
              <a:rPr lang="ru-RU" dirty="0" err="1" smtClean="0"/>
              <a:t>джерелами</a:t>
            </a:r>
            <a:r>
              <a:rPr lang="ru-RU" dirty="0" smtClean="0"/>
              <a:t>. </a:t>
            </a:r>
            <a:endParaRPr lang="uk-UA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Атмосфера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951312" y="1241376"/>
            <a:ext cx="6192688" cy="5616624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Основними забруднювачами є </a:t>
            </a:r>
            <a:r>
              <a:rPr lang="ru-RU" dirty="0" err="1" smtClean="0"/>
              <a:t>природні</a:t>
            </a:r>
            <a:r>
              <a:rPr lang="ru-RU" dirty="0" smtClean="0"/>
              <a:t>, </a:t>
            </a:r>
            <a:r>
              <a:rPr lang="ru-RU" dirty="0" err="1" smtClean="0"/>
              <a:t>промислові</a:t>
            </a:r>
            <a:r>
              <a:rPr lang="ru-RU" dirty="0" smtClean="0"/>
              <a:t> та </a:t>
            </a:r>
            <a:r>
              <a:rPr lang="ru-RU" dirty="0" err="1" smtClean="0"/>
              <a:t>побутові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endParaRPr lang="ru-RU" dirty="0" smtClean="0"/>
          </a:p>
          <a:p>
            <a:r>
              <a:rPr lang="ru-RU" dirty="0" smtClean="0"/>
              <a:t> </a:t>
            </a:r>
            <a:r>
              <a:rPr lang="ru-RU" dirty="0" err="1" smtClean="0"/>
              <a:t>забруднювачі</a:t>
            </a:r>
            <a:r>
              <a:rPr lang="ru-RU" dirty="0" smtClean="0"/>
              <a:t> природного </a:t>
            </a:r>
            <a:r>
              <a:rPr lang="ru-RU" dirty="0" err="1" smtClean="0"/>
              <a:t>походження</a:t>
            </a:r>
            <a:r>
              <a:rPr lang="ru-RU" dirty="0" smtClean="0"/>
              <a:t> (</a:t>
            </a:r>
            <a:r>
              <a:rPr lang="ru-RU" dirty="0" err="1" smtClean="0"/>
              <a:t>мінеральні</a:t>
            </a:r>
            <a:r>
              <a:rPr lang="ru-RU" dirty="0" smtClean="0"/>
              <a:t>, </a:t>
            </a:r>
            <a:r>
              <a:rPr lang="ru-RU" dirty="0" err="1" smtClean="0"/>
              <a:t>рослинні</a:t>
            </a:r>
            <a:r>
              <a:rPr lang="ru-RU" dirty="0" smtClean="0"/>
              <a:t>, </a:t>
            </a:r>
            <a:r>
              <a:rPr lang="ru-RU" dirty="0" err="1" smtClean="0"/>
              <a:t>тваринні</a:t>
            </a:r>
            <a:r>
              <a:rPr lang="ru-RU" dirty="0" smtClean="0"/>
              <a:t>, </a:t>
            </a:r>
            <a:r>
              <a:rPr lang="ru-RU" dirty="0" err="1" smtClean="0"/>
              <a:t>мікробіологічні</a:t>
            </a:r>
            <a:r>
              <a:rPr lang="ru-RU" dirty="0" smtClean="0"/>
              <a:t>);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забруднювачі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при </a:t>
            </a:r>
            <a:r>
              <a:rPr lang="ru-RU" dirty="0" err="1" smtClean="0"/>
              <a:t>згорянні</a:t>
            </a:r>
            <a:r>
              <a:rPr lang="ru-RU" dirty="0" smtClean="0"/>
              <a:t> </a:t>
            </a:r>
            <a:r>
              <a:rPr lang="ru-RU" dirty="0" err="1" smtClean="0"/>
              <a:t>палива</a:t>
            </a:r>
            <a:r>
              <a:rPr lang="ru-RU" dirty="0" smtClean="0"/>
              <a:t> для потреб </a:t>
            </a:r>
            <a:r>
              <a:rPr lang="ru-RU" dirty="0" err="1" smtClean="0"/>
              <a:t>промисловості</a:t>
            </a:r>
            <a:r>
              <a:rPr lang="ru-RU" dirty="0" smtClean="0"/>
              <a:t>, </a:t>
            </a:r>
            <a:r>
              <a:rPr lang="ru-RU" dirty="0" err="1" smtClean="0"/>
              <a:t>опалення</a:t>
            </a:r>
            <a:r>
              <a:rPr lang="ru-RU" dirty="0" smtClean="0"/>
              <a:t> </a:t>
            </a:r>
            <a:r>
              <a:rPr lang="ru-RU" dirty="0" err="1" smtClean="0"/>
              <a:t>житлових</a:t>
            </a:r>
            <a:r>
              <a:rPr lang="ru-RU" dirty="0" smtClean="0"/>
              <a:t> </a:t>
            </a:r>
            <a:r>
              <a:rPr lang="ru-RU" dirty="0" err="1" smtClean="0"/>
              <a:t>будинків</a:t>
            </a:r>
            <a:r>
              <a:rPr lang="ru-RU" dirty="0" smtClean="0"/>
              <a:t>, при </a:t>
            </a:r>
            <a:r>
              <a:rPr lang="ru-RU" dirty="0" err="1" smtClean="0"/>
              <a:t>роботі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транспорту.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забруднювачі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забруднювачі</a:t>
            </a:r>
            <a:r>
              <a:rPr lang="ru-RU" dirty="0" smtClean="0"/>
              <a:t>, </a:t>
            </a:r>
            <a:r>
              <a:rPr lang="ru-RU" dirty="0" err="1" smtClean="0"/>
              <a:t>зумовлені</a:t>
            </a:r>
            <a:r>
              <a:rPr lang="ru-RU" dirty="0" smtClean="0"/>
              <a:t> </a:t>
            </a:r>
            <a:r>
              <a:rPr lang="ru-RU" dirty="0" err="1" smtClean="0"/>
              <a:t>згоранням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переробкою</a:t>
            </a:r>
            <a:r>
              <a:rPr lang="ru-RU" dirty="0" smtClean="0"/>
              <a:t> </a:t>
            </a:r>
            <a:r>
              <a:rPr lang="ru-RU" dirty="0" err="1" smtClean="0"/>
              <a:t>побутових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 smtClean="0"/>
              <a:t>відходів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Забруднення</a:t>
            </a:r>
            <a:endParaRPr lang="ru-RU" dirty="0"/>
          </a:p>
        </p:txBody>
      </p:sp>
      <p:pic>
        <p:nvPicPr>
          <p:cNvPr id="2050" name="Picture 2" descr="C:\Documents and Settings\User\Рабочий стол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97360">
            <a:off x="251520" y="2060848"/>
            <a:ext cx="2599903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ser\Рабочий стол\Hiirosima_and_Hagasaki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2987824" y="1412776"/>
            <a:ext cx="5904656" cy="5184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75856" y="1556792"/>
            <a:ext cx="5400600" cy="5040559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За </a:t>
            </a:r>
            <a:r>
              <a:rPr lang="ru-RU" b="1" dirty="0" err="1" smtClean="0">
                <a:solidFill>
                  <a:schemeClr val="bg1"/>
                </a:solidFill>
              </a:rPr>
              <a:t>агрегатним</a:t>
            </a:r>
            <a:r>
              <a:rPr lang="ru-RU" b="1" dirty="0" smtClean="0">
                <a:solidFill>
                  <a:schemeClr val="bg1"/>
                </a:solidFill>
              </a:rPr>
              <a:t> станом </a:t>
            </a:r>
            <a:r>
              <a:rPr lang="ru-RU" b="1" dirty="0" err="1" smtClean="0">
                <a:solidFill>
                  <a:schemeClr val="bg1"/>
                </a:solidFill>
              </a:rPr>
              <a:t>їх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поділяють</a:t>
            </a:r>
            <a:r>
              <a:rPr lang="ru-RU" b="1" dirty="0" smtClean="0">
                <a:solidFill>
                  <a:schemeClr val="bg1"/>
                </a:solidFill>
              </a:rPr>
              <a:t> на </a:t>
            </a:r>
            <a:r>
              <a:rPr lang="ru-RU" b="1" dirty="0" err="1" smtClean="0">
                <a:solidFill>
                  <a:schemeClr val="bg1"/>
                </a:solidFill>
              </a:rPr>
              <a:t>тверді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рідкі</a:t>
            </a:r>
            <a:r>
              <a:rPr lang="ru-RU" b="1" dirty="0" smtClean="0">
                <a:solidFill>
                  <a:schemeClr val="bg1"/>
                </a:solidFill>
              </a:rPr>
              <a:t> та </a:t>
            </a:r>
            <a:r>
              <a:rPr lang="ru-RU" b="1" dirty="0" err="1" smtClean="0">
                <a:solidFill>
                  <a:schemeClr val="bg1"/>
                </a:solidFill>
              </a:rPr>
              <a:t>газоподібні</a:t>
            </a:r>
            <a:r>
              <a:rPr lang="ru-RU" b="1" dirty="0" smtClean="0">
                <a:solidFill>
                  <a:schemeClr val="bg1"/>
                </a:solidFill>
              </a:rPr>
              <a:t>. </a:t>
            </a:r>
            <a:r>
              <a:rPr lang="ru-RU" b="1" dirty="0" err="1" smtClean="0">
                <a:solidFill>
                  <a:schemeClr val="bg1"/>
                </a:solidFill>
              </a:rPr>
              <a:t>Саме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газоподібні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забрудники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становлять</a:t>
            </a:r>
            <a:r>
              <a:rPr lang="ru-RU" b="1" dirty="0" smtClean="0">
                <a:solidFill>
                  <a:schemeClr val="bg1"/>
                </a:solidFill>
              </a:rPr>
              <a:t> 90 % </a:t>
            </a:r>
            <a:r>
              <a:rPr lang="ru-RU" b="1" dirty="0" err="1" smtClean="0">
                <a:solidFill>
                  <a:schemeClr val="bg1"/>
                </a:solidFill>
              </a:rPr>
              <a:t>загальної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маси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речовин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що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надходять</a:t>
            </a:r>
            <a:r>
              <a:rPr lang="ru-RU" b="1" dirty="0" smtClean="0">
                <a:solidFill>
                  <a:schemeClr val="bg1"/>
                </a:solidFill>
              </a:rPr>
              <a:t> в атмосферу.</a:t>
            </a:r>
          </a:p>
          <a:p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err="1" smtClean="0">
                <a:solidFill>
                  <a:schemeClr val="bg1"/>
                </a:solidFill>
              </a:rPr>
              <a:t>Найбільшу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загрозу</a:t>
            </a:r>
            <a:r>
              <a:rPr lang="ru-RU" b="1" dirty="0" smtClean="0">
                <a:solidFill>
                  <a:schemeClr val="bg1"/>
                </a:solidFill>
              </a:rPr>
              <a:t> для </a:t>
            </a:r>
            <a:r>
              <a:rPr lang="ru-RU" b="1" dirty="0" err="1" smtClean="0">
                <a:solidFill>
                  <a:schemeClr val="bg1"/>
                </a:solidFill>
              </a:rPr>
              <a:t>людства</a:t>
            </a:r>
            <a:r>
              <a:rPr lang="ru-RU" b="1" dirty="0" smtClean="0">
                <a:solidFill>
                  <a:schemeClr val="bg1"/>
                </a:solidFill>
              </a:rPr>
              <a:t> становить </a:t>
            </a:r>
            <a:r>
              <a:rPr lang="ru-RU" b="1" dirty="0" err="1" smtClean="0">
                <a:solidFill>
                  <a:schemeClr val="bg1"/>
                </a:solidFill>
              </a:rPr>
              <a:t>забруднення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атмосфери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радіоактивними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речовинами</a:t>
            </a:r>
            <a:r>
              <a:rPr lang="ru-RU" b="1" dirty="0" smtClean="0">
                <a:solidFill>
                  <a:schemeClr val="bg1"/>
                </a:solidFill>
              </a:rPr>
              <a:t>. </a:t>
            </a:r>
            <a:r>
              <a:rPr lang="ru-RU" b="1" dirty="0" err="1" smtClean="0">
                <a:solidFill>
                  <a:schemeClr val="bg1"/>
                </a:solidFill>
              </a:rPr>
              <a:t>Ця</a:t>
            </a:r>
            <a:r>
              <a:rPr lang="ru-RU" b="1" dirty="0" smtClean="0">
                <a:solidFill>
                  <a:schemeClr val="bg1"/>
                </a:solidFill>
              </a:rPr>
              <a:t> проблема </a:t>
            </a:r>
            <a:r>
              <a:rPr lang="ru-RU" b="1" dirty="0" err="1" smtClean="0">
                <a:solidFill>
                  <a:schemeClr val="bg1"/>
                </a:solidFill>
              </a:rPr>
              <a:t>вперше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виникла</a:t>
            </a:r>
            <a:r>
              <a:rPr lang="ru-RU" b="1" dirty="0" smtClean="0">
                <a:solidFill>
                  <a:schemeClr val="bg1"/>
                </a:solidFill>
              </a:rPr>
              <a:t> в 1945 р. </a:t>
            </a:r>
            <a:r>
              <a:rPr lang="ru-RU" b="1" dirty="0" err="1" smtClean="0">
                <a:solidFill>
                  <a:schemeClr val="bg1"/>
                </a:solidFill>
              </a:rPr>
              <a:t>після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вибуху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двох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атомних</a:t>
            </a:r>
            <a:r>
              <a:rPr lang="ru-RU" b="1" dirty="0" smtClean="0">
                <a:solidFill>
                  <a:schemeClr val="bg1"/>
                </a:solidFill>
              </a:rPr>
              <a:t> бомб, </a:t>
            </a:r>
            <a:r>
              <a:rPr lang="ru-RU" b="1" dirty="0" err="1" smtClean="0">
                <a:solidFill>
                  <a:schemeClr val="bg1"/>
                </a:solidFill>
              </a:rPr>
              <a:t>скинутих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американських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літаків</a:t>
            </a:r>
            <a:r>
              <a:rPr lang="ru-RU" b="1" dirty="0" smtClean="0">
                <a:solidFill>
                  <a:schemeClr val="bg1"/>
                </a:solidFill>
              </a:rPr>
              <a:t> на </a:t>
            </a:r>
            <a:r>
              <a:rPr lang="ru-RU" b="1" dirty="0" err="1" smtClean="0">
                <a:solidFill>
                  <a:schemeClr val="bg1"/>
                </a:solidFill>
              </a:rPr>
              <a:t>японські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міста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Хіросиму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Нагасакі</a:t>
            </a:r>
            <a:r>
              <a:rPr lang="ru-RU" b="1" dirty="0" smtClean="0">
                <a:solidFill>
                  <a:schemeClr val="bg1"/>
                </a:solidFill>
              </a:rPr>
              <a:t>. 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Забруднювальні речовини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Documents and Settings\User\Рабочий стол\1360796000_smog460x2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95387" cy="6858000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2924944"/>
            <a:ext cx="4618856" cy="3675864"/>
          </a:xfrm>
        </p:spPr>
        <p:txBody>
          <a:bodyPr/>
          <a:lstStyle/>
          <a:p>
            <a:r>
              <a:rPr lang="ru-RU" i="1" dirty="0" smtClean="0">
                <a:latin typeface="Arial Black" pitchFamily="34" charset="0"/>
              </a:rPr>
              <a:t> </a:t>
            </a:r>
            <a:r>
              <a:rPr lang="ru-RU" i="1" dirty="0" err="1" smtClean="0">
                <a:latin typeface="Arial Black" pitchFamily="34" charset="0"/>
              </a:rPr>
              <a:t>парниковий</a:t>
            </a:r>
            <a:r>
              <a:rPr lang="ru-RU" i="1" dirty="0" smtClean="0">
                <a:latin typeface="Arial Black" pitchFamily="34" charset="0"/>
              </a:rPr>
              <a:t> </a:t>
            </a:r>
            <a:r>
              <a:rPr lang="ru-RU" i="1" dirty="0" err="1" smtClean="0">
                <a:latin typeface="Arial Black" pitchFamily="34" charset="0"/>
              </a:rPr>
              <a:t>ефект</a:t>
            </a:r>
            <a:r>
              <a:rPr lang="ru-RU" i="1" dirty="0" smtClean="0">
                <a:latin typeface="Arial Black" pitchFamily="34" charset="0"/>
              </a:rPr>
              <a:t>;</a:t>
            </a:r>
            <a:br>
              <a:rPr lang="ru-RU" i="1" dirty="0" smtClean="0">
                <a:latin typeface="Arial Black" pitchFamily="34" charset="0"/>
              </a:rPr>
            </a:br>
            <a:endParaRPr lang="ru-RU" i="1" dirty="0" smtClean="0">
              <a:latin typeface="Arial Black" pitchFamily="34" charset="0"/>
            </a:endParaRPr>
          </a:p>
          <a:p>
            <a:r>
              <a:rPr lang="ru-RU" i="1" dirty="0" smtClean="0">
                <a:latin typeface="Arial Black" pitchFamily="34" charset="0"/>
              </a:rPr>
              <a:t> </a:t>
            </a:r>
            <a:r>
              <a:rPr lang="ru-RU" i="1" dirty="0" err="1" smtClean="0">
                <a:latin typeface="Arial Black" pitchFamily="34" charset="0"/>
              </a:rPr>
              <a:t>озонова</a:t>
            </a:r>
            <a:r>
              <a:rPr lang="ru-RU" i="1" dirty="0" smtClean="0">
                <a:latin typeface="Arial Black" pitchFamily="34" charset="0"/>
              </a:rPr>
              <a:t> </a:t>
            </a:r>
            <a:r>
              <a:rPr lang="ru-RU" i="1" dirty="0" err="1" smtClean="0">
                <a:latin typeface="Arial Black" pitchFamily="34" charset="0"/>
              </a:rPr>
              <a:t>дірка</a:t>
            </a:r>
            <a:r>
              <a:rPr lang="ru-RU" i="1" dirty="0" smtClean="0">
                <a:latin typeface="Arial Black" pitchFamily="34" charset="0"/>
              </a:rPr>
              <a:t>;</a:t>
            </a:r>
            <a:br>
              <a:rPr lang="ru-RU" i="1" dirty="0" smtClean="0">
                <a:latin typeface="Arial Black" pitchFamily="34" charset="0"/>
              </a:rPr>
            </a:br>
            <a:endParaRPr lang="ru-RU" i="1" dirty="0" smtClean="0">
              <a:latin typeface="Arial Black" pitchFamily="34" charset="0"/>
            </a:endParaRPr>
          </a:p>
          <a:p>
            <a:r>
              <a:rPr lang="ru-RU" i="1" dirty="0" smtClean="0">
                <a:latin typeface="Arial Black" pitchFamily="34" charset="0"/>
              </a:rPr>
              <a:t> </a:t>
            </a:r>
            <a:r>
              <a:rPr lang="ru-RU" i="1" dirty="0" err="1" smtClean="0">
                <a:latin typeface="Arial Black" pitchFamily="34" charset="0"/>
              </a:rPr>
              <a:t>кислотні</a:t>
            </a:r>
            <a:r>
              <a:rPr lang="ru-RU" i="1" dirty="0" smtClean="0">
                <a:latin typeface="Arial Black" pitchFamily="34" charset="0"/>
              </a:rPr>
              <a:t> </a:t>
            </a:r>
            <a:r>
              <a:rPr lang="ru-RU" i="1" dirty="0" err="1" smtClean="0">
                <a:latin typeface="Arial Black" pitchFamily="34" charset="0"/>
              </a:rPr>
              <a:t>дощі</a:t>
            </a:r>
            <a:r>
              <a:rPr lang="ru-RU" i="1" dirty="0" smtClean="0">
                <a:latin typeface="Arial Black" pitchFamily="34" charset="0"/>
              </a:rPr>
              <a:t>;</a:t>
            </a:r>
            <a:br>
              <a:rPr lang="ru-RU" i="1" dirty="0" smtClean="0">
                <a:latin typeface="Arial Black" pitchFamily="34" charset="0"/>
              </a:rPr>
            </a:br>
            <a:endParaRPr lang="ru-RU" i="1" dirty="0" smtClean="0">
              <a:latin typeface="Arial Black" pitchFamily="34" charset="0"/>
            </a:endParaRPr>
          </a:p>
          <a:p>
            <a:r>
              <a:rPr lang="ru-RU" i="1" dirty="0" smtClean="0">
                <a:latin typeface="Arial Black" pitchFamily="34" charset="0"/>
              </a:rPr>
              <a:t> смог.</a:t>
            </a:r>
            <a:endParaRPr lang="ru-RU" i="1" dirty="0">
              <a:latin typeface="Arial Black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Наслідки забруднення атмосфери</a:t>
            </a:r>
            <a:endParaRPr lang="ru-RU" dirty="0"/>
          </a:p>
        </p:txBody>
      </p:sp>
      <p:pic>
        <p:nvPicPr>
          <p:cNvPr id="4098" name="Picture 2" descr="C:\Documents and Settings\User\Рабочий стол\28e5fa5942dfb771b23697dfb37e46fb1bf902b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7215">
            <a:off x="5436096" y="3789040"/>
            <a:ext cx="30480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User\Рабочий стол\imgsiz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83568" y="1628800"/>
            <a:ext cx="7283152" cy="4666523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latin typeface="Book Antiqua" pitchFamily="18" charset="0"/>
              </a:rPr>
              <a:t>Основним забруднювачем є промисловість(майже вдвічі більше шкідливих викидів, ніж автотранспорт);</a:t>
            </a:r>
          </a:p>
          <a:p>
            <a:r>
              <a:rPr lang="ru-RU" b="1" i="1" dirty="0" err="1" smtClean="0">
                <a:latin typeface="Book Antiqua" pitchFamily="18" charset="0"/>
              </a:rPr>
              <a:t>Серед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 smtClean="0">
                <a:latin typeface="Book Antiqua" pitchFamily="18" charset="0"/>
              </a:rPr>
              <a:t>промислових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 smtClean="0">
                <a:latin typeface="Book Antiqua" pitchFamily="18" charset="0"/>
              </a:rPr>
              <a:t>об'єктів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 smtClean="0">
                <a:latin typeface="Book Antiqua" pitchFamily="18" charset="0"/>
              </a:rPr>
              <a:t>основними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 smtClean="0">
                <a:latin typeface="Book Antiqua" pitchFamily="18" charset="0"/>
              </a:rPr>
              <a:t>забруднювачами</a:t>
            </a:r>
            <a:r>
              <a:rPr lang="ru-RU" b="1" i="1" dirty="0" smtClean="0">
                <a:latin typeface="Book Antiqua" pitchFamily="18" charset="0"/>
              </a:rPr>
              <a:t> атмосферного </a:t>
            </a:r>
            <a:r>
              <a:rPr lang="ru-RU" b="1" i="1" dirty="0" err="1" smtClean="0">
                <a:latin typeface="Book Antiqua" pitchFamily="18" charset="0"/>
              </a:rPr>
              <a:t>повітря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 smtClean="0">
                <a:latin typeface="Book Antiqua" pitchFamily="18" charset="0"/>
              </a:rPr>
              <a:t>є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 smtClean="0">
                <a:latin typeface="Book Antiqua" pitchFamily="18" charset="0"/>
              </a:rPr>
              <a:t>підприємства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 smtClean="0">
                <a:latin typeface="Book Antiqua" pitchFamily="18" charset="0"/>
              </a:rPr>
              <a:t>електроенергетики</a:t>
            </a:r>
            <a:r>
              <a:rPr lang="ru-RU" b="1" i="1" dirty="0" smtClean="0">
                <a:latin typeface="Book Antiqua" pitchFamily="18" charset="0"/>
              </a:rPr>
              <a:t>;</a:t>
            </a:r>
          </a:p>
          <a:p>
            <a:r>
              <a:rPr lang="ru-RU" b="1" i="1" dirty="0" err="1" smtClean="0">
                <a:latin typeface="Book Antiqua" pitchFamily="18" charset="0"/>
              </a:rPr>
              <a:t>Найбільша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 smtClean="0">
                <a:latin typeface="Book Antiqua" pitchFamily="18" charset="0"/>
              </a:rPr>
              <a:t>частка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 smtClean="0">
                <a:latin typeface="Book Antiqua" pitchFamily="18" charset="0"/>
              </a:rPr>
              <a:t>викидів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 smtClean="0">
                <a:latin typeface="Book Antiqua" pitchFamily="18" charset="0"/>
              </a:rPr>
              <a:t>припадає</a:t>
            </a:r>
            <a:r>
              <a:rPr lang="ru-RU" b="1" i="1" dirty="0" smtClean="0">
                <a:latin typeface="Book Antiqua" pitchFamily="18" charset="0"/>
              </a:rPr>
              <a:t> на </a:t>
            </a:r>
            <a:r>
              <a:rPr lang="ru-RU" b="1" i="1" dirty="0" err="1" smtClean="0">
                <a:latin typeface="Book Antiqua" pitchFamily="18" charset="0"/>
              </a:rPr>
              <a:t>Донецько-Придніпровський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 smtClean="0">
                <a:latin typeface="Book Antiqua" pitchFamily="18" charset="0"/>
              </a:rPr>
              <a:t>регіон</a:t>
            </a:r>
            <a:r>
              <a:rPr lang="ru-RU" b="1" i="1" dirty="0" smtClean="0">
                <a:latin typeface="Book Antiqua" pitchFamily="18" charset="0"/>
              </a:rPr>
              <a:t> — 79 % </a:t>
            </a:r>
            <a:r>
              <a:rPr lang="ru-RU" b="1" i="1" dirty="0" err="1" smtClean="0">
                <a:latin typeface="Book Antiqua" pitchFamily="18" charset="0"/>
              </a:rPr>
              <a:t>загального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 smtClean="0">
                <a:latin typeface="Book Antiqua" pitchFamily="18" charset="0"/>
              </a:rPr>
              <a:t>обсягу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 smtClean="0">
                <a:latin typeface="Book Antiqua" pitchFamily="18" charset="0"/>
              </a:rPr>
              <a:t>викидів</a:t>
            </a:r>
            <a:r>
              <a:rPr lang="ru-RU" b="1" i="1" dirty="0" smtClean="0">
                <a:latin typeface="Book Antiqua" pitchFamily="18" charset="0"/>
              </a:rPr>
              <a:t> у </a:t>
            </a:r>
            <a:r>
              <a:rPr lang="ru-RU" b="1" i="1" dirty="0" err="1" smtClean="0">
                <a:latin typeface="Book Antiqua" pitchFamily="18" charset="0"/>
              </a:rPr>
              <a:t>країні</a:t>
            </a:r>
            <a:r>
              <a:rPr lang="ru-RU" b="1" i="1" dirty="0" smtClean="0">
                <a:latin typeface="Book Antiqua" pitchFamily="18" charset="0"/>
              </a:rPr>
              <a:t>.</a:t>
            </a:r>
            <a:endParaRPr lang="ru-RU" b="1" i="1" dirty="0">
              <a:latin typeface="Book Antiqu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Забруднення атмосферного повітря в Україні</a:t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572816" y="1052736"/>
            <a:ext cx="7571184" cy="537667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Атмосфера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до </a:t>
            </a:r>
            <a:r>
              <a:rPr lang="ru-RU" dirty="0" err="1" smtClean="0"/>
              <a:t>самоочищення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величезної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забруднювальних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надхо¬дять</a:t>
            </a:r>
            <a:r>
              <a:rPr lang="ru-RU" dirty="0" smtClean="0"/>
              <a:t> в атмосферу </a:t>
            </a:r>
            <a:r>
              <a:rPr lang="ru-RU" dirty="0" err="1" smtClean="0"/>
              <a:t>сьогодні</a:t>
            </a:r>
            <a:r>
              <a:rPr lang="ru-RU" dirty="0" smtClean="0"/>
              <a:t>, вона не </a:t>
            </a:r>
            <a:r>
              <a:rPr lang="ru-RU" dirty="0" err="1" smtClean="0"/>
              <a:t>встигає</a:t>
            </a:r>
            <a:r>
              <a:rPr lang="ru-RU" dirty="0" smtClean="0"/>
              <a:t> </a:t>
            </a:r>
            <a:r>
              <a:rPr lang="ru-RU" dirty="0" err="1" smtClean="0"/>
              <a:t>самоочищуватись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До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антропогенних</a:t>
            </a:r>
            <a:r>
              <a:rPr lang="ru-RU" dirty="0" smtClean="0"/>
              <a:t> </a:t>
            </a:r>
            <a:r>
              <a:rPr lang="ru-RU" dirty="0" err="1" smtClean="0"/>
              <a:t>забруднювачів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 належать:</a:t>
            </a:r>
            <a:br>
              <a:rPr lang="ru-RU" dirty="0" smtClean="0"/>
            </a:br>
            <a:r>
              <a:rPr lang="ru-RU" dirty="0" err="1" smtClean="0"/>
              <a:t>речовини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викидаються</a:t>
            </a:r>
            <a:r>
              <a:rPr lang="ru-RU" dirty="0" smtClean="0"/>
              <a:t> </a:t>
            </a:r>
            <a:r>
              <a:rPr lang="ru-RU" dirty="0" err="1" smtClean="0"/>
              <a:t>промисловими</a:t>
            </a:r>
            <a:r>
              <a:rPr lang="ru-RU" dirty="0" smtClean="0"/>
              <a:t> </a:t>
            </a:r>
            <a:r>
              <a:rPr lang="ru-RU" dirty="0" err="1" smtClean="0"/>
              <a:t>підприємствами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• </a:t>
            </a:r>
            <a:r>
              <a:rPr lang="ru-RU" dirty="0" err="1" smtClean="0"/>
              <a:t>нафта</a:t>
            </a:r>
            <a:r>
              <a:rPr lang="ru-RU" dirty="0" smtClean="0"/>
              <a:t> та </a:t>
            </a:r>
            <a:r>
              <a:rPr lang="ru-RU" dirty="0" err="1" smtClean="0"/>
              <a:t>нафтопродукти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• </a:t>
            </a:r>
            <a:r>
              <a:rPr lang="ru-RU" dirty="0" err="1" smtClean="0"/>
              <a:t>пестициди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• </a:t>
            </a:r>
            <a:r>
              <a:rPr lang="ru-RU" dirty="0" err="1" smtClean="0"/>
              <a:t>мінеральні</a:t>
            </a:r>
            <a:r>
              <a:rPr lang="ru-RU" dirty="0" smtClean="0"/>
              <a:t> </a:t>
            </a:r>
            <a:r>
              <a:rPr lang="ru-RU" dirty="0" err="1" smtClean="0"/>
              <a:t>добрива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• шуми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виробництв</a:t>
            </a:r>
            <a:r>
              <a:rPr lang="ru-RU" dirty="0" smtClean="0"/>
              <a:t>, транспорту;</a:t>
            </a:r>
            <a:br>
              <a:rPr lang="ru-RU" dirty="0" smtClean="0"/>
            </a:br>
            <a:r>
              <a:rPr lang="ru-RU" dirty="0" smtClean="0"/>
              <a:t>• </a:t>
            </a:r>
            <a:r>
              <a:rPr lang="ru-RU" dirty="0" err="1" smtClean="0"/>
              <a:t>іонізуюче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• </a:t>
            </a:r>
            <a:r>
              <a:rPr lang="ru-RU" dirty="0" err="1" smtClean="0"/>
              <a:t>вібрації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• </a:t>
            </a:r>
            <a:r>
              <a:rPr lang="ru-RU" dirty="0" err="1" smtClean="0"/>
              <a:t>світло-теплові</a:t>
            </a:r>
            <a:r>
              <a:rPr lang="ru-RU" dirty="0" smtClean="0"/>
              <a:t> </a:t>
            </a:r>
            <a:r>
              <a:rPr lang="ru-RU" dirty="0" err="1" smtClean="0"/>
              <a:t>впливи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Забруднювачі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User\Рабочий стол\1268337163_tit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6256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 smtClean="0"/>
              <a:t>Органи</a:t>
            </a:r>
            <a:r>
              <a:rPr lang="ru-RU" b="1" dirty="0" smtClean="0"/>
              <a:t> </a:t>
            </a:r>
            <a:r>
              <a:rPr lang="ru-RU" b="1" dirty="0" err="1" smtClean="0"/>
              <a:t>дихання</a:t>
            </a:r>
            <a:r>
              <a:rPr lang="ru-RU" b="1" dirty="0" smtClean="0"/>
              <a:t> </a:t>
            </a:r>
            <a:r>
              <a:rPr lang="ru-RU" b="1" dirty="0" err="1" smtClean="0"/>
              <a:t>страждають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забруднення</a:t>
            </a:r>
            <a:r>
              <a:rPr lang="ru-RU" b="1" dirty="0" smtClean="0"/>
              <a:t> </a:t>
            </a:r>
            <a:r>
              <a:rPr lang="ru-RU" b="1" dirty="0" err="1" smtClean="0"/>
              <a:t>безпосередньо</a:t>
            </a:r>
            <a:r>
              <a:rPr lang="ru-RU" b="1" dirty="0" smtClean="0"/>
              <a:t>, </a:t>
            </a:r>
            <a:r>
              <a:rPr lang="ru-RU" b="1" dirty="0" err="1" smtClean="0"/>
              <a:t>оскільки</a:t>
            </a:r>
            <a:r>
              <a:rPr lang="ru-RU" b="1" dirty="0" smtClean="0"/>
              <a:t> </a:t>
            </a:r>
            <a:r>
              <a:rPr lang="ru-RU" b="1" dirty="0" err="1" smtClean="0"/>
              <a:t>близько</a:t>
            </a:r>
            <a:r>
              <a:rPr lang="ru-RU" b="1" dirty="0" smtClean="0"/>
              <a:t> 50% </a:t>
            </a:r>
            <a:r>
              <a:rPr lang="ru-RU" b="1" dirty="0" err="1" smtClean="0"/>
              <a:t>часток</a:t>
            </a:r>
            <a:r>
              <a:rPr lang="ru-RU" b="1" dirty="0" smtClean="0"/>
              <a:t> </a:t>
            </a:r>
            <a:r>
              <a:rPr lang="ru-RU" b="1" dirty="0" err="1" smtClean="0"/>
              <a:t>домішок</a:t>
            </a:r>
            <a:r>
              <a:rPr lang="ru-RU" b="1" dirty="0" smtClean="0"/>
              <a:t> </a:t>
            </a:r>
            <a:r>
              <a:rPr lang="ru-RU" b="1" dirty="0" err="1" smtClean="0"/>
              <a:t>радіусом</a:t>
            </a:r>
            <a:r>
              <a:rPr lang="ru-RU" b="1" dirty="0" smtClean="0"/>
              <a:t> 0,01-0.1 мкм,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проникають</a:t>
            </a:r>
            <a:r>
              <a:rPr lang="ru-RU" b="1" dirty="0" smtClean="0"/>
              <a:t> у </a:t>
            </a:r>
            <a:r>
              <a:rPr lang="ru-RU" b="1" dirty="0" err="1" smtClean="0"/>
              <a:t>легені</a:t>
            </a:r>
            <a:r>
              <a:rPr lang="ru-RU" b="1" dirty="0" smtClean="0"/>
              <a:t>, </a:t>
            </a:r>
            <a:r>
              <a:rPr lang="ru-RU" b="1" dirty="0" err="1" smtClean="0"/>
              <a:t>осідають</a:t>
            </a:r>
            <a:r>
              <a:rPr lang="ru-RU" b="1" dirty="0" smtClean="0"/>
              <a:t> в них.</a:t>
            </a:r>
          </a:p>
          <a:p>
            <a:r>
              <a:rPr lang="ru-RU" b="1" dirty="0" err="1" smtClean="0"/>
              <a:t>Проникаючі</a:t>
            </a:r>
            <a:r>
              <a:rPr lang="ru-RU" b="1" dirty="0" smtClean="0"/>
              <a:t> в </a:t>
            </a:r>
            <a:r>
              <a:rPr lang="ru-RU" b="1" dirty="0" err="1" smtClean="0"/>
              <a:t>організм</a:t>
            </a:r>
            <a:r>
              <a:rPr lang="ru-RU" b="1" dirty="0" smtClean="0"/>
              <a:t> </a:t>
            </a:r>
            <a:r>
              <a:rPr lang="ru-RU" b="1" dirty="0" err="1" smtClean="0"/>
              <a:t>частки</a:t>
            </a:r>
            <a:r>
              <a:rPr lang="ru-RU" b="1" dirty="0" smtClean="0"/>
              <a:t> </a:t>
            </a:r>
            <a:r>
              <a:rPr lang="ru-RU" b="1" dirty="0" err="1" smtClean="0"/>
              <a:t>викликають</a:t>
            </a:r>
            <a:r>
              <a:rPr lang="ru-RU" b="1" dirty="0" smtClean="0"/>
              <a:t> </a:t>
            </a:r>
            <a:r>
              <a:rPr lang="ru-RU" b="1" dirty="0" err="1" smtClean="0"/>
              <a:t>токсичний</a:t>
            </a:r>
            <a:r>
              <a:rPr lang="ru-RU" b="1" dirty="0" smtClean="0"/>
              <a:t> </a:t>
            </a:r>
            <a:r>
              <a:rPr lang="ru-RU" b="1" dirty="0" err="1" smtClean="0"/>
              <a:t>ефект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Установлено, </a:t>
            </a:r>
            <a:r>
              <a:rPr lang="ru-RU" b="1" dirty="0" err="1" smtClean="0"/>
              <a:t>що</a:t>
            </a:r>
            <a:r>
              <a:rPr lang="ru-RU" b="1" dirty="0" smtClean="0"/>
              <a:t> в людей,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професійно</a:t>
            </a:r>
            <a:r>
              <a:rPr lang="ru-RU" b="1" dirty="0" smtClean="0"/>
              <a:t> </a:t>
            </a:r>
            <a:r>
              <a:rPr lang="ru-RU" b="1" dirty="0" err="1" smtClean="0"/>
              <a:t>мають</a:t>
            </a:r>
            <a:r>
              <a:rPr lang="ru-RU" b="1" dirty="0" smtClean="0"/>
              <a:t> справу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азбестом</a:t>
            </a:r>
            <a:r>
              <a:rPr lang="ru-RU" b="1" dirty="0" smtClean="0"/>
              <a:t>, </a:t>
            </a:r>
            <a:r>
              <a:rPr lang="ru-RU" b="1" dirty="0" err="1" smtClean="0"/>
              <a:t>підвищена</a:t>
            </a:r>
            <a:r>
              <a:rPr lang="ru-RU" b="1" dirty="0" smtClean="0"/>
              <a:t> </a:t>
            </a:r>
            <a:r>
              <a:rPr lang="ru-RU" b="1" dirty="0" err="1" smtClean="0"/>
              <a:t>імовірність</a:t>
            </a:r>
            <a:r>
              <a:rPr lang="ru-RU" b="1" dirty="0" smtClean="0"/>
              <a:t> </a:t>
            </a:r>
            <a:r>
              <a:rPr lang="ru-RU" b="1" dirty="0" err="1" smtClean="0"/>
              <a:t>ракових</a:t>
            </a:r>
            <a:r>
              <a:rPr lang="ru-RU" b="1" dirty="0" smtClean="0"/>
              <a:t> </a:t>
            </a:r>
            <a:r>
              <a:rPr lang="ru-RU" b="1" dirty="0" err="1" smtClean="0"/>
              <a:t>захворювань</a:t>
            </a:r>
            <a:r>
              <a:rPr lang="ru-RU" b="1" dirty="0" smtClean="0"/>
              <a:t> </a:t>
            </a:r>
            <a:r>
              <a:rPr lang="ru-RU" b="1" dirty="0" err="1" smtClean="0"/>
              <a:t>бронхів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діафрагм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розділяють</a:t>
            </a:r>
            <a:r>
              <a:rPr lang="ru-RU" b="1" dirty="0" smtClean="0"/>
              <a:t> </a:t>
            </a:r>
            <a:r>
              <a:rPr lang="ru-RU" b="1" dirty="0" err="1" smtClean="0"/>
              <a:t>грудну</a:t>
            </a:r>
            <a:r>
              <a:rPr lang="ru-RU" b="1" dirty="0" smtClean="0"/>
              <a:t> </a:t>
            </a:r>
            <a:r>
              <a:rPr lang="ru-RU" b="1" dirty="0" err="1" smtClean="0"/>
              <a:t>клітку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черевну</a:t>
            </a:r>
            <a:r>
              <a:rPr lang="ru-RU" b="1" dirty="0" smtClean="0"/>
              <a:t> </a:t>
            </a:r>
            <a:r>
              <a:rPr lang="ru-RU" b="1" dirty="0" err="1" smtClean="0"/>
              <a:t>порожнину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Пари </a:t>
            </a:r>
            <a:r>
              <a:rPr lang="ru-RU" b="1" dirty="0" err="1" smtClean="0"/>
              <a:t>ртуті</a:t>
            </a:r>
            <a:r>
              <a:rPr lang="ru-RU" b="1" dirty="0" smtClean="0"/>
              <a:t> </a:t>
            </a:r>
            <a:r>
              <a:rPr lang="ru-RU" b="1" dirty="0" err="1" smtClean="0"/>
              <a:t>викликають</a:t>
            </a:r>
            <a:r>
              <a:rPr lang="ru-RU" b="1" dirty="0" smtClean="0"/>
              <a:t> </a:t>
            </a:r>
            <a:r>
              <a:rPr lang="ru-RU" b="1" dirty="0" err="1" smtClean="0"/>
              <a:t>порушення</a:t>
            </a:r>
            <a:r>
              <a:rPr lang="ru-RU" b="1" dirty="0" smtClean="0"/>
              <a:t> </a:t>
            </a:r>
            <a:r>
              <a:rPr lang="ru-RU" b="1" dirty="0" err="1" smtClean="0"/>
              <a:t>роботи</a:t>
            </a:r>
            <a:r>
              <a:rPr lang="ru-RU" b="1" dirty="0" smtClean="0"/>
              <a:t> </a:t>
            </a:r>
            <a:r>
              <a:rPr lang="ru-RU" b="1" dirty="0" err="1" smtClean="0"/>
              <a:t>центральної</a:t>
            </a:r>
            <a:r>
              <a:rPr lang="ru-RU" b="1" dirty="0" smtClean="0"/>
              <a:t> </a:t>
            </a:r>
            <a:r>
              <a:rPr lang="ru-RU" b="1" dirty="0" err="1" smtClean="0"/>
              <a:t>верхньої</a:t>
            </a:r>
            <a:r>
              <a:rPr lang="ru-RU" b="1" dirty="0" smtClean="0"/>
              <a:t> </a:t>
            </a:r>
            <a:r>
              <a:rPr lang="ru-RU" b="1" dirty="0" err="1" smtClean="0"/>
              <a:t>нервової</a:t>
            </a:r>
            <a:r>
              <a:rPr lang="ru-RU" b="1" dirty="0" smtClean="0"/>
              <a:t> </a:t>
            </a:r>
            <a:r>
              <a:rPr lang="ru-RU" b="1" dirty="0" err="1" smtClean="0"/>
              <a:t>системи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нирок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i="1" dirty="0" smtClean="0"/>
              <a:t>Вплив забруднення на </a:t>
            </a:r>
            <a:r>
              <a:rPr lang="uk-UA" i="1" dirty="0" err="1" smtClean="0"/>
              <a:t>здоров”я</a:t>
            </a:r>
            <a:r>
              <a:rPr lang="uk-UA" i="1" dirty="0" smtClean="0"/>
              <a:t> людини</a:t>
            </a:r>
            <a:endParaRPr lang="ru-RU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987824" y="404664"/>
            <a:ext cx="5554960" cy="6192688"/>
          </a:xfrm>
        </p:spPr>
        <p:txBody>
          <a:bodyPr>
            <a:normAutofit fontScale="92500"/>
          </a:bodyPr>
          <a:lstStyle/>
          <a:p>
            <a:r>
              <a:rPr lang="ru-RU" i="1" dirty="0" smtClean="0">
                <a:latin typeface="Bookman Old Style" pitchFamily="18" charset="0"/>
              </a:rPr>
              <a:t>У </a:t>
            </a:r>
            <a:r>
              <a:rPr lang="ru-RU" i="1" dirty="0" err="1" smtClean="0">
                <a:latin typeface="Bookman Old Style" pitchFamily="18" charset="0"/>
              </a:rPr>
              <a:t>містах</a:t>
            </a:r>
            <a:r>
              <a:rPr lang="ru-RU" i="1" dirty="0" smtClean="0">
                <a:latin typeface="Bookman Old Style" pitchFamily="18" charset="0"/>
              </a:rPr>
              <a:t> </a:t>
            </a:r>
            <a:r>
              <a:rPr lang="ru-RU" i="1" dirty="0" err="1" smtClean="0">
                <a:latin typeface="Bookman Old Style" pitchFamily="18" charset="0"/>
              </a:rPr>
              <a:t>внаслідок</a:t>
            </a:r>
            <a:r>
              <a:rPr lang="ru-RU" i="1" dirty="0" smtClean="0">
                <a:latin typeface="Bookman Old Style" pitchFamily="18" charset="0"/>
              </a:rPr>
              <a:t> </a:t>
            </a:r>
            <a:r>
              <a:rPr lang="ru-RU" i="1" dirty="0" err="1" smtClean="0">
                <a:latin typeface="Bookman Old Style" pitchFamily="18" charset="0"/>
              </a:rPr>
              <a:t>забруднення</a:t>
            </a:r>
            <a:r>
              <a:rPr lang="ru-RU" i="1" dirty="0" smtClean="0">
                <a:latin typeface="Bookman Old Style" pitchFamily="18" charset="0"/>
              </a:rPr>
              <a:t> </a:t>
            </a:r>
            <a:r>
              <a:rPr lang="ru-RU" i="1" dirty="0" err="1" smtClean="0">
                <a:latin typeface="Bookman Old Style" pitchFamily="18" charset="0"/>
              </a:rPr>
              <a:t>повітря</a:t>
            </a:r>
            <a:r>
              <a:rPr lang="ru-RU" i="1" dirty="0" smtClean="0">
                <a:latin typeface="Bookman Old Style" pitchFamily="18" charset="0"/>
              </a:rPr>
              <a:t>, яке </a:t>
            </a:r>
            <a:r>
              <a:rPr lang="ru-RU" i="1" dirty="0" err="1" smtClean="0">
                <a:latin typeface="Bookman Old Style" pitchFamily="18" charset="0"/>
              </a:rPr>
              <a:t>постійно</a:t>
            </a:r>
            <a:r>
              <a:rPr lang="ru-RU" i="1" dirty="0" smtClean="0">
                <a:latin typeface="Bookman Old Style" pitchFamily="18" charset="0"/>
              </a:rPr>
              <a:t> </a:t>
            </a:r>
            <a:r>
              <a:rPr lang="ru-RU" i="1" dirty="0" err="1" smtClean="0">
                <a:latin typeface="Bookman Old Style" pitchFamily="18" charset="0"/>
              </a:rPr>
              <a:t>збільшується</a:t>
            </a:r>
            <a:r>
              <a:rPr lang="ru-RU" i="1" dirty="0" smtClean="0">
                <a:latin typeface="Bookman Old Style" pitchFamily="18" charset="0"/>
              </a:rPr>
              <a:t>, </a:t>
            </a:r>
            <a:r>
              <a:rPr lang="ru-RU" i="1" dirty="0" err="1" smtClean="0">
                <a:latin typeface="Bookman Old Style" pitchFamily="18" charset="0"/>
              </a:rPr>
              <a:t>неухильно</a:t>
            </a:r>
            <a:r>
              <a:rPr lang="ru-RU" i="1" dirty="0" smtClean="0">
                <a:latin typeface="Bookman Old Style" pitchFamily="18" charset="0"/>
              </a:rPr>
              <a:t> росте число </a:t>
            </a:r>
            <a:r>
              <a:rPr lang="ru-RU" i="1" dirty="0" err="1" smtClean="0">
                <a:latin typeface="Bookman Old Style" pitchFamily="18" charset="0"/>
              </a:rPr>
              <a:t>хворих</a:t>
            </a:r>
            <a:r>
              <a:rPr lang="ru-RU" i="1" dirty="0" smtClean="0">
                <a:latin typeface="Bookman Old Style" pitchFamily="18" charset="0"/>
              </a:rPr>
              <a:t>, </a:t>
            </a:r>
            <a:r>
              <a:rPr lang="ru-RU" i="1" dirty="0" err="1" smtClean="0">
                <a:latin typeface="Bookman Old Style" pitchFamily="18" charset="0"/>
              </a:rPr>
              <a:t>що</a:t>
            </a:r>
            <a:r>
              <a:rPr lang="ru-RU" i="1" dirty="0" smtClean="0">
                <a:latin typeface="Bookman Old Style" pitchFamily="18" charset="0"/>
              </a:rPr>
              <a:t> </a:t>
            </a:r>
            <a:r>
              <a:rPr lang="ru-RU" i="1" dirty="0" err="1" smtClean="0">
                <a:latin typeface="Bookman Old Style" pitchFamily="18" charset="0"/>
              </a:rPr>
              <a:t>страждають</a:t>
            </a:r>
            <a:r>
              <a:rPr lang="ru-RU" i="1" dirty="0" smtClean="0">
                <a:latin typeface="Bookman Old Style" pitchFamily="18" charset="0"/>
              </a:rPr>
              <a:t> такими </a:t>
            </a:r>
            <a:r>
              <a:rPr lang="ru-RU" i="1" dirty="0" err="1" smtClean="0">
                <a:latin typeface="Bookman Old Style" pitchFamily="18" charset="0"/>
              </a:rPr>
              <a:t>захворюваннями</a:t>
            </a:r>
            <a:r>
              <a:rPr lang="ru-RU" i="1" dirty="0" smtClean="0">
                <a:latin typeface="Bookman Old Style" pitchFamily="18" charset="0"/>
              </a:rPr>
              <a:t>, як </a:t>
            </a:r>
            <a:r>
              <a:rPr lang="ru-RU" i="1" dirty="0" err="1" smtClean="0">
                <a:latin typeface="Bookman Old Style" pitchFamily="18" charset="0"/>
              </a:rPr>
              <a:t>хронічний</a:t>
            </a:r>
            <a:r>
              <a:rPr lang="ru-RU" i="1" dirty="0" smtClean="0">
                <a:latin typeface="Bookman Old Style" pitchFamily="18" charset="0"/>
              </a:rPr>
              <a:t> </a:t>
            </a:r>
            <a:r>
              <a:rPr lang="ru-RU" i="1" dirty="0" err="1" smtClean="0">
                <a:latin typeface="Bookman Old Style" pitchFamily="18" charset="0"/>
              </a:rPr>
              <a:t>бронхіт</a:t>
            </a:r>
            <a:r>
              <a:rPr lang="ru-RU" i="1" dirty="0" smtClean="0">
                <a:latin typeface="Bookman Old Style" pitchFamily="18" charset="0"/>
              </a:rPr>
              <a:t>, </a:t>
            </a:r>
            <a:r>
              <a:rPr lang="ru-RU" i="1" dirty="0" err="1" smtClean="0">
                <a:latin typeface="Bookman Old Style" pitchFamily="18" charset="0"/>
              </a:rPr>
              <a:t>емфізема</a:t>
            </a:r>
            <a:r>
              <a:rPr lang="ru-RU" i="1" dirty="0" smtClean="0">
                <a:latin typeface="Bookman Old Style" pitchFamily="18" charset="0"/>
              </a:rPr>
              <a:t> </a:t>
            </a:r>
            <a:r>
              <a:rPr lang="ru-RU" i="1" dirty="0" err="1" smtClean="0">
                <a:latin typeface="Bookman Old Style" pitchFamily="18" charset="0"/>
              </a:rPr>
              <a:t>легень</a:t>
            </a:r>
            <a:r>
              <a:rPr lang="ru-RU" i="1" dirty="0" smtClean="0">
                <a:latin typeface="Bookman Old Style" pitchFamily="18" charset="0"/>
              </a:rPr>
              <a:t>, </a:t>
            </a:r>
            <a:r>
              <a:rPr lang="ru-RU" i="1" dirty="0" err="1" smtClean="0">
                <a:latin typeface="Bookman Old Style" pitchFamily="18" charset="0"/>
              </a:rPr>
              <a:t>різні</a:t>
            </a:r>
            <a:r>
              <a:rPr lang="ru-RU" i="1" dirty="0" smtClean="0">
                <a:latin typeface="Bookman Old Style" pitchFamily="18" charset="0"/>
              </a:rPr>
              <a:t> </a:t>
            </a:r>
            <a:r>
              <a:rPr lang="ru-RU" i="1" dirty="0" err="1" smtClean="0">
                <a:latin typeface="Bookman Old Style" pitchFamily="18" charset="0"/>
              </a:rPr>
              <a:t>алергійні</a:t>
            </a:r>
            <a:r>
              <a:rPr lang="ru-RU" i="1" dirty="0" smtClean="0">
                <a:latin typeface="Bookman Old Style" pitchFamily="18" charset="0"/>
              </a:rPr>
              <a:t> </a:t>
            </a:r>
            <a:r>
              <a:rPr lang="ru-RU" i="1" dirty="0" err="1" smtClean="0">
                <a:latin typeface="Bookman Old Style" pitchFamily="18" charset="0"/>
              </a:rPr>
              <a:t>захворювання</a:t>
            </a:r>
            <a:r>
              <a:rPr lang="ru-RU" i="1" dirty="0" smtClean="0">
                <a:latin typeface="Bookman Old Style" pitchFamily="18" charset="0"/>
              </a:rPr>
              <a:t> </a:t>
            </a:r>
            <a:r>
              <a:rPr lang="ru-RU" i="1" dirty="0" err="1" smtClean="0">
                <a:latin typeface="Bookman Old Style" pitchFamily="18" charset="0"/>
              </a:rPr>
              <a:t>і</a:t>
            </a:r>
            <a:r>
              <a:rPr lang="ru-RU" i="1" dirty="0" smtClean="0">
                <a:latin typeface="Bookman Old Style" pitchFamily="18" charset="0"/>
              </a:rPr>
              <a:t> рак </a:t>
            </a:r>
            <a:r>
              <a:rPr lang="ru-RU" i="1" dirty="0" err="1" smtClean="0">
                <a:latin typeface="Bookman Old Style" pitchFamily="18" charset="0"/>
              </a:rPr>
              <a:t>легень</a:t>
            </a:r>
            <a:r>
              <a:rPr lang="ru-RU" i="1" dirty="0" smtClean="0">
                <a:latin typeface="Bookman Old Style" pitchFamily="18" charset="0"/>
              </a:rPr>
              <a:t>.</a:t>
            </a:r>
          </a:p>
          <a:p>
            <a:r>
              <a:rPr lang="ru-RU" i="1" dirty="0" smtClean="0">
                <a:latin typeface="Bookman Old Style" pitchFamily="18" charset="0"/>
              </a:rPr>
              <a:t>При систематичному </a:t>
            </a:r>
            <a:r>
              <a:rPr lang="ru-RU" i="1" dirty="0" err="1" smtClean="0">
                <a:latin typeface="Bookman Old Style" pitchFamily="18" charset="0"/>
              </a:rPr>
              <a:t>чи</a:t>
            </a:r>
            <a:r>
              <a:rPr lang="ru-RU" i="1" dirty="0" smtClean="0">
                <a:latin typeface="Bookman Old Style" pitchFamily="18" charset="0"/>
              </a:rPr>
              <a:t> </a:t>
            </a:r>
            <a:r>
              <a:rPr lang="ru-RU" i="1" dirty="0" err="1" smtClean="0">
                <a:latin typeface="Bookman Old Style" pitchFamily="18" charset="0"/>
              </a:rPr>
              <a:t>періодичному</a:t>
            </a:r>
            <a:r>
              <a:rPr lang="ru-RU" i="1" dirty="0" smtClean="0">
                <a:latin typeface="Bookman Old Style" pitchFamily="18" charset="0"/>
              </a:rPr>
              <a:t> </a:t>
            </a:r>
            <a:r>
              <a:rPr lang="ru-RU" i="1" dirty="0" err="1" smtClean="0">
                <a:latin typeface="Bookman Old Style" pitchFamily="18" charset="0"/>
              </a:rPr>
              <a:t>надходженні</a:t>
            </a:r>
            <a:r>
              <a:rPr lang="ru-RU" i="1" dirty="0" smtClean="0">
                <a:latin typeface="Bookman Old Style" pitchFamily="18" charset="0"/>
              </a:rPr>
              <a:t> в </a:t>
            </a:r>
            <a:r>
              <a:rPr lang="ru-RU" i="1" dirty="0" err="1" smtClean="0">
                <a:latin typeface="Bookman Old Style" pitchFamily="18" charset="0"/>
              </a:rPr>
              <a:t>організм</a:t>
            </a:r>
            <a:r>
              <a:rPr lang="ru-RU" i="1" dirty="0" smtClean="0">
                <a:latin typeface="Bookman Old Style" pitchFamily="18" charset="0"/>
              </a:rPr>
              <a:t> </a:t>
            </a:r>
            <a:r>
              <a:rPr lang="ru-RU" i="1" dirty="0" err="1" smtClean="0">
                <a:latin typeface="Bookman Old Style" pitchFamily="18" charset="0"/>
              </a:rPr>
              <a:t>порівняно</a:t>
            </a:r>
            <a:r>
              <a:rPr lang="ru-RU" i="1" dirty="0" smtClean="0">
                <a:latin typeface="Bookman Old Style" pitchFamily="18" charset="0"/>
              </a:rPr>
              <a:t> невеликих </a:t>
            </a:r>
            <a:r>
              <a:rPr lang="ru-RU" i="1" dirty="0" err="1" smtClean="0">
                <a:latin typeface="Bookman Old Style" pitchFamily="18" charset="0"/>
              </a:rPr>
              <a:t>кількостей</a:t>
            </a:r>
            <a:r>
              <a:rPr lang="ru-RU" i="1" dirty="0" smtClean="0">
                <a:latin typeface="Bookman Old Style" pitchFamily="18" charset="0"/>
              </a:rPr>
              <a:t> </a:t>
            </a:r>
            <a:r>
              <a:rPr lang="ru-RU" i="1" dirty="0" err="1" smtClean="0">
                <a:latin typeface="Bookman Old Style" pitchFamily="18" charset="0"/>
              </a:rPr>
              <a:t>токсичних</a:t>
            </a:r>
            <a:r>
              <a:rPr lang="ru-RU" i="1" dirty="0" smtClean="0">
                <a:latin typeface="Bookman Old Style" pitchFamily="18" charset="0"/>
              </a:rPr>
              <a:t> </a:t>
            </a:r>
            <a:r>
              <a:rPr lang="ru-RU" i="1" dirty="0" err="1" smtClean="0">
                <a:latin typeface="Bookman Old Style" pitchFamily="18" charset="0"/>
              </a:rPr>
              <a:t>речовин</a:t>
            </a:r>
            <a:r>
              <a:rPr lang="ru-RU" i="1" dirty="0" smtClean="0">
                <a:latin typeface="Bookman Old Style" pitchFamily="18" charset="0"/>
              </a:rPr>
              <a:t> </a:t>
            </a:r>
            <a:r>
              <a:rPr lang="ru-RU" i="1" dirty="0" err="1" smtClean="0">
                <a:latin typeface="Bookman Old Style" pitchFamily="18" charset="0"/>
              </a:rPr>
              <a:t>відбувається</a:t>
            </a:r>
            <a:r>
              <a:rPr lang="ru-RU" i="1" dirty="0" smtClean="0">
                <a:latin typeface="Bookman Old Style" pitchFamily="18" charset="0"/>
              </a:rPr>
              <a:t> </a:t>
            </a:r>
            <a:r>
              <a:rPr lang="ru-RU" i="1" dirty="0" err="1" smtClean="0">
                <a:latin typeface="Bookman Old Style" pitchFamily="18" charset="0"/>
              </a:rPr>
              <a:t>хронічне</a:t>
            </a:r>
            <a:r>
              <a:rPr lang="ru-RU" i="1" dirty="0" smtClean="0">
                <a:latin typeface="Bookman Old Style" pitchFamily="18" charset="0"/>
              </a:rPr>
              <a:t> </a:t>
            </a:r>
            <a:r>
              <a:rPr lang="ru-RU" i="1" dirty="0" err="1" smtClean="0">
                <a:latin typeface="Bookman Old Style" pitchFamily="18" charset="0"/>
              </a:rPr>
              <a:t>отруєння</a:t>
            </a:r>
            <a:r>
              <a:rPr lang="ru-RU" i="1" dirty="0" smtClean="0">
                <a:latin typeface="Bookman Old Style" pitchFamily="18" charset="0"/>
              </a:rPr>
              <a:t>. </a:t>
            </a:r>
            <a:endParaRPr lang="ru-RU" i="1" dirty="0">
              <a:latin typeface="Bookman Old Style" pitchFamily="18" charset="0"/>
            </a:endParaRPr>
          </a:p>
        </p:txBody>
      </p:sp>
      <p:pic>
        <p:nvPicPr>
          <p:cNvPr id="7171" name="Picture 3" descr="C:\Documents and Settings\User\Рабочий стол\12331366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05000" cy="1962150"/>
          </a:xfrm>
          <a:prstGeom prst="rect">
            <a:avLst/>
          </a:prstGeom>
          <a:noFill/>
        </p:spPr>
      </p:pic>
      <p:pic>
        <p:nvPicPr>
          <p:cNvPr id="7172" name="Picture 4" descr="C:\Documents and Settings\User\Рабочий стол\rubase_2_1284064208_554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25473"/>
            <a:ext cx="2310036" cy="17325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80</TotalTime>
  <Words>327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Забруднення атмосфери. Негативний вплив на здоров”я людини.</vt:lpstr>
      <vt:lpstr>Атмосфера</vt:lpstr>
      <vt:lpstr>Забруднення</vt:lpstr>
      <vt:lpstr>Забруднювальні речовини</vt:lpstr>
      <vt:lpstr>Наслідки забруднення атмосфери</vt:lpstr>
      <vt:lpstr>Забруднення атмосферного повітря в Україні </vt:lpstr>
      <vt:lpstr>Забруднювачі</vt:lpstr>
      <vt:lpstr>Вплив забруднення на здоров”я людини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Забруднення </dc:title>
  <cp:lastModifiedBy>User</cp:lastModifiedBy>
  <cp:revision>13</cp:revision>
  <dcterms:modified xsi:type="dcterms:W3CDTF">2014-06-05T13:35:23Z</dcterms:modified>
</cp:coreProperties>
</file>