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кут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кут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 сполучна ліні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 сполучна ліні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кут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 сполучна ліні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 сполучна ліні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 сполучна ліні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кут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 сполучна ліні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6" name="Місце для дати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кут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 сполучна ліні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Місце для вмісту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3" name="Місце для нижнього колонтитула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0" name="Пряма сполучна ліні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 сполучна ліні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 сполучна ліні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Місце для дати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 сполучна ліні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F8AB48-CEBE-477E-B7F1-67A77AF5BADD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717739-CAED-474E-AC7F-7D2981A745FB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1772816"/>
            <a:ext cx="7772400" cy="1470025"/>
          </a:xfrm>
        </p:spPr>
        <p:txBody>
          <a:bodyPr anchor="ctr">
            <a:normAutofit/>
          </a:bodyPr>
          <a:lstStyle/>
          <a:p>
            <a:pPr algn="ctr"/>
            <a:r>
              <a:rPr lang="uk-UA" sz="4400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Демографічні проблеми</a:t>
            </a:r>
            <a:endParaRPr lang="ru-RU" sz="4400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5943600" y="4581128"/>
            <a:ext cx="3200400" cy="1728192"/>
          </a:xfrm>
        </p:spPr>
        <p:txBody>
          <a:bodyPr>
            <a:normAutofit lnSpcReduction="10000"/>
          </a:bodyPr>
          <a:lstStyle/>
          <a:p>
            <a:pPr algn="r"/>
            <a:r>
              <a:rPr lang="uk-UA" dirty="0" smtClean="0"/>
              <a:t>Презентацію виконали:</a:t>
            </a:r>
          </a:p>
          <a:p>
            <a:pPr algn="r"/>
            <a:r>
              <a:rPr lang="uk-UA" dirty="0" smtClean="0"/>
              <a:t>учениці  11-Б класу</a:t>
            </a:r>
          </a:p>
          <a:p>
            <a:pPr algn="r"/>
            <a:r>
              <a:rPr lang="uk-UA" dirty="0" smtClean="0"/>
              <a:t>ЖЕЛ №24</a:t>
            </a:r>
          </a:p>
          <a:p>
            <a:pPr algn="r"/>
            <a:r>
              <a:rPr lang="uk-UA" dirty="0" smtClean="0"/>
              <a:t>Гуленко Катерина,</a:t>
            </a:r>
          </a:p>
          <a:p>
            <a:pPr algn="r"/>
            <a:r>
              <a:rPr lang="uk-UA" dirty="0" smtClean="0"/>
              <a:t>Барановська Ірина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0"/>
            <a:ext cx="3075112" cy="980728"/>
          </a:xfrm>
        </p:spPr>
        <p:txBody>
          <a:bodyPr>
            <a:noAutofit/>
          </a:bodyPr>
          <a:lstStyle/>
          <a:p>
            <a:r>
              <a:rPr lang="uk-UA" sz="4800" b="1" cap="none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           План</a:t>
            </a:r>
            <a:endParaRPr lang="ru-RU" sz="4800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467600" cy="487375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Суть 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проблеми</a:t>
            </a: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>
              <a:buAutoNum type="arabicPeriod"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Причини 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виникнення</a:t>
            </a:r>
          </a:p>
          <a:p>
            <a:pPr marL="457200" indent="-457200">
              <a:buAutoNum type="arabicPeriod"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Демографічний перехід</a:t>
            </a:r>
            <a:endParaRPr lang="uk-UA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>
              <a:buAutoNum type="arabicPeriod"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Причини демографічної кризи в Україні</a:t>
            </a:r>
          </a:p>
          <a:p>
            <a:pPr marL="457200" indent="-457200">
              <a:buAutoNum type="arabicPeriod"/>
            </a:pP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Методи </a:t>
            </a:r>
            <a:r>
              <a:rPr lang="uk-UA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вирішення проблеми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457200" indent="-457200">
              <a:buNone/>
            </a:pP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http://kasner.kiev.ua/images/demograficheskaja-problema-v-mire-puti-reshenija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429000"/>
            <a:ext cx="4574624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 anchor="ctr"/>
          <a:lstStyle/>
          <a:p>
            <a:pPr algn="ctr"/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Суть проблеми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</a:t>
            </a:r>
            <a:r>
              <a:rPr lang="ru-RU" sz="2000" dirty="0" err="1" smtClean="0">
                <a:solidFill>
                  <a:schemeClr val="accent2">
                    <a:lumMod val="75000"/>
                  </a:schemeClr>
                </a:solidFill>
              </a:rPr>
              <a:t>Демографічна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проблема — сукупність соціально-демографічних проблем сучасності, що зачіпають інтереси всього людства.</a:t>
            </a:r>
          </a:p>
          <a:p>
            <a:pPr>
              <a:buNone/>
            </a:pP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</a:t>
            </a:r>
            <a:r>
              <a:rPr lang="uk-UA" dirty="0" smtClean="0">
                <a:solidFill>
                  <a:schemeClr val="accent1"/>
                </a:solidFill>
              </a:rPr>
              <a:t>Демографічна проблема</a:t>
            </a:r>
          </a:p>
          <a:p>
            <a:pPr>
              <a:buNone/>
            </a:pPr>
            <a:endParaRPr lang="uk-UA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uk-UA" sz="2000" dirty="0" smtClean="0">
                <a:solidFill>
                  <a:schemeClr val="accent2">
                    <a:lumMod val="75000"/>
                  </a:schemeClr>
                </a:solidFill>
              </a:rPr>
              <a:t>     демографічна криза в                      демографічний вибух</a:t>
            </a:r>
          </a:p>
          <a:p>
            <a:pPr algn="just">
              <a:buNone/>
            </a:pPr>
            <a:r>
              <a:rPr lang="ru-RU" sz="2000" dirty="0" smtClean="0"/>
              <a:t>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економічно розвинених                             в країнах,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країнах                                       що розвиваються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(зменшення кількості                     (різке зростання кількості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       населення)                                          населення)</a:t>
            </a:r>
          </a:p>
        </p:txBody>
      </p:sp>
      <p:cxnSp>
        <p:nvCxnSpPr>
          <p:cNvPr id="5" name="Пряма зі стрілкою 4"/>
          <p:cNvCxnSpPr/>
          <p:nvPr/>
        </p:nvCxnSpPr>
        <p:spPr>
          <a:xfrm rot="10800000" flipV="1">
            <a:off x="2714612" y="2214554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>
            <a:off x="4429124" y="221455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download (38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581128"/>
            <a:ext cx="3057528" cy="20272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 descr="images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509120"/>
            <a:ext cx="2850680" cy="2146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олілінія 11"/>
          <p:cNvSpPr/>
          <p:nvPr/>
        </p:nvSpPr>
        <p:spPr>
          <a:xfrm>
            <a:off x="2586182" y="554182"/>
            <a:ext cx="3274291" cy="297103"/>
          </a:xfrm>
          <a:custGeom>
            <a:avLst/>
            <a:gdLst>
              <a:gd name="connsiteX0" fmla="*/ 221673 w 3274291"/>
              <a:gd name="connsiteY0" fmla="*/ 0 h 297103"/>
              <a:gd name="connsiteX1" fmla="*/ 55418 w 3274291"/>
              <a:gd name="connsiteY1" fmla="*/ 129309 h 297103"/>
              <a:gd name="connsiteX2" fmla="*/ 452582 w 3274291"/>
              <a:gd name="connsiteY2" fmla="*/ 267854 h 297103"/>
              <a:gd name="connsiteX3" fmla="*/ 2770909 w 3274291"/>
              <a:gd name="connsiteY3" fmla="*/ 286327 h 297103"/>
              <a:gd name="connsiteX4" fmla="*/ 3223491 w 3274291"/>
              <a:gd name="connsiteY4" fmla="*/ 203200 h 297103"/>
              <a:gd name="connsiteX5" fmla="*/ 3075709 w 3274291"/>
              <a:gd name="connsiteY5" fmla="*/ 46182 h 297103"/>
              <a:gd name="connsiteX6" fmla="*/ 3075709 w 3274291"/>
              <a:gd name="connsiteY6" fmla="*/ 46182 h 297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4291" h="297103">
                <a:moveTo>
                  <a:pt x="221673" y="0"/>
                </a:moveTo>
                <a:cubicBezTo>
                  <a:pt x="119303" y="42333"/>
                  <a:pt x="16933" y="84667"/>
                  <a:pt x="55418" y="129309"/>
                </a:cubicBezTo>
                <a:cubicBezTo>
                  <a:pt x="93903" y="173951"/>
                  <a:pt x="0" y="241684"/>
                  <a:pt x="452582" y="267854"/>
                </a:cubicBezTo>
                <a:cubicBezTo>
                  <a:pt x="905164" y="294024"/>
                  <a:pt x="2309091" y="297103"/>
                  <a:pt x="2770909" y="286327"/>
                </a:cubicBezTo>
                <a:cubicBezTo>
                  <a:pt x="3232727" y="275551"/>
                  <a:pt x="3172691" y="243224"/>
                  <a:pt x="3223491" y="203200"/>
                </a:cubicBezTo>
                <a:cubicBezTo>
                  <a:pt x="3274291" y="163176"/>
                  <a:pt x="3075709" y="46182"/>
                  <a:pt x="3075709" y="46182"/>
                </a:cubicBezTo>
                <a:lnTo>
                  <a:pt x="3075709" y="46182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 anchor="ctr"/>
          <a:lstStyle/>
          <a:p>
            <a:pPr algn="ctr"/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Причини виникнення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1043608" y="1052736"/>
            <a:ext cx="782479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2000" dirty="0" smtClean="0">
                <a:solidFill>
                  <a:schemeClr val="accent2"/>
                </a:solidFill>
              </a:rPr>
              <a:t>Постіндустріальні              Країни, що розвиваються</a:t>
            </a:r>
          </a:p>
          <a:p>
            <a:pPr algn="just">
              <a:buNone/>
            </a:pPr>
            <a:r>
              <a:rPr lang="uk-UA" sz="2000" dirty="0" smtClean="0">
                <a:solidFill>
                  <a:schemeClr val="accent2"/>
                </a:solidFill>
              </a:rPr>
              <a:t>       країни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000" dirty="0" smtClean="0">
                <a:solidFill>
                  <a:schemeClr val="accent2"/>
                </a:solidFill>
              </a:rPr>
              <a:t>низький рівень                 високий рівень 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2"/>
                </a:solidFill>
              </a:rPr>
              <a:t>   народжуваності                народжуванності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accent2"/>
                </a:solidFill>
              </a:rPr>
              <a:t>старіння нації                   низька тривалість життя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accent2"/>
                </a:solidFill>
              </a:rPr>
              <a:t>висока урбанізація           зростання населення сіл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000" dirty="0" smtClean="0">
                <a:solidFill>
                  <a:schemeClr val="accent2"/>
                </a:solidFill>
              </a:rPr>
              <a:t>нестача працездатних     високий рівень безробіття</a:t>
            </a:r>
          </a:p>
          <a:p>
            <a:pPr algn="just">
              <a:buNone/>
            </a:pPr>
            <a:r>
              <a:rPr lang="uk-UA" sz="2000" dirty="0" smtClean="0">
                <a:solidFill>
                  <a:schemeClr val="accent2"/>
                </a:solidFill>
              </a:rPr>
              <a:t>   працівників</a:t>
            </a:r>
          </a:p>
        </p:txBody>
      </p:sp>
      <p:cxnSp>
        <p:nvCxnSpPr>
          <p:cNvPr id="5" name="Пряма сполучна лінія 4"/>
          <p:cNvCxnSpPr/>
          <p:nvPr/>
        </p:nvCxnSpPr>
        <p:spPr>
          <a:xfrm rot="16200000" flipH="1">
            <a:off x="2536017" y="2464587"/>
            <a:ext cx="314327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 descr="download (3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4071942"/>
            <a:ext cx="1857388" cy="1805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download (4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4581128"/>
            <a:ext cx="1966115" cy="19267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download (4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11760" y="4581128"/>
            <a:ext cx="2247876" cy="1858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download (42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4143380"/>
            <a:ext cx="1962147" cy="1733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Полілінія 9"/>
          <p:cNvSpPr/>
          <p:nvPr/>
        </p:nvSpPr>
        <p:spPr>
          <a:xfrm>
            <a:off x="1428728" y="642918"/>
            <a:ext cx="5572606" cy="310958"/>
          </a:xfrm>
          <a:custGeom>
            <a:avLst/>
            <a:gdLst>
              <a:gd name="connsiteX0" fmla="*/ 714279 w 5572606"/>
              <a:gd name="connsiteY0" fmla="*/ 0 h 310958"/>
              <a:gd name="connsiteX1" fmla="*/ 695806 w 5572606"/>
              <a:gd name="connsiteY1" fmla="*/ 258618 h 310958"/>
              <a:gd name="connsiteX2" fmla="*/ 4889115 w 5572606"/>
              <a:gd name="connsiteY2" fmla="*/ 277091 h 310958"/>
              <a:gd name="connsiteX3" fmla="*/ 4796751 w 5572606"/>
              <a:gd name="connsiteY3" fmla="*/ 55418 h 310958"/>
              <a:gd name="connsiteX4" fmla="*/ 4815224 w 5572606"/>
              <a:gd name="connsiteY4" fmla="*/ 64655 h 310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72606" h="310958">
                <a:moveTo>
                  <a:pt x="714279" y="0"/>
                </a:moveTo>
                <a:cubicBezTo>
                  <a:pt x="357139" y="106218"/>
                  <a:pt x="0" y="212436"/>
                  <a:pt x="695806" y="258618"/>
                </a:cubicBezTo>
                <a:cubicBezTo>
                  <a:pt x="1391612" y="304800"/>
                  <a:pt x="4205624" y="310958"/>
                  <a:pt x="4889115" y="277091"/>
                </a:cubicBezTo>
                <a:cubicBezTo>
                  <a:pt x="5572606" y="243224"/>
                  <a:pt x="4809066" y="90824"/>
                  <a:pt x="4796751" y="55418"/>
                </a:cubicBezTo>
                <a:cubicBezTo>
                  <a:pt x="4784436" y="20012"/>
                  <a:pt x="4799830" y="42333"/>
                  <a:pt x="4815224" y="6465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344816" cy="1224136"/>
          </a:xfrm>
        </p:spPr>
        <p:txBody>
          <a:bodyPr>
            <a:noAutofit/>
          </a:bodyPr>
          <a:lstStyle/>
          <a:p>
            <a:pPr algn="ctr"/>
            <a:r>
              <a:rPr lang="uk-UA" sz="44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Демографічний перехід –</a:t>
            </a:r>
            <a:r>
              <a:rPr lang="uk-UA" sz="44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uk-UA" sz="4400" b="1" cap="none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ru-RU" sz="4400" b="1" cap="none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892480" cy="487375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Висока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народжуваність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висока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смертність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через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низький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рівень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населення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слабкий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розвиток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медицини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;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За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традиційно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високої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народжуваності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завдяки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підвищенню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рівня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життя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поліпшенню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медичного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обслуговування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зменшується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смертність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just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Народжуваність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зменшується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внаслідок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підвищення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соціально-економічного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статусу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жінки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;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смертність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у межах 0,2- 0,6 %.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Природний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приріст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малий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навіть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від'ємний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692696"/>
            <a:ext cx="7344816" cy="122413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це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послідовна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зміна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типів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відтворення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населення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яка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призводить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стабілізації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чисельності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. </a:t>
            </a:r>
            <a:r>
              <a:rPr kumimoji="0" lang="uk-UA" sz="24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uk-UA" sz="2400" b="1" i="0" u="none" strike="noStrike" kern="1200" cap="none" spc="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400" b="1" i="0" u="none" strike="noStrike" kern="1200" cap="none" spc="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482" name="Picture 2" descr="http://vorobus.com/wp-content/uploads/2011/12/l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4653136"/>
            <a:ext cx="3672408" cy="2013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967634" cy="1143000"/>
          </a:xfrm>
        </p:spPr>
        <p:txBody>
          <a:bodyPr anchor="ctr"/>
          <a:lstStyle/>
          <a:p>
            <a:pPr algn="ctr"/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Причини демографічної кризи в Україні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00034" y="928670"/>
            <a:ext cx="7467600" cy="4873752"/>
          </a:xfrm>
        </p:spPr>
        <p:txBody>
          <a:bodyPr/>
          <a:lstStyle/>
          <a:p>
            <a:r>
              <a:rPr lang="uk-UA" sz="2000" dirty="0" smtClean="0">
                <a:solidFill>
                  <a:schemeClr val="accent2"/>
                </a:solidFill>
              </a:rPr>
              <a:t>відсутність житла у молодих пар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відсутність соціального захисту з боку держави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невелика заробітна плата</a:t>
            </a:r>
          </a:p>
          <a:p>
            <a:r>
              <a:rPr lang="ru-RU" sz="2000" dirty="0" smtClean="0">
                <a:solidFill>
                  <a:schemeClr val="accent2"/>
                </a:solidFill>
              </a:rPr>
              <a:t>небажання приватних структур утримувати у себе на роботі вагітних та жінок з маленькими дітьми</a:t>
            </a:r>
          </a:p>
          <a:p>
            <a:r>
              <a:rPr lang="uk-UA" sz="2000" dirty="0" smtClean="0">
                <a:solidFill>
                  <a:schemeClr val="accent2"/>
                </a:solidFill>
              </a:rPr>
              <a:t>еміграція населення</a:t>
            </a:r>
          </a:p>
          <a:p>
            <a:r>
              <a:rPr lang="uk-UA" sz="2000" dirty="0" smtClean="0">
                <a:solidFill>
                  <a:schemeClr val="accent2"/>
                </a:solidFill>
              </a:rPr>
              <a:t>смертність внаслідок екологічних проблем</a:t>
            </a:r>
            <a:endParaRPr lang="ru-RU" sz="2000" dirty="0" smtClean="0">
              <a:solidFill>
                <a:schemeClr val="accent2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ownload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786190"/>
            <a:ext cx="3000396" cy="22474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Рисунок 4" descr="download (4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3786190"/>
            <a:ext cx="3263488" cy="21717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 anchor="ctr"/>
          <a:lstStyle/>
          <a:p>
            <a:pPr algn="ctr"/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Методи </a:t>
            </a:r>
            <a:r>
              <a:rPr lang="uk-UA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вирішення проблеми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>
          <a:xfrm>
            <a:off x="500034" y="857232"/>
            <a:ext cx="7467600" cy="4873752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chemeClr val="accent2"/>
                </a:solidFill>
              </a:rPr>
              <a:t>сприяння поверненню етнічних українців</a:t>
            </a:r>
          </a:p>
          <a:p>
            <a:r>
              <a:rPr lang="uk-UA" sz="2000" dirty="0" smtClean="0">
                <a:solidFill>
                  <a:schemeClr val="accent2"/>
                </a:solidFill>
              </a:rPr>
              <a:t>створення соціальної бази для народження дітей молодими парами</a:t>
            </a:r>
          </a:p>
          <a:p>
            <a:r>
              <a:rPr lang="uk-UA" sz="2000" dirty="0" smtClean="0">
                <a:solidFill>
                  <a:schemeClr val="accent2"/>
                </a:solidFill>
              </a:rPr>
              <a:t>вирішення екологічних проблем</a:t>
            </a:r>
          </a:p>
          <a:p>
            <a:r>
              <a:rPr lang="uk-UA" sz="2000" dirty="0" smtClean="0">
                <a:solidFill>
                  <a:schemeClr val="accent2"/>
                </a:solidFill>
              </a:rPr>
              <a:t>збільшення кількості дітей в кожній сімейній парі хоча б до 2-3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4" name="Рисунок 3" descr="download (4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3636" y="4143380"/>
            <a:ext cx="2466975" cy="18478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download (4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43240" y="3000372"/>
            <a:ext cx="2726727" cy="18145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download (47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4071942"/>
            <a:ext cx="2501662" cy="16573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льков">
  <a:themeElements>
    <a:clrScheme name="Альков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льков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льков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193</TotalTime>
  <Words>252</Words>
  <Application>Microsoft Office PowerPoint</Application>
  <PresentationFormat>Екран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Альков</vt:lpstr>
      <vt:lpstr>Демографічні проблеми</vt:lpstr>
      <vt:lpstr>                              План</vt:lpstr>
      <vt:lpstr>Суть проблеми</vt:lpstr>
      <vt:lpstr>Причини виникнення</vt:lpstr>
      <vt:lpstr>Демографічний перехід – </vt:lpstr>
      <vt:lpstr>Причини демографічної кризи в Україні</vt:lpstr>
      <vt:lpstr>Методи вирішення проблеми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lenovo</cp:lastModifiedBy>
  <cp:revision>20</cp:revision>
  <dcterms:created xsi:type="dcterms:W3CDTF">2013-10-22T16:47:07Z</dcterms:created>
  <dcterms:modified xsi:type="dcterms:W3CDTF">2013-10-22T20:01:55Z</dcterms:modified>
</cp:coreProperties>
</file>