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72" r:id="rId4"/>
    <p:sldId id="263" r:id="rId5"/>
    <p:sldId id="273" r:id="rId6"/>
    <p:sldId id="264" r:id="rId7"/>
    <p:sldId id="274" r:id="rId8"/>
    <p:sldId id="265" r:id="rId9"/>
    <p:sldId id="275" r:id="rId10"/>
    <p:sldId id="266" r:id="rId11"/>
    <p:sldId id="267" r:id="rId12"/>
    <p:sldId id="268" r:id="rId13"/>
    <p:sldId id="269" r:id="rId14"/>
    <p:sldId id="27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EBC52-05DE-4BE9-BB6E-697BCC6A79C9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05124-1B24-414C-A89E-6B33786344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290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05124-1B24-414C-A89E-6B33786344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21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0152" y="4077072"/>
            <a:ext cx="2880320" cy="172819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Підготували </a:t>
            </a:r>
          </a:p>
          <a:p>
            <a:r>
              <a:rPr lang="uk-UA" dirty="0">
                <a:latin typeface="Arial" pitchFamily="34" charset="0"/>
                <a:cs typeface="Arial" pitchFamily="34" charset="0"/>
              </a:rPr>
              <a:t>у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чениці 11-Б класу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Крамарева Анастасія</a:t>
            </a:r>
          </a:p>
          <a:p>
            <a:r>
              <a:rPr lang="uk-UA" dirty="0" err="1" smtClean="0">
                <a:latin typeface="Arial" pitchFamily="34" charset="0"/>
                <a:cs typeface="Arial" pitchFamily="34" charset="0"/>
              </a:rPr>
              <a:t>Островська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Каріна</a:t>
            </a:r>
            <a:endParaRPr lang="uk-UA" dirty="0" smtClean="0">
              <a:latin typeface="Arial" pitchFamily="34" charset="0"/>
              <a:cs typeface="Arial" pitchFamily="34" charset="0"/>
            </a:endParaRP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Тищенко Анна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55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Заповідники Сумської області</a:t>
            </a:r>
            <a:endParaRPr lang="ru-RU" sz="55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static6.depositphotos.com/1000126/578/v/950/depositphotos_5783405-Vector-silhouette-of-tree-branches-c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06" y="3356992"/>
            <a:ext cx="1903321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40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6864" cy="738320"/>
          </a:xfrm>
        </p:spPr>
        <p:txBody>
          <a:bodyPr/>
          <a:lstStyle/>
          <a:p>
            <a:pPr marL="0" indent="0" algn="l">
              <a:buNone/>
            </a:pPr>
            <a:r>
              <a:rPr lang="uk-UA" sz="3600" b="0" dirty="0" smtClean="0"/>
              <a:t>Гетьманський національний природний парк</a:t>
            </a:r>
            <a:r>
              <a:rPr lang="uk-UA" b="0" dirty="0" smtClean="0"/>
              <a:t/>
            </a:r>
            <a:br>
              <a:rPr lang="uk-UA" b="0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2910" y="1785926"/>
            <a:ext cx="8286808" cy="46039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uk-UA" dirty="0" err="1" smtClean="0">
                <a:solidFill>
                  <a:schemeClr val="tx1"/>
                </a:solidFill>
              </a:rPr>
              <a:t>ін</a:t>
            </a:r>
            <a:r>
              <a:rPr lang="uk-UA" dirty="0" smtClean="0">
                <a:solidFill>
                  <a:schemeClr val="tx1"/>
                </a:solidFill>
              </a:rPr>
              <a:t> розташований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 err="1" smtClean="0">
                <a:solidFill>
                  <a:schemeClr val="tx1"/>
                </a:solidFill>
              </a:rPr>
              <a:t>території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Великописарівського</a:t>
            </a:r>
            <a:r>
              <a:rPr lang="ru-RU" dirty="0" smtClean="0">
                <a:solidFill>
                  <a:schemeClr val="tx1"/>
                </a:solidFill>
              </a:rPr>
              <a:t>, </a:t>
            </a:r>
            <a:r>
              <a:rPr lang="ru-RU" dirty="0" err="1" smtClean="0">
                <a:solidFill>
                  <a:schemeClr val="tx1"/>
                </a:solidFill>
              </a:rPr>
              <a:t>Охтирського</a:t>
            </a:r>
            <a:r>
              <a:rPr lang="ru-RU" dirty="0" smtClean="0">
                <a:solidFill>
                  <a:schemeClr val="tx1"/>
                </a:solidFill>
              </a:rPr>
              <a:t> та </a:t>
            </a:r>
            <a:r>
              <a:rPr lang="ru-RU" dirty="0" err="1" smtClean="0">
                <a:solidFill>
                  <a:schemeClr val="tx1"/>
                </a:solidFill>
              </a:rPr>
              <a:t>Тростянецького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райо-нів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Сумської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області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Площа</a:t>
            </a:r>
            <a:r>
              <a:rPr lang="ru-RU" dirty="0" smtClean="0">
                <a:solidFill>
                  <a:schemeClr val="tx1"/>
                </a:solidFill>
              </a:rPr>
              <a:t> становить 23360,1 га, в тому </a:t>
            </a:r>
            <a:r>
              <a:rPr lang="ru-RU" dirty="0" err="1" smtClean="0">
                <a:solidFill>
                  <a:schemeClr val="tx1"/>
                </a:solidFill>
              </a:rPr>
              <a:t>числі</a:t>
            </a:r>
            <a:r>
              <a:rPr lang="ru-RU" dirty="0" smtClean="0">
                <a:solidFill>
                  <a:schemeClr val="tx1"/>
                </a:solidFill>
              </a:rPr>
              <a:t> 11673,2 га земель,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надаються</a:t>
            </a:r>
            <a:r>
              <a:rPr lang="ru-RU" dirty="0" smtClean="0">
                <a:solidFill>
                  <a:schemeClr val="tx1"/>
                </a:solidFill>
              </a:rPr>
              <a:t> парку у </a:t>
            </a:r>
            <a:r>
              <a:rPr lang="ru-RU" dirty="0" err="1" smtClean="0">
                <a:solidFill>
                  <a:schemeClr val="tx1"/>
                </a:solidFill>
              </a:rPr>
              <a:t>постійне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користування</a:t>
            </a:r>
            <a:r>
              <a:rPr lang="ru-RU" dirty="0" smtClean="0">
                <a:solidFill>
                  <a:schemeClr val="tx1"/>
                </a:solidFill>
              </a:rPr>
              <a:t>, та 11686,9 га земель,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включаються</a:t>
            </a:r>
            <a:r>
              <a:rPr lang="ru-RU" dirty="0" smtClean="0">
                <a:solidFill>
                  <a:schemeClr val="tx1"/>
                </a:solidFill>
              </a:rPr>
              <a:t> до </a:t>
            </a:r>
            <a:r>
              <a:rPr lang="ru-RU" dirty="0" err="1" smtClean="0">
                <a:solidFill>
                  <a:schemeClr val="tx1"/>
                </a:solidFill>
              </a:rPr>
              <a:t>його</a:t>
            </a:r>
            <a:r>
              <a:rPr lang="ru-RU" dirty="0" smtClean="0">
                <a:solidFill>
                  <a:schemeClr val="tx1"/>
                </a:solidFill>
              </a:rPr>
              <a:t> складу без </a:t>
            </a:r>
            <a:r>
              <a:rPr lang="ru-RU" dirty="0" err="1" smtClean="0">
                <a:solidFill>
                  <a:schemeClr val="tx1"/>
                </a:solidFill>
              </a:rPr>
              <a:t>вилучення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землекористувачів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Парк </a:t>
            </a:r>
            <a:r>
              <a:rPr lang="ru-RU" dirty="0" err="1" smtClean="0">
                <a:solidFill>
                  <a:schemeClr val="tx1"/>
                </a:solidFill>
              </a:rPr>
              <a:t>створений</a:t>
            </a:r>
            <a:r>
              <a:rPr lang="ru-RU" dirty="0" smtClean="0">
                <a:solidFill>
                  <a:schemeClr val="tx1"/>
                </a:solidFill>
              </a:rPr>
              <a:t> 27 </a:t>
            </a:r>
            <a:r>
              <a:rPr lang="ru-RU" dirty="0" err="1" smtClean="0">
                <a:solidFill>
                  <a:schemeClr val="tx1"/>
                </a:solidFill>
              </a:rPr>
              <a:t>квітня</a:t>
            </a:r>
            <a:r>
              <a:rPr lang="ru-RU" dirty="0" smtClean="0">
                <a:solidFill>
                  <a:schemeClr val="tx1"/>
                </a:solidFill>
              </a:rPr>
              <a:t> 2009 року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метою </a:t>
            </a:r>
            <a:r>
              <a:rPr lang="ru-RU" dirty="0" err="1" smtClean="0">
                <a:solidFill>
                  <a:schemeClr val="tx1"/>
                </a:solidFill>
              </a:rPr>
              <a:t>збереження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відтворення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раціонального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типових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унікальних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природних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комплексів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Лівобережноголісостепу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важливе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природоохоронне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наукове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естетичне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рекреаційне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оздоровче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значення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ru-RU" u="sng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2" descr="http://static6.depositphotos.com/1000126/578/v/950/depositphotos_5783405-Vector-silhouette-of-tree-branches-c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30133" cy="1247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973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айл:Vorskla 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143404" cy="3107553"/>
          </a:xfrm>
          <a:prstGeom prst="rect">
            <a:avLst/>
          </a:prstGeom>
          <a:noFill/>
        </p:spPr>
      </p:pic>
      <p:pic>
        <p:nvPicPr>
          <p:cNvPr id="5124" name="Picture 4" descr="http://upload.wikimedia.org/wikipedia/commons/thumb/b/b3/%D0%9A%D0%B0%D0%B7%D0%BA%D0%BE%D0%B2%D0%B8%D0%B9_%D0%A3%D0%B4%D0%B0%D0%B9.jpg/300px-%D0%9A%D0%B0%D0%B7%D0%BA%D0%BE%D0%B2%D0%B8%D0%B9_%D0%A3%D0%B4%D0%B0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4143404" cy="2946818"/>
          </a:xfrm>
          <a:prstGeom prst="rect">
            <a:avLst/>
          </a:prstGeom>
          <a:noFill/>
        </p:spPr>
      </p:pic>
      <p:pic>
        <p:nvPicPr>
          <p:cNvPr id="5126" name="Picture 6" descr="http://www.okhtyrka.net/images/stories/news/1109/getman_09_11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66"/>
            <a:ext cx="3905277" cy="3071834"/>
          </a:xfrm>
          <a:prstGeom prst="rect">
            <a:avLst/>
          </a:prstGeom>
          <a:noFill/>
        </p:spPr>
      </p:pic>
      <p:pic>
        <p:nvPicPr>
          <p:cNvPr id="5128" name="Picture 8" descr="http://mw2.google.com/mw-panoramio/photos/medium/773707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90"/>
            <a:ext cx="3976746" cy="2877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73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Заказник Великий Бір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14348" y="1714488"/>
            <a:ext cx="7500990" cy="428628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err="1" smtClean="0">
                <a:solidFill>
                  <a:schemeClr val="tx1"/>
                </a:solidFill>
              </a:rPr>
              <a:t>Розташований</a:t>
            </a:r>
            <a:r>
              <a:rPr lang="ru-RU" dirty="0" smtClean="0">
                <a:solidFill>
                  <a:schemeClr val="tx1"/>
                </a:solidFill>
              </a:rPr>
              <a:t> у межах </a:t>
            </a:r>
            <a:r>
              <a:rPr lang="ru-RU" dirty="0" err="1" smtClean="0">
                <a:solidFill>
                  <a:schemeClr val="tx1"/>
                </a:solidFill>
              </a:rPr>
              <a:t>Шостинського</a:t>
            </a:r>
            <a:r>
              <a:rPr lang="ru-RU" dirty="0" smtClean="0">
                <a:solidFill>
                  <a:schemeClr val="tx1"/>
                </a:solidFill>
              </a:rPr>
              <a:t>  району </a:t>
            </a:r>
            <a:r>
              <a:rPr lang="ru-RU" dirty="0" err="1" smtClean="0">
                <a:solidFill>
                  <a:schemeClr val="tx1"/>
                </a:solidFill>
              </a:rPr>
              <a:t>Сумської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області</a:t>
            </a:r>
            <a:r>
              <a:rPr lang="ru-RU" dirty="0" smtClean="0">
                <a:solidFill>
                  <a:schemeClr val="tx1"/>
                </a:solidFill>
              </a:rPr>
              <a:t>, на </a:t>
            </a:r>
            <a:r>
              <a:rPr lang="ru-RU" dirty="0" err="1" smtClean="0">
                <a:solidFill>
                  <a:schemeClr val="tx1"/>
                </a:solidFill>
              </a:rPr>
              <a:t>південний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захід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села </a:t>
            </a:r>
            <a:r>
              <a:rPr lang="ru-RU" dirty="0" err="1" smtClean="0">
                <a:solidFill>
                  <a:schemeClr val="tx1"/>
                </a:solidFill>
              </a:rPr>
              <a:t>Собича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захід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міста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Шостки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Площа – 1231 га.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 smtClean="0">
                <a:solidFill>
                  <a:schemeClr val="tx1"/>
                </a:solidFill>
              </a:rPr>
              <a:t>ньому</a:t>
            </a:r>
            <a:r>
              <a:rPr lang="ru-RU" dirty="0" smtClean="0">
                <a:solidFill>
                  <a:schemeClr val="tx1"/>
                </a:solidFill>
              </a:rPr>
              <a:t> росте сосна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різних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географічних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регіонів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колишньої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Російської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імперії</a:t>
            </a:r>
            <a:r>
              <a:rPr lang="ru-RU" dirty="0" smtClean="0">
                <a:solidFill>
                  <a:schemeClr val="tx1"/>
                </a:solidFill>
              </a:rPr>
              <a:t> (</a:t>
            </a:r>
            <a:r>
              <a:rPr lang="ru-RU" dirty="0" err="1" smtClean="0">
                <a:solidFill>
                  <a:schemeClr val="tx1"/>
                </a:solidFill>
              </a:rPr>
              <a:t>понад</a:t>
            </a:r>
            <a:r>
              <a:rPr lang="ru-RU" dirty="0" smtClean="0">
                <a:solidFill>
                  <a:schemeClr val="tx1"/>
                </a:solidFill>
              </a:rPr>
              <a:t> 200 </a:t>
            </a:r>
            <a:r>
              <a:rPr lang="ru-RU" dirty="0" err="1" smtClean="0">
                <a:solidFill>
                  <a:schemeClr val="tx1"/>
                </a:solidFill>
              </a:rPr>
              <a:t>географічних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варіантів</a:t>
            </a:r>
            <a:r>
              <a:rPr lang="ru-RU" dirty="0" smtClean="0">
                <a:solidFill>
                  <a:schemeClr val="tx1"/>
                </a:solidFill>
              </a:rPr>
              <a:t> сосни </a:t>
            </a:r>
            <a:r>
              <a:rPr lang="ru-RU" dirty="0" err="1" smtClean="0">
                <a:solidFill>
                  <a:schemeClr val="tx1"/>
                </a:solidFill>
              </a:rPr>
              <a:t>звичайної</a:t>
            </a:r>
            <a:r>
              <a:rPr lang="ru-RU" dirty="0" smtClean="0">
                <a:solidFill>
                  <a:schemeClr val="tx1"/>
                </a:solidFill>
              </a:rPr>
              <a:t>). Заготовка </a:t>
            </a:r>
            <a:r>
              <a:rPr lang="ru-RU" dirty="0" err="1" smtClean="0">
                <a:solidFill>
                  <a:schemeClr val="tx1"/>
                </a:solidFill>
              </a:rPr>
              <a:t>насіння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велася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Польщі</a:t>
            </a:r>
            <a:r>
              <a:rPr lang="ru-RU" dirty="0" smtClean="0">
                <a:solidFill>
                  <a:schemeClr val="tx1"/>
                </a:solidFill>
              </a:rPr>
              <a:t> (на </a:t>
            </a:r>
            <a:r>
              <a:rPr lang="ru-RU" dirty="0" err="1" smtClean="0">
                <a:solidFill>
                  <a:schemeClr val="tx1"/>
                </a:solidFill>
              </a:rPr>
              <a:t>заході</a:t>
            </a:r>
            <a:r>
              <a:rPr lang="ru-RU" dirty="0" smtClean="0">
                <a:solidFill>
                  <a:schemeClr val="tx1"/>
                </a:solidFill>
              </a:rPr>
              <a:t>) до Узбекистану (на </a:t>
            </a:r>
            <a:r>
              <a:rPr lang="ru-RU" dirty="0" err="1" smtClean="0">
                <a:solidFill>
                  <a:schemeClr val="tx1"/>
                </a:solidFill>
              </a:rPr>
              <a:t>сході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Вологди</a:t>
            </a:r>
            <a:r>
              <a:rPr lang="ru-RU" dirty="0" smtClean="0">
                <a:solidFill>
                  <a:schemeClr val="tx1"/>
                </a:solidFill>
              </a:rPr>
              <a:t> (</a:t>
            </a:r>
            <a:r>
              <a:rPr lang="ru-RU" dirty="0" err="1" smtClean="0">
                <a:solidFill>
                  <a:schemeClr val="tx1"/>
                </a:solidFill>
              </a:rPr>
              <a:t>на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півночі</a:t>
            </a:r>
            <a:r>
              <a:rPr lang="ru-RU" dirty="0" smtClean="0">
                <a:solidFill>
                  <a:schemeClr val="tx1"/>
                </a:solidFill>
              </a:rPr>
              <a:t>). Тут </a:t>
            </a:r>
            <a:r>
              <a:rPr lang="ru-RU" dirty="0" err="1" smtClean="0">
                <a:solidFill>
                  <a:schemeClr val="tx1"/>
                </a:solidFill>
              </a:rPr>
              <a:t>зростають</a:t>
            </a:r>
            <a:r>
              <a:rPr lang="ru-RU" dirty="0" smtClean="0">
                <a:solidFill>
                  <a:schemeClr val="tx1"/>
                </a:solidFill>
              </a:rPr>
              <a:t> сосна </a:t>
            </a:r>
            <a:r>
              <a:rPr lang="ru-RU" dirty="0" err="1" smtClean="0">
                <a:solidFill>
                  <a:schemeClr val="tx1"/>
                </a:solidFill>
              </a:rPr>
              <a:t>тамбовська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волинська,чернігівська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орловська</a:t>
            </a:r>
            <a:r>
              <a:rPr lang="ru-RU" dirty="0" smtClean="0">
                <a:solidFill>
                  <a:schemeClr val="tx1"/>
                </a:solidFill>
              </a:rPr>
              <a:t>. Є сосна </a:t>
            </a:r>
            <a:r>
              <a:rPr lang="ru-RU" dirty="0" err="1" smtClean="0">
                <a:solidFill>
                  <a:schemeClr val="tx1"/>
                </a:solidFill>
              </a:rPr>
              <a:t>з</a:t>
            </a:r>
            <a:r>
              <a:rPr lang="ru-RU" dirty="0" smtClean="0">
                <a:solidFill>
                  <a:schemeClr val="tx1"/>
                </a:solidFill>
              </a:rPr>
              <a:t> Прибалтики — </a:t>
            </a:r>
            <a:r>
              <a:rPr lang="ru-RU" dirty="0" err="1" smtClean="0">
                <a:solidFill>
                  <a:schemeClr val="tx1"/>
                </a:solidFill>
              </a:rPr>
              <a:t>курляндська</a:t>
            </a:r>
            <a:r>
              <a:rPr lang="ru-RU" dirty="0" smtClean="0">
                <a:solidFill>
                  <a:schemeClr val="tx1"/>
                </a:solidFill>
              </a:rPr>
              <a:t> та </a:t>
            </a:r>
            <a:r>
              <a:rPr lang="ru-RU" dirty="0" err="1" smtClean="0">
                <a:solidFill>
                  <a:schemeClr val="tx1"/>
                </a:solidFill>
              </a:rPr>
              <a:t>інші</a:t>
            </a:r>
            <a:r>
              <a:rPr lang="ru-RU" dirty="0" smtClean="0">
                <a:solidFill>
                  <a:schemeClr val="tx1"/>
                </a:solidFill>
              </a:rPr>
              <a:t>. У заказнику </a:t>
            </a:r>
            <a:r>
              <a:rPr lang="ru-RU" dirty="0" err="1" smtClean="0">
                <a:solidFill>
                  <a:schemeClr val="tx1"/>
                </a:solidFill>
              </a:rPr>
              <a:t>зростає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сосна-велетень</a:t>
            </a:r>
            <a:r>
              <a:rPr lang="ru-RU" dirty="0" smtClean="0">
                <a:solidFill>
                  <a:schemeClr val="tx1"/>
                </a:solidFill>
              </a:rPr>
              <a:t>, названа на честь </a:t>
            </a:r>
            <a:r>
              <a:rPr lang="ru-RU" dirty="0" err="1" smtClean="0">
                <a:solidFill>
                  <a:schemeClr val="tx1"/>
                </a:solidFill>
              </a:rPr>
              <a:t>професора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Огієвського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static6.depositphotos.com/1000126/578/v/950/depositphotos_5783405-Vector-silhouette-of-tree-branches-c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30133" cy="1247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098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6.depositphotos.com/1000126/578/v/950/depositphotos_5783405-Vector-silhouette-of-tree-branches-c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30133" cy="1247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ostir.museum/images/parks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4286250" cy="2981326"/>
          </a:xfrm>
          <a:prstGeom prst="rect">
            <a:avLst/>
          </a:prstGeom>
          <a:noFill/>
        </p:spPr>
      </p:pic>
      <p:pic>
        <p:nvPicPr>
          <p:cNvPr id="3078" name="Picture 6" descr="http://www.derevo.info/system/application/attachments/photo/b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214686"/>
            <a:ext cx="4429156" cy="332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98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rot="21238908">
            <a:off x="375810" y="805919"/>
            <a:ext cx="7048872" cy="220914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5400" b="1" i="1" dirty="0" smtClean="0"/>
              <a:t>Дякую за увагу!</a:t>
            </a:r>
            <a:endParaRPr lang="ru-RU" sz="5400" b="1" i="1" dirty="0"/>
          </a:p>
        </p:txBody>
      </p:sp>
      <p:pic>
        <p:nvPicPr>
          <p:cNvPr id="4" name="Picture 2" descr="http://static6.depositphotos.com/1000126/578/v/950/depositphotos_5783405-Vector-silhouette-of-tree-branches-c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30133" cy="1247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os1.i.ua/3/1/10440989_3d12e3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500306"/>
            <a:ext cx="5072098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098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Михайлівська цілина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7488832" cy="482453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uk-UA" sz="2300" dirty="0" smtClean="0">
                <a:latin typeface="Arial" pitchFamily="34" charset="0"/>
                <a:cs typeface="Arial" pitchFamily="34" charset="0"/>
              </a:rPr>
              <a:t>Степовий </a:t>
            </a:r>
            <a:r>
              <a:rPr lang="vi-VN" sz="2300" dirty="0" smtClean="0">
                <a:latin typeface="Arial" pitchFamily="34" charset="0"/>
                <a:cs typeface="Arial" pitchFamily="34" charset="0"/>
              </a:rPr>
              <a:t>природний</a:t>
            </a:r>
            <a:r>
              <a:rPr lang="vi-VN" sz="23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заповідник</a:t>
            </a:r>
            <a:r>
              <a:rPr lang="vi-VN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300" dirty="0">
                <a:latin typeface="Arial" pitchFamily="34" charset="0"/>
                <a:cs typeface="Arial" pitchFamily="34" charset="0"/>
              </a:rPr>
              <a:t>розташований на заході 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Лебединського району</a:t>
            </a:r>
            <a:r>
              <a:rPr lang="vi-VN" sz="23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3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vi-VN" sz="2300" dirty="0" smtClean="0">
                <a:latin typeface="Arial" pitchFamily="34" charset="0"/>
                <a:cs typeface="Arial" pitchFamily="34" charset="0"/>
              </a:rPr>
              <a:t>Створений </a:t>
            </a:r>
            <a:r>
              <a:rPr lang="vi-VN" sz="2300" dirty="0">
                <a:latin typeface="Arial" pitchFamily="34" charset="0"/>
                <a:cs typeface="Arial" pitchFamily="34" charset="0"/>
              </a:rPr>
              <a:t>у 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1928 </a:t>
            </a:r>
            <a:r>
              <a:rPr lang="vi-VN" sz="2300" dirty="0" smtClean="0">
                <a:latin typeface="Arial" pitchFamily="34" charset="0"/>
                <a:cs typeface="Arial" pitchFamily="34" charset="0"/>
              </a:rPr>
              <a:t>році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vi-VN" sz="2300" dirty="0" smtClean="0">
                <a:latin typeface="Arial" pitchFamily="34" charset="0"/>
                <a:cs typeface="Arial" pitchFamily="34" charset="0"/>
              </a:rPr>
              <a:t> </a:t>
            </a:r>
            <a:endParaRPr lang="uk-UA" sz="23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uk-UA" sz="23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vi-VN" sz="2300" dirty="0" smtClean="0">
                <a:latin typeface="Arial" pitchFamily="34" charset="0"/>
                <a:cs typeface="Arial" pitchFamily="34" charset="0"/>
              </a:rPr>
              <a:t>лоща</a:t>
            </a:r>
            <a:r>
              <a:rPr lang="vi-VN" sz="2300" dirty="0">
                <a:latin typeface="Arial" pitchFamily="34" charset="0"/>
                <a:cs typeface="Arial" pitchFamily="34" charset="0"/>
              </a:rPr>
              <a:t> — 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882,9</a:t>
            </a:r>
            <a:r>
              <a:rPr lang="vi-VN" sz="2300" dirty="0">
                <a:latin typeface="Arial" pitchFamily="34" charset="0"/>
                <a:cs typeface="Arial" pitchFamily="34" charset="0"/>
              </a:rPr>
              <a:t> </a:t>
            </a:r>
            <a:r>
              <a:rPr lang="uk-UA" sz="2300" dirty="0" smtClean="0">
                <a:latin typeface="Arial" pitchFamily="34" charset="0"/>
                <a:cs typeface="Arial" pitchFamily="34" charset="0"/>
              </a:rPr>
              <a:t>гектари</a:t>
            </a:r>
            <a:r>
              <a:rPr lang="vi-VN" sz="2300" dirty="0" smtClean="0">
                <a:latin typeface="Arial" pitchFamily="34" charset="0"/>
                <a:cs typeface="Arial" pitchFamily="34" charset="0"/>
              </a:rPr>
              <a:t>. </a:t>
            </a:r>
            <a:endParaRPr lang="uk-UA" sz="23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vi-VN" sz="2300" dirty="0" smtClean="0">
                <a:latin typeface="Arial" pitchFamily="34" charset="0"/>
                <a:cs typeface="Arial" pitchFamily="34" charset="0"/>
              </a:rPr>
              <a:t>Охороняється </a:t>
            </a:r>
            <a:r>
              <a:rPr lang="vi-VN" sz="2300" dirty="0">
                <a:latin typeface="Arial" pitchFamily="34" charset="0"/>
                <a:cs typeface="Arial" pitchFamily="34" charset="0"/>
              </a:rPr>
              <a:t>єдина в Україні цінна ділянка лучного степу в лісостеповій зоні.</a:t>
            </a:r>
          </a:p>
          <a:p>
            <a:pPr marL="45720" indent="0">
              <a:buNone/>
            </a:pPr>
            <a:r>
              <a:rPr lang="uk-UA" sz="2300" dirty="0" smtClean="0">
                <a:latin typeface="Arial" pitchFamily="34" charset="0"/>
                <a:cs typeface="Arial" pitchFamily="34" charset="0"/>
              </a:rPr>
              <a:t>Входить до списку семи чудес Сумщини.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endParaRPr lang="ru-RU" sz="23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23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Михайлівського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степу є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озерця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, болота,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час злив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заповнюються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водою.</a:t>
            </a:r>
          </a:p>
          <a:p>
            <a:pPr marL="45720" indent="0">
              <a:buNone/>
            </a:pP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Рослинний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світ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головне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займають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різнотравно-тирсові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різнотравно-типчакові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угрупування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Всього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тут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зареєстровано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493 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вида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5720" indent="0">
              <a:buNone/>
            </a:pP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Тваринний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світ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заєць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сірий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лисиця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руда, лось, кабан,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вовк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. Все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частіше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з'являються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сарни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(«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дикі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 smtClean="0">
                <a:latin typeface="Arial" pitchFamily="34" charset="0"/>
                <a:cs typeface="Arial" pitchFamily="34" charset="0"/>
              </a:rPr>
              <a:t>кози</a:t>
            </a:r>
            <a:r>
              <a:rPr lang="ru-RU" sz="2300" dirty="0" smtClean="0">
                <a:latin typeface="Arial" pitchFamily="34" charset="0"/>
                <a:cs typeface="Arial" pitchFamily="34" charset="0"/>
              </a:rPr>
              <a:t>»).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Дуже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багато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дрібних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гризунів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300" dirty="0" err="1">
                <a:latin typeface="Arial" pitchFamily="34" charset="0"/>
                <a:cs typeface="Arial" pitchFamily="34" charset="0"/>
              </a:rPr>
              <a:t>птахів</a:t>
            </a:r>
            <a:r>
              <a:rPr lang="ru-RU" sz="23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2050" name="Picture 2" descr="http://static6.depositphotos.com/1000126/578/v/950/depositphotos_5783405-Vector-silhouette-of-tree-branches-c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30133" cy="1247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62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brary-sumy.com/upload/iblock/28d/3330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3"/>
            <a:ext cx="2857500" cy="2790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a.convdocs.org/pars_docs/refs/4/3219/3219_html_356100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228975" cy="2238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conomy-mk.gov.ua/download/foto/pzf/elanet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15003"/>
            <a:ext cx="3242841" cy="2432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-lKaU20A4KLA/UFls20HR3PI/AAAAAAAAAAw/XeMEZqk1w20/s320/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88640"/>
            <a:ext cx="2983572" cy="223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eografica.net.ua/zagal/novyny/new2/geo_ukrstep_n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937" y="427707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091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err="1" smtClean="0">
                <a:latin typeface="Arial" pitchFamily="34" charset="0"/>
                <a:cs typeface="Arial" pitchFamily="34" charset="0"/>
              </a:rPr>
              <a:t>Нескучанський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dirty="0" smtClean="0">
                <a:latin typeface="Arial" pitchFamily="34" charset="0"/>
                <a:cs typeface="Arial" pitchFamily="34" charset="0"/>
              </a:rPr>
              <a:t>заповідник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5496" y="1988840"/>
            <a:ext cx="7048872" cy="403244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Парк-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пам'ятка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садово-паркового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мистецтва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державного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розташований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місті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Тростянець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Займає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територію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253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га.</a:t>
            </a:r>
          </a:p>
          <a:p>
            <a:pPr marL="45720" indent="0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Основу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Нескучного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складає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дібровий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масив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природнього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походження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Композиційну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вісь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складають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три озера,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які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знаходяться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руслі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колишньої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річки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Тростинки.</a:t>
            </a:r>
          </a:p>
          <a:p>
            <a:pPr marL="4572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заповіднику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знаходяться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такі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визначні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пам'ятки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як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ґрот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Німф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Краснотростянецька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лісова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науково-дослідна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станція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Рослинний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світ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дуб, ясен, липа,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ільмові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породи, сосна,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ялина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модрина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Загалом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росте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більше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100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видів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рослин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http://static6.depositphotos.com/1000126/578/v/950/depositphotos_5783405-Vector-silhouette-of-tree-branches-c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30133" cy="1247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26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uriffm.org.ua/files/tr_sta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90089"/>
            <a:ext cx="2160240" cy="3251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upload.wikimedia.org/wikipedia/commons/thumb/f/fe/Grot_Nimf.JPG/220px-Grot_Nim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9178"/>
            <a:ext cx="2895533" cy="1934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uriffm.org.ua/files/tr_neskuch_le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808312" cy="1797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2317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«Литовський бір»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7048872" cy="40324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 smtClean="0"/>
              <a:t>Заповідне</a:t>
            </a:r>
            <a:r>
              <a:rPr lang="ru-RU" dirty="0" smtClean="0"/>
              <a:t> урочище </a:t>
            </a:r>
            <a:r>
              <a:rPr lang="ru-RU" dirty="0" err="1" smtClean="0"/>
              <a:t>Охтирського</a:t>
            </a:r>
            <a:r>
              <a:rPr lang="ru-RU" dirty="0" smtClean="0"/>
              <a:t> району. </a:t>
            </a:r>
          </a:p>
          <a:p>
            <a:pPr marL="45720" indent="0">
              <a:buNone/>
            </a:pPr>
            <a:r>
              <a:rPr lang="ru-RU" dirty="0" err="1" smtClean="0"/>
              <a:t>Площа</a:t>
            </a:r>
            <a:r>
              <a:rPr lang="ru-RU" dirty="0" smtClean="0"/>
              <a:t>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—</a:t>
            </a:r>
            <a:r>
              <a:rPr lang="ru-RU" dirty="0" smtClean="0"/>
              <a:t> 914.2 га. </a:t>
            </a:r>
          </a:p>
          <a:p>
            <a:pPr marL="45720" indent="0">
              <a:buNone/>
            </a:pPr>
            <a:r>
              <a:rPr lang="ru-RU" dirty="0" err="1" smtClean="0"/>
              <a:t>Ділянка</a:t>
            </a:r>
            <a:r>
              <a:rPr lang="ru-RU" dirty="0" smtClean="0"/>
              <a:t> </a:t>
            </a:r>
            <a:r>
              <a:rPr lang="ru-RU" dirty="0"/>
              <a:t>соснового </a:t>
            </a:r>
            <a:r>
              <a:rPr lang="ru-RU" dirty="0" err="1"/>
              <a:t>лісу</a:t>
            </a:r>
            <a:r>
              <a:rPr lang="ru-RU" dirty="0"/>
              <a:t> природного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200-річного </a:t>
            </a:r>
            <a:r>
              <a:rPr lang="ru-RU" dirty="0" err="1"/>
              <a:t>віку</a:t>
            </a:r>
            <a:r>
              <a:rPr lang="ru-RU" dirty="0" smtClean="0"/>
              <a:t>.</a:t>
            </a:r>
          </a:p>
          <a:p>
            <a:pPr marL="45720" indent="0">
              <a:buNone/>
            </a:pPr>
            <a:r>
              <a:rPr lang="uk-UA" dirty="0" smtClean="0"/>
              <a:t>Тваринний світ: </a:t>
            </a:r>
            <a:r>
              <a:rPr lang="ru-RU" dirty="0" smtClean="0"/>
              <a:t>є </a:t>
            </a:r>
            <a:r>
              <a:rPr lang="ru-RU" dirty="0" err="1"/>
              <a:t>рідкісні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з </a:t>
            </a:r>
            <a:r>
              <a:rPr lang="ru-RU" dirty="0" err="1"/>
              <a:t>Червоної</a:t>
            </a:r>
            <a:r>
              <a:rPr lang="ru-RU" dirty="0"/>
              <a:t> книги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—</a:t>
            </a:r>
            <a:r>
              <a:rPr lang="ru-RU" dirty="0" smtClean="0"/>
              <a:t> </a:t>
            </a:r>
            <a:r>
              <a:rPr lang="ru-RU" dirty="0"/>
              <a:t>гадюка </a:t>
            </a:r>
            <a:r>
              <a:rPr lang="ru-RU" dirty="0" err="1"/>
              <a:t>Нікольського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лісостепова</a:t>
            </a:r>
            <a:r>
              <a:rPr lang="ru-RU" dirty="0"/>
              <a:t>, </a:t>
            </a:r>
            <a:r>
              <a:rPr lang="ru-RU" dirty="0" err="1"/>
              <a:t>кажани</a:t>
            </a:r>
            <a:r>
              <a:rPr lang="ru-RU" dirty="0"/>
              <a:t>: </a:t>
            </a:r>
            <a:r>
              <a:rPr lang="ru-RU" dirty="0" err="1"/>
              <a:t>вухань</a:t>
            </a:r>
            <a:r>
              <a:rPr lang="ru-RU" dirty="0"/>
              <a:t> </a:t>
            </a:r>
            <a:r>
              <a:rPr lang="ru-RU" dirty="0" err="1"/>
              <a:t>бурий</a:t>
            </a:r>
            <a:r>
              <a:rPr lang="ru-RU" dirty="0"/>
              <a:t>, </a:t>
            </a:r>
            <a:r>
              <a:rPr lang="ru-RU" dirty="0" err="1"/>
              <a:t>нетопир</a:t>
            </a:r>
            <a:r>
              <a:rPr lang="ru-RU" dirty="0"/>
              <a:t> </a:t>
            </a:r>
            <a:r>
              <a:rPr lang="ru-RU" dirty="0" err="1"/>
              <a:t>лісовий</a:t>
            </a:r>
            <a:r>
              <a:rPr lang="ru-RU" dirty="0"/>
              <a:t>, </a:t>
            </a:r>
            <a:r>
              <a:rPr lang="ru-RU" dirty="0" err="1"/>
              <a:t>лилик</a:t>
            </a:r>
            <a:r>
              <a:rPr lang="ru-RU" dirty="0"/>
              <a:t> </a:t>
            </a:r>
            <a:r>
              <a:rPr lang="ru-RU" dirty="0" err="1"/>
              <a:t>пізній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маленький </a:t>
            </a:r>
            <a:r>
              <a:rPr lang="ru-RU" dirty="0" err="1"/>
              <a:t>хижак</a:t>
            </a:r>
            <a:r>
              <a:rPr lang="ru-RU" dirty="0"/>
              <a:t> горностай. Низка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 та </a:t>
            </a:r>
            <a:r>
              <a:rPr lang="ru-RU" dirty="0" err="1"/>
              <a:t>птахів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охороною</a:t>
            </a:r>
            <a:r>
              <a:rPr lang="ru-RU" dirty="0"/>
              <a:t> </a:t>
            </a:r>
            <a:r>
              <a:rPr lang="ru-RU" dirty="0" err="1"/>
              <a:t>Бернської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.</a:t>
            </a:r>
          </a:p>
        </p:txBody>
      </p:sp>
      <p:pic>
        <p:nvPicPr>
          <p:cNvPr id="4" name="Picture 2" descr="http://static6.depositphotos.com/1000126/578/v/950/depositphotos_5783405-Vector-silhouette-of-tree-branches-c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30133" cy="1247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26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lesovod.org.ua/sites/default/files/images/l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3810000" cy="276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prostir.museum/images/parks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591702" cy="2498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derevo.info/system/application/attachments/photo/bi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3831"/>
            <a:ext cx="3380061" cy="2535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25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«Липова алея»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7048872" cy="40324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/>
              <a:t>Заповідне</a:t>
            </a:r>
            <a:r>
              <a:rPr lang="ru-RU" dirty="0"/>
              <a:t> </a:t>
            </a:r>
            <a:r>
              <a:rPr lang="ru-RU" dirty="0" smtClean="0"/>
              <a:t>урочище,</a:t>
            </a:r>
            <a:r>
              <a:rPr lang="ru-RU" dirty="0"/>
              <a:t> </a:t>
            </a:r>
            <a:r>
              <a:rPr lang="ru-RU" dirty="0" err="1" smtClean="0"/>
              <a:t>розташоване</a:t>
            </a:r>
            <a:r>
              <a:rPr lang="ru-RU" dirty="0" smtClean="0"/>
              <a:t> у </a:t>
            </a:r>
            <a:r>
              <a:rPr lang="ru-RU" dirty="0" err="1" smtClean="0"/>
              <a:t>Лебединському</a:t>
            </a:r>
            <a:r>
              <a:rPr lang="ru-RU" dirty="0" smtClean="0"/>
              <a:t> </a:t>
            </a:r>
            <a:r>
              <a:rPr lang="ru-RU" dirty="0" err="1" smtClean="0"/>
              <a:t>районі</a:t>
            </a:r>
            <a:r>
              <a:rPr lang="ru-RU" dirty="0" smtClean="0"/>
              <a:t>, </a:t>
            </a:r>
            <a:r>
              <a:rPr lang="ru-RU" dirty="0" err="1" smtClean="0"/>
              <a:t>затверджено</a:t>
            </a:r>
            <a:r>
              <a:rPr lang="ru-RU" dirty="0" smtClean="0"/>
              <a:t> </a:t>
            </a:r>
            <a:r>
              <a:rPr lang="ru-RU" dirty="0"/>
              <a:t>у 1970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</a:p>
          <a:p>
            <a:pPr marL="45720" indent="0">
              <a:buNone/>
            </a:pP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площу</a:t>
            </a:r>
            <a:r>
              <a:rPr lang="ru-RU" dirty="0" smtClean="0"/>
              <a:t> у 5,5 </a:t>
            </a:r>
            <a:r>
              <a:rPr lang="ru-RU" dirty="0"/>
              <a:t>га. </a:t>
            </a:r>
            <a:endParaRPr lang="ru-RU" dirty="0" smtClean="0"/>
          </a:p>
          <a:p>
            <a:pPr marL="45720" indent="0">
              <a:buNone/>
            </a:pPr>
            <a:r>
              <a:rPr lang="ru-RU" dirty="0" err="1" smtClean="0"/>
              <a:t>Ліс</a:t>
            </a:r>
            <a:r>
              <a:rPr lang="ru-RU" dirty="0" smtClean="0"/>
              <a:t> </a:t>
            </a:r>
            <a:r>
              <a:rPr lang="ru-RU" dirty="0"/>
              <a:t>природного </a:t>
            </a:r>
            <a:r>
              <a:rPr lang="ru-RU" dirty="0" err="1"/>
              <a:t>походження</a:t>
            </a:r>
            <a:r>
              <a:rPr lang="ru-RU" dirty="0"/>
              <a:t>, де </a:t>
            </a:r>
            <a:r>
              <a:rPr lang="ru-RU" dirty="0" err="1"/>
              <a:t>зустрічаються</a:t>
            </a:r>
            <a:r>
              <a:rPr lang="ru-RU" dirty="0"/>
              <a:t> дуби,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235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  <p:pic>
        <p:nvPicPr>
          <p:cNvPr id="4" name="Picture 2" descr="http://static6.depositphotos.com/1000126/578/v/950/depositphotos_5783405-Vector-silhouette-of-tree-branches-cr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30133" cy="1247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Лебедин (Лєбяжий город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714752"/>
            <a:ext cx="3686175" cy="2790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26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velo-stalker.if.ua/wp-content/uploads/2012/10/76LCRBAE6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3899924" cy="2924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zaholovok.com.ua/sites/default/files/1338043897/li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828084" cy="3604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32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124</Words>
  <Application>Microsoft Office PowerPoint</Application>
  <PresentationFormat>Экран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Заповідники Сумської області</vt:lpstr>
      <vt:lpstr>Михайлівська цілина</vt:lpstr>
      <vt:lpstr>Слайд 3</vt:lpstr>
      <vt:lpstr>Нескучанський  заповідник</vt:lpstr>
      <vt:lpstr>Слайд 5</vt:lpstr>
      <vt:lpstr>«Литовський бір»</vt:lpstr>
      <vt:lpstr>Слайд 7</vt:lpstr>
      <vt:lpstr>«Липова алея»</vt:lpstr>
      <vt:lpstr>Слайд 9</vt:lpstr>
      <vt:lpstr>Гетьманський національний природний парк </vt:lpstr>
      <vt:lpstr>Слайд 11</vt:lpstr>
      <vt:lpstr>Заказник Великий Бір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Заповідники Сумської області</dc:title>
  <dc:creator>Админ</dc:creator>
  <cp:lastModifiedBy>н</cp:lastModifiedBy>
  <cp:revision>15</cp:revision>
  <dcterms:created xsi:type="dcterms:W3CDTF">2014-03-30T16:59:45Z</dcterms:created>
  <dcterms:modified xsi:type="dcterms:W3CDTF">2014-06-03T12:54:30Z</dcterms:modified>
</cp:coreProperties>
</file>