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68559-8DB4-486F-8123-4E85B6BB5962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FEEB9-5E30-471E-AB7F-6F5488B50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EEB9-5E30-471E-AB7F-6F5488B5005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1F02D0-2959-40EB-A8FD-4F50B6D29FF5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413D78-D3D9-4C2E-9CD5-E76A7324D65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7200" i="1" dirty="0" smtClean="0">
                <a:solidFill>
                  <a:schemeClr val="accent1">
                    <a:lumMod val="75000"/>
                  </a:schemeClr>
                </a:solidFill>
              </a:rPr>
              <a:t>США  </a:t>
            </a:r>
            <a:endParaRPr lang="ru-RU" sz="7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800" i="1" u="sng" dirty="0" smtClean="0"/>
              <a:t>Презентація на тему : </a:t>
            </a:r>
            <a:r>
              <a:rPr lang="en-US" sz="2800" i="1" u="sng" dirty="0" smtClean="0"/>
              <a:t>“</a:t>
            </a:r>
            <a:r>
              <a:rPr lang="uk-UA" sz="2800" i="1" u="sng" dirty="0" smtClean="0"/>
              <a:t>Географія країн світу</a:t>
            </a:r>
            <a:r>
              <a:rPr lang="en-US" sz="2800" i="1" u="sng" dirty="0" smtClean="0"/>
              <a:t>’’</a:t>
            </a:r>
            <a:endParaRPr lang="ru-RU" sz="2800" i="1" u="sng" dirty="0"/>
          </a:p>
        </p:txBody>
      </p:sp>
      <p:pic>
        <p:nvPicPr>
          <p:cNvPr id="6" name="Рисунок 5" descr="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4000504"/>
            <a:ext cx="4929222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4071966" cy="285752"/>
          </a:xfrm>
        </p:spPr>
        <p:txBody>
          <a:bodyPr/>
          <a:lstStyle/>
          <a:p>
            <a:pPr algn="ctr"/>
            <a:r>
              <a:rPr lang="uk-UA" i="1" u="sng" dirty="0" smtClean="0"/>
              <a:t>Адміністративний поділ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1000108"/>
            <a:ext cx="8258204" cy="524829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1100" dirty="0" smtClean="0"/>
              <a:t>   </a:t>
            </a:r>
            <a:r>
              <a:rPr lang="ru-RU" sz="1100" i="1" dirty="0" smtClean="0"/>
              <a:t>США — </a:t>
            </a:r>
            <a:r>
              <a:rPr lang="ru-RU" sz="1100" i="1" dirty="0" err="1" smtClean="0"/>
              <a:t>федеративна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республіка</a:t>
            </a:r>
            <a:r>
              <a:rPr lang="ru-RU" sz="1100" i="1" dirty="0" smtClean="0"/>
              <a:t>. В </a:t>
            </a:r>
            <a:r>
              <a:rPr lang="ru-RU" sz="1100" i="1" dirty="0" err="1" smtClean="0"/>
              <a:t>адміністративному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відношенні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територія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країни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ділиться</a:t>
            </a:r>
            <a:r>
              <a:rPr lang="ru-RU" sz="1100" i="1" dirty="0" smtClean="0"/>
              <a:t> на 50 </a:t>
            </a:r>
            <a:r>
              <a:rPr lang="ru-RU" sz="1100" i="1" dirty="0" err="1" smtClean="0"/>
              <a:t>штатів</a:t>
            </a:r>
            <a:r>
              <a:rPr lang="ru-RU" sz="1100" i="1" dirty="0" smtClean="0"/>
              <a:t> (</a:t>
            </a:r>
            <a:r>
              <a:rPr lang="en-US" sz="1100" i="1" dirty="0" smtClean="0"/>
              <a:t>state) </a:t>
            </a:r>
            <a:r>
              <a:rPr lang="ru-RU" sz="1100" i="1" dirty="0" err="1" smtClean="0"/>
              <a:t>і</a:t>
            </a:r>
            <a:r>
              <a:rPr lang="ru-RU" sz="1100" i="1" dirty="0" smtClean="0"/>
              <a:t> один </a:t>
            </a:r>
            <a:r>
              <a:rPr lang="ru-RU" sz="1100" i="1" dirty="0" err="1" smtClean="0"/>
              <a:t>федеральний</a:t>
            </a:r>
            <a:r>
              <a:rPr lang="ru-RU" sz="1100" i="1" dirty="0" smtClean="0"/>
              <a:t> округ </a:t>
            </a:r>
            <a:r>
              <a:rPr lang="ru-RU" sz="1100" i="1" dirty="0" err="1" smtClean="0"/>
              <a:t>Колумбія</a:t>
            </a:r>
            <a:r>
              <a:rPr lang="ru-RU" sz="1100" i="1" dirty="0" smtClean="0"/>
              <a:t>.</a:t>
            </a:r>
          </a:p>
          <a:p>
            <a:endParaRPr lang="ru-RU" sz="1100" dirty="0" smtClean="0"/>
          </a:p>
          <a:p>
            <a:pPr>
              <a:buNone/>
            </a:pPr>
            <a:r>
              <a:rPr lang="ru-RU" sz="1100" dirty="0" smtClean="0"/>
              <a:t>        </a:t>
            </a:r>
            <a:r>
              <a:rPr lang="ru-RU" sz="1100" dirty="0" err="1" smtClean="0"/>
              <a:t>Початково</a:t>
            </a:r>
            <a:r>
              <a:rPr lang="ru-RU" sz="1100" dirty="0" smtClean="0"/>
              <a:t> до складу </a:t>
            </a:r>
            <a:r>
              <a:rPr lang="ru-RU" sz="1100" dirty="0" err="1" smtClean="0"/>
              <a:t>федерації</a:t>
            </a:r>
            <a:r>
              <a:rPr lang="ru-RU" sz="1100" dirty="0" smtClean="0"/>
              <a:t> входило 13 </a:t>
            </a:r>
            <a:r>
              <a:rPr lang="ru-RU" sz="1100" dirty="0" err="1" smtClean="0"/>
              <a:t>штатів</a:t>
            </a:r>
            <a:r>
              <a:rPr lang="ru-RU" sz="1100" dirty="0" smtClean="0"/>
              <a:t>: </a:t>
            </a:r>
            <a:r>
              <a:rPr lang="ru-RU" sz="1100" dirty="0" err="1" smtClean="0"/>
              <a:t>Нью-Гемпшир</a:t>
            </a:r>
            <a:r>
              <a:rPr lang="ru-RU" sz="1100" dirty="0" smtClean="0"/>
              <a:t>, Массачусетс, Род-Айленд, Коннектикут, Нью-Йорк, </a:t>
            </a:r>
            <a:r>
              <a:rPr lang="ru-RU" sz="1100" dirty="0" err="1" smtClean="0"/>
              <a:t>Нью-Джерсі</a:t>
            </a:r>
            <a:r>
              <a:rPr lang="ru-RU" sz="1100" dirty="0" smtClean="0"/>
              <a:t>, </a:t>
            </a:r>
            <a:r>
              <a:rPr lang="ru-RU" sz="1100" dirty="0" err="1" smtClean="0"/>
              <a:t>Пенсільванія</a:t>
            </a:r>
            <a:r>
              <a:rPr lang="ru-RU" sz="1100" dirty="0" smtClean="0"/>
              <a:t>, </a:t>
            </a:r>
            <a:r>
              <a:rPr lang="ru-RU" sz="1100" dirty="0" err="1" smtClean="0"/>
              <a:t>Делавер</a:t>
            </a:r>
            <a:r>
              <a:rPr lang="ru-RU" sz="1100" dirty="0" smtClean="0"/>
              <a:t>, </a:t>
            </a:r>
            <a:r>
              <a:rPr lang="ru-RU" sz="1100" dirty="0" err="1" smtClean="0"/>
              <a:t>Меріленд</a:t>
            </a:r>
            <a:r>
              <a:rPr lang="ru-RU" sz="1100" dirty="0" smtClean="0"/>
              <a:t>, </a:t>
            </a:r>
            <a:r>
              <a:rPr lang="ru-RU" sz="1100" dirty="0" err="1" smtClean="0"/>
              <a:t>Вірджинія</a:t>
            </a:r>
            <a:r>
              <a:rPr lang="ru-RU" sz="1100" dirty="0" smtClean="0"/>
              <a:t>, </a:t>
            </a:r>
            <a:r>
              <a:rPr lang="ru-RU" sz="1100" dirty="0" err="1" smtClean="0"/>
              <a:t>Південна</a:t>
            </a:r>
            <a:r>
              <a:rPr lang="ru-RU" sz="1100" dirty="0" smtClean="0"/>
              <a:t> </a:t>
            </a:r>
            <a:r>
              <a:rPr lang="ru-RU" sz="1100" dirty="0" err="1" smtClean="0"/>
              <a:t>Кароліна</a:t>
            </a:r>
            <a:r>
              <a:rPr lang="ru-RU" sz="1100" dirty="0" smtClean="0"/>
              <a:t>, </a:t>
            </a:r>
            <a:r>
              <a:rPr lang="ru-RU" sz="1100" dirty="0" err="1" smtClean="0"/>
              <a:t>Північна</a:t>
            </a:r>
            <a:r>
              <a:rPr lang="ru-RU" sz="1100" dirty="0" smtClean="0"/>
              <a:t> </a:t>
            </a:r>
            <a:r>
              <a:rPr lang="ru-RU" sz="1100" dirty="0" err="1" smtClean="0"/>
              <a:t>Кароліна</a:t>
            </a:r>
            <a:r>
              <a:rPr lang="ru-RU" sz="1100" dirty="0" smtClean="0"/>
              <a:t>, </a:t>
            </a:r>
            <a:r>
              <a:rPr lang="ru-RU" sz="1100" dirty="0" err="1" smtClean="0"/>
              <a:t>Джорджія</a:t>
            </a:r>
            <a:r>
              <a:rPr lang="ru-RU" sz="1100" dirty="0" smtClean="0"/>
              <a:t>. </a:t>
            </a:r>
            <a:r>
              <a:rPr lang="ru-RU" sz="1100" dirty="0" err="1" smtClean="0"/>
              <a:t>Останніми</a:t>
            </a:r>
            <a:r>
              <a:rPr lang="ru-RU" sz="1100" dirty="0" smtClean="0"/>
              <a:t> </a:t>
            </a:r>
            <a:r>
              <a:rPr lang="ru-RU" sz="1100" dirty="0" err="1" smtClean="0"/>
              <a:t>територіями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отримали</a:t>
            </a:r>
            <a:r>
              <a:rPr lang="ru-RU" sz="1100" dirty="0" smtClean="0"/>
              <a:t> статус штату в 1959 </a:t>
            </a:r>
            <a:r>
              <a:rPr lang="ru-RU" sz="1100" dirty="0" err="1" smtClean="0"/>
              <a:t>році</a:t>
            </a:r>
            <a:r>
              <a:rPr lang="ru-RU" sz="1100" dirty="0" smtClean="0"/>
              <a:t> стали Аляска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Гаваї</a:t>
            </a:r>
            <a:r>
              <a:rPr lang="ru-RU" sz="1100" dirty="0" smtClean="0"/>
              <a:t>.</a:t>
            </a:r>
          </a:p>
          <a:p>
            <a:endParaRPr lang="ru-RU" sz="1100" dirty="0" smtClean="0"/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Штати</a:t>
            </a:r>
            <a:r>
              <a:rPr lang="ru-RU" sz="1100" dirty="0" smtClean="0"/>
              <a:t> </a:t>
            </a:r>
            <a:r>
              <a:rPr lang="ru-RU" sz="1100" dirty="0" err="1" smtClean="0"/>
              <a:t>групуються</a:t>
            </a:r>
            <a:r>
              <a:rPr lang="ru-RU" sz="1100" dirty="0" smtClean="0"/>
              <a:t> в 9 </a:t>
            </a:r>
            <a:r>
              <a:rPr lang="ru-RU" sz="1100" dirty="0" err="1" smtClean="0"/>
              <a:t>регіонів</a:t>
            </a:r>
            <a:r>
              <a:rPr lang="ru-RU" sz="11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smtClean="0"/>
              <a:t>Нова </a:t>
            </a:r>
            <a:r>
              <a:rPr lang="ru-RU" sz="1100" dirty="0" err="1" smtClean="0"/>
              <a:t>Англія</a:t>
            </a:r>
            <a:r>
              <a:rPr lang="ru-RU" sz="1100" dirty="0" smtClean="0"/>
              <a:t>: Мен, </a:t>
            </a:r>
            <a:r>
              <a:rPr lang="ru-RU" sz="1100" dirty="0" err="1" smtClean="0"/>
              <a:t>Нью-Гемпшир</a:t>
            </a:r>
            <a:r>
              <a:rPr lang="ru-RU" sz="1100" dirty="0" smtClean="0"/>
              <a:t>, Вермонт, Массачусетс, Род-Айленд, Коннектикут;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Середньо-Атлантичні</a:t>
            </a:r>
            <a:r>
              <a:rPr lang="ru-RU" sz="1100" dirty="0" smtClean="0"/>
              <a:t> </a:t>
            </a:r>
            <a:r>
              <a:rPr lang="ru-RU" sz="1100" dirty="0" err="1" smtClean="0"/>
              <a:t>штати</a:t>
            </a:r>
            <a:r>
              <a:rPr lang="ru-RU" sz="1100" dirty="0" smtClean="0"/>
              <a:t>: Нью-Йорк, </a:t>
            </a:r>
            <a:r>
              <a:rPr lang="ru-RU" sz="1100" dirty="0" err="1" smtClean="0"/>
              <a:t>Нью-Джерсі</a:t>
            </a:r>
            <a:r>
              <a:rPr lang="ru-RU" sz="1100" dirty="0" smtClean="0"/>
              <a:t>, </a:t>
            </a:r>
            <a:r>
              <a:rPr lang="ru-RU" sz="1100" dirty="0" err="1" smtClean="0"/>
              <a:t>Пенсільванія</a:t>
            </a:r>
            <a:r>
              <a:rPr lang="ru-RU" sz="11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Північно-Східний</a:t>
            </a:r>
            <a:r>
              <a:rPr lang="ru-RU" sz="1100" dirty="0" smtClean="0"/>
              <a:t> Центр: Огайо, </a:t>
            </a:r>
            <a:r>
              <a:rPr lang="ru-RU" sz="1100" dirty="0" err="1" smtClean="0"/>
              <a:t>Індіана</a:t>
            </a:r>
            <a:r>
              <a:rPr lang="ru-RU" sz="1100" dirty="0" smtClean="0"/>
              <a:t>, </a:t>
            </a:r>
            <a:r>
              <a:rPr lang="ru-RU" sz="1100" dirty="0" err="1" smtClean="0"/>
              <a:t>Іллінойс</a:t>
            </a:r>
            <a:r>
              <a:rPr lang="ru-RU" sz="1100" dirty="0" smtClean="0"/>
              <a:t>, </a:t>
            </a:r>
            <a:r>
              <a:rPr lang="ru-RU" sz="1100" dirty="0" err="1" smtClean="0"/>
              <a:t>Мічіган</a:t>
            </a:r>
            <a:r>
              <a:rPr lang="ru-RU" sz="1100" dirty="0" smtClean="0"/>
              <a:t>, </a:t>
            </a:r>
            <a:r>
              <a:rPr lang="ru-RU" sz="1100" dirty="0" err="1" smtClean="0"/>
              <a:t>Вісконсін</a:t>
            </a:r>
            <a:r>
              <a:rPr lang="ru-RU" sz="11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Північно-Західний</a:t>
            </a:r>
            <a:r>
              <a:rPr lang="ru-RU" sz="1100" dirty="0" smtClean="0"/>
              <a:t> Центр: </a:t>
            </a:r>
            <a:r>
              <a:rPr lang="ru-RU" sz="1100" dirty="0" err="1" smtClean="0"/>
              <a:t>Міннесота</a:t>
            </a:r>
            <a:r>
              <a:rPr lang="ru-RU" sz="1100" dirty="0" smtClean="0"/>
              <a:t>, Айова, </a:t>
            </a:r>
            <a:r>
              <a:rPr lang="ru-RU" sz="1100" dirty="0" err="1" smtClean="0"/>
              <a:t>Міссурі</a:t>
            </a:r>
            <a:r>
              <a:rPr lang="ru-RU" sz="1100" dirty="0" smtClean="0"/>
              <a:t>, </a:t>
            </a:r>
            <a:r>
              <a:rPr lang="ru-RU" sz="1100" dirty="0" err="1" smtClean="0"/>
              <a:t>Південна</a:t>
            </a:r>
            <a:r>
              <a:rPr lang="ru-RU" sz="1100" dirty="0" smtClean="0"/>
              <a:t> Дакота, </a:t>
            </a:r>
            <a:r>
              <a:rPr lang="ru-RU" sz="1100" dirty="0" err="1" smtClean="0"/>
              <a:t>Північна</a:t>
            </a:r>
            <a:r>
              <a:rPr lang="ru-RU" sz="1100" dirty="0" smtClean="0"/>
              <a:t> Дакота, Небраска, Канзас;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Південно-Атлантичні</a:t>
            </a:r>
            <a:r>
              <a:rPr lang="ru-RU" sz="1100" dirty="0" smtClean="0"/>
              <a:t> </a:t>
            </a:r>
            <a:r>
              <a:rPr lang="ru-RU" sz="1100" dirty="0" err="1" smtClean="0"/>
              <a:t>штати</a:t>
            </a:r>
            <a:r>
              <a:rPr lang="ru-RU" sz="1100" dirty="0" smtClean="0"/>
              <a:t>: </a:t>
            </a:r>
            <a:r>
              <a:rPr lang="ru-RU" sz="1100" dirty="0" err="1" smtClean="0"/>
              <a:t>Делавер</a:t>
            </a:r>
            <a:r>
              <a:rPr lang="ru-RU" sz="1100" dirty="0" smtClean="0"/>
              <a:t>, </a:t>
            </a:r>
            <a:r>
              <a:rPr lang="ru-RU" sz="1100" dirty="0" err="1" smtClean="0"/>
              <a:t>Меріленд</a:t>
            </a:r>
            <a:r>
              <a:rPr lang="ru-RU" sz="1100" dirty="0" smtClean="0"/>
              <a:t>, </a:t>
            </a:r>
            <a:r>
              <a:rPr lang="ru-RU" sz="1100" dirty="0" err="1" smtClean="0"/>
              <a:t>федеральний</a:t>
            </a:r>
            <a:r>
              <a:rPr lang="ru-RU" sz="1100" dirty="0" smtClean="0"/>
              <a:t> округ </a:t>
            </a:r>
            <a:r>
              <a:rPr lang="ru-RU" sz="1100" dirty="0" err="1" smtClean="0"/>
              <a:t>Колумбія</a:t>
            </a:r>
            <a:r>
              <a:rPr lang="ru-RU" sz="1100" dirty="0" smtClean="0"/>
              <a:t>, </a:t>
            </a:r>
            <a:r>
              <a:rPr lang="ru-RU" sz="1100" dirty="0" err="1" smtClean="0"/>
              <a:t>Вірджинія</a:t>
            </a:r>
            <a:r>
              <a:rPr lang="ru-RU" sz="1100" dirty="0" smtClean="0"/>
              <a:t>, </a:t>
            </a:r>
            <a:r>
              <a:rPr lang="ru-RU" sz="1100" dirty="0" err="1" smtClean="0"/>
              <a:t>Західна</a:t>
            </a:r>
            <a:r>
              <a:rPr lang="ru-RU" sz="1100" dirty="0" smtClean="0"/>
              <a:t> </a:t>
            </a:r>
            <a:r>
              <a:rPr lang="ru-RU" sz="1100" dirty="0" err="1" smtClean="0"/>
              <a:t>Вірджинія</a:t>
            </a:r>
            <a:r>
              <a:rPr lang="ru-RU" sz="1100" dirty="0" smtClean="0"/>
              <a:t>, </a:t>
            </a:r>
            <a:r>
              <a:rPr lang="ru-RU" sz="1100" dirty="0" err="1" smtClean="0"/>
              <a:t>Північна</a:t>
            </a:r>
            <a:r>
              <a:rPr lang="ru-RU" sz="1100" dirty="0" smtClean="0"/>
              <a:t> </a:t>
            </a:r>
            <a:r>
              <a:rPr lang="ru-RU" sz="1100" dirty="0" err="1" smtClean="0"/>
              <a:t>Кароліна</a:t>
            </a:r>
            <a:r>
              <a:rPr lang="ru-RU" sz="1100" dirty="0" smtClean="0"/>
              <a:t>, </a:t>
            </a:r>
            <a:r>
              <a:rPr lang="ru-RU" sz="1100" dirty="0" err="1" smtClean="0"/>
              <a:t>Південна</a:t>
            </a:r>
            <a:r>
              <a:rPr lang="ru-RU" sz="1100" dirty="0" smtClean="0"/>
              <a:t> </a:t>
            </a:r>
            <a:r>
              <a:rPr lang="ru-RU" sz="1100" dirty="0" err="1" smtClean="0"/>
              <a:t>Кароліна</a:t>
            </a:r>
            <a:r>
              <a:rPr lang="ru-RU" sz="1100" dirty="0" smtClean="0"/>
              <a:t>, </a:t>
            </a:r>
            <a:r>
              <a:rPr lang="ru-RU" sz="1100" dirty="0" err="1" smtClean="0"/>
              <a:t>Джорджія</a:t>
            </a:r>
            <a:r>
              <a:rPr lang="ru-RU" sz="1100" dirty="0" smtClean="0"/>
              <a:t>, Флорида;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Південно-Східний</a:t>
            </a:r>
            <a:r>
              <a:rPr lang="ru-RU" sz="1100" dirty="0" smtClean="0"/>
              <a:t> Центр: </a:t>
            </a:r>
            <a:r>
              <a:rPr lang="ru-RU" sz="1100" dirty="0" err="1" smtClean="0"/>
              <a:t>Кентуккі</a:t>
            </a:r>
            <a:r>
              <a:rPr lang="ru-RU" sz="1100" dirty="0" smtClean="0"/>
              <a:t> , </a:t>
            </a:r>
            <a:r>
              <a:rPr lang="ru-RU" sz="1100" dirty="0" err="1" smtClean="0"/>
              <a:t>Теннессі</a:t>
            </a:r>
            <a:r>
              <a:rPr lang="ru-RU" sz="1100" dirty="0" smtClean="0"/>
              <a:t>, Алабама, </a:t>
            </a:r>
            <a:r>
              <a:rPr lang="ru-RU" sz="1100" dirty="0" err="1" smtClean="0"/>
              <a:t>Міссісіпі</a:t>
            </a:r>
            <a:r>
              <a:rPr lang="ru-RU" sz="11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Південно-Західний</a:t>
            </a:r>
            <a:r>
              <a:rPr lang="ru-RU" sz="1100" dirty="0" smtClean="0"/>
              <a:t> Центр: Арканзас, </a:t>
            </a:r>
            <a:r>
              <a:rPr lang="ru-RU" sz="1100" dirty="0" err="1" smtClean="0"/>
              <a:t>Луїзіана</a:t>
            </a:r>
            <a:r>
              <a:rPr lang="ru-RU" sz="1100" dirty="0" smtClean="0"/>
              <a:t>, Оклахома, Техас;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Гірські</a:t>
            </a:r>
            <a:r>
              <a:rPr lang="ru-RU" sz="1100" dirty="0" smtClean="0"/>
              <a:t> </a:t>
            </a:r>
            <a:r>
              <a:rPr lang="ru-RU" sz="1100" dirty="0" err="1" smtClean="0"/>
              <a:t>штати</a:t>
            </a:r>
            <a:r>
              <a:rPr lang="ru-RU" sz="1100" dirty="0" smtClean="0"/>
              <a:t>: </a:t>
            </a:r>
            <a:r>
              <a:rPr lang="ru-RU" sz="1100" dirty="0" err="1" smtClean="0"/>
              <a:t>Монтана</a:t>
            </a:r>
            <a:r>
              <a:rPr lang="ru-RU" sz="1100" dirty="0" smtClean="0"/>
              <a:t>, Айдахо, </a:t>
            </a:r>
            <a:r>
              <a:rPr lang="ru-RU" sz="1100" dirty="0" err="1" smtClean="0"/>
              <a:t>Вайомінг</a:t>
            </a:r>
            <a:r>
              <a:rPr lang="ru-RU" sz="1100" dirty="0" smtClean="0"/>
              <a:t>, Колорадо, Нью-Мексико, Аризона, Юта, Невада;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 err="1" smtClean="0"/>
              <a:t>Тихоокеанські</a:t>
            </a:r>
            <a:r>
              <a:rPr lang="ru-RU" sz="1100" dirty="0" smtClean="0"/>
              <a:t> </a:t>
            </a:r>
            <a:r>
              <a:rPr lang="ru-RU" sz="1100" dirty="0" err="1" smtClean="0"/>
              <a:t>штати</a:t>
            </a:r>
            <a:r>
              <a:rPr lang="ru-RU" sz="1100" dirty="0" smtClean="0"/>
              <a:t>: Вашингтон, Орегон, </a:t>
            </a:r>
            <a:r>
              <a:rPr lang="ru-RU" sz="1100" dirty="0" err="1" smtClean="0"/>
              <a:t>Каліфорнія</a:t>
            </a:r>
            <a:r>
              <a:rPr lang="ru-RU" sz="1100" dirty="0" smtClean="0"/>
              <a:t>, Аляска, </a:t>
            </a:r>
            <a:r>
              <a:rPr lang="ru-RU" sz="1100" dirty="0" err="1" smtClean="0"/>
              <a:t>Гаваї</a:t>
            </a:r>
            <a:r>
              <a:rPr lang="ru-RU" sz="11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uk-UA" sz="1100" dirty="0" smtClean="0"/>
          </a:p>
          <a:p>
            <a:pPr>
              <a:buNone/>
            </a:pPr>
            <a:r>
              <a:rPr lang="ru-RU" sz="1100" dirty="0" err="1" smtClean="0"/>
              <a:t>Кожний</a:t>
            </a:r>
            <a:r>
              <a:rPr lang="ru-RU" sz="1100" dirty="0" smtClean="0"/>
              <a:t> штат </a:t>
            </a:r>
            <a:r>
              <a:rPr lang="ru-RU" sz="1100" dirty="0" err="1" smtClean="0"/>
              <a:t>підрозділяється</a:t>
            </a:r>
            <a:r>
              <a:rPr lang="ru-RU" sz="1100" dirty="0" smtClean="0"/>
              <a:t> на округи (</a:t>
            </a:r>
            <a:r>
              <a:rPr lang="ru-RU" sz="1100" dirty="0" err="1" smtClean="0"/>
              <a:t>всього</a:t>
            </a:r>
            <a:r>
              <a:rPr lang="ru-RU" sz="1100" dirty="0" smtClean="0"/>
              <a:t> 3041), </a:t>
            </a:r>
            <a:r>
              <a:rPr lang="ru-RU" sz="1100" dirty="0" err="1" smtClean="0"/>
              <a:t>які</a:t>
            </a:r>
            <a:r>
              <a:rPr lang="ru-RU" sz="1100" dirty="0" smtClean="0"/>
              <a:t> </a:t>
            </a:r>
            <a:r>
              <a:rPr lang="ru-RU" sz="1100" dirty="0" err="1" smtClean="0"/>
              <a:t>традиційно</a:t>
            </a:r>
            <a:r>
              <a:rPr lang="ru-RU" sz="1100" dirty="0" smtClean="0"/>
              <a:t> </a:t>
            </a:r>
            <a:r>
              <a:rPr lang="ru-RU" sz="1100" dirty="0" err="1" smtClean="0"/>
              <a:t>називають</a:t>
            </a:r>
            <a:r>
              <a:rPr lang="ru-RU" sz="1100" dirty="0" smtClean="0"/>
              <a:t> графствами (в </a:t>
            </a:r>
            <a:r>
              <a:rPr lang="ru-RU" sz="1100" dirty="0" err="1" smtClean="0"/>
              <a:t>штаті</a:t>
            </a:r>
            <a:r>
              <a:rPr lang="ru-RU" sz="1100" dirty="0" smtClean="0"/>
              <a:t> </a:t>
            </a:r>
            <a:r>
              <a:rPr lang="ru-RU" sz="1100" dirty="0" err="1" smtClean="0"/>
              <a:t>Луїзіана</a:t>
            </a:r>
            <a:r>
              <a:rPr lang="ru-RU" sz="1100" dirty="0" smtClean="0"/>
              <a:t> — </a:t>
            </a:r>
            <a:r>
              <a:rPr lang="ru-RU" sz="1100" dirty="0" err="1" smtClean="0"/>
              <a:t>парафіями</a:t>
            </a:r>
            <a:r>
              <a:rPr lang="ru-RU" sz="1100" dirty="0" smtClean="0"/>
              <a:t>). </a:t>
            </a:r>
            <a:r>
              <a:rPr lang="ru-RU" sz="1100" dirty="0" err="1" smtClean="0"/>
              <a:t>Самі</a:t>
            </a:r>
            <a:r>
              <a:rPr lang="ru-RU" sz="1100" dirty="0" smtClean="0"/>
              <a:t> округи </a:t>
            </a:r>
            <a:r>
              <a:rPr lang="ru-RU" sz="1100" dirty="0" err="1" smtClean="0"/>
              <a:t>діляться</a:t>
            </a:r>
            <a:r>
              <a:rPr lang="ru-RU" sz="1100" dirty="0" smtClean="0"/>
              <a:t> на </a:t>
            </a:r>
            <a:r>
              <a:rPr lang="ru-RU" sz="1100" dirty="0" err="1" smtClean="0"/>
              <a:t>муніципалітети</a:t>
            </a:r>
            <a:r>
              <a:rPr lang="ru-RU" sz="1100" dirty="0" smtClean="0"/>
              <a:t> (</a:t>
            </a:r>
            <a:r>
              <a:rPr lang="ru-RU" sz="1100" dirty="0" err="1" smtClean="0"/>
              <a:t>всього</a:t>
            </a:r>
            <a:r>
              <a:rPr lang="ru-RU" sz="1100" dirty="0" smtClean="0"/>
              <a:t> 19 078)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тауншіпи</a:t>
            </a:r>
            <a:r>
              <a:rPr lang="ru-RU" sz="1100" dirty="0" smtClean="0"/>
              <a:t> (</a:t>
            </a:r>
            <a:r>
              <a:rPr lang="ru-RU" sz="1100" dirty="0" err="1" smtClean="0"/>
              <a:t>всього</a:t>
            </a:r>
            <a:r>
              <a:rPr lang="ru-RU" sz="1100" dirty="0" smtClean="0"/>
              <a:t> 16 734). </a:t>
            </a:r>
            <a:r>
              <a:rPr lang="ru-RU" sz="1100" dirty="0" err="1" smtClean="0"/>
              <a:t>Перші</a:t>
            </a:r>
            <a:r>
              <a:rPr lang="ru-RU" sz="1100" dirty="0" smtClean="0"/>
              <a:t> </a:t>
            </a:r>
            <a:r>
              <a:rPr lang="ru-RU" sz="1100" dirty="0" err="1" smtClean="0"/>
              <a:t>здійснюють</a:t>
            </a:r>
            <a:r>
              <a:rPr lang="ru-RU" sz="1100" dirty="0" smtClean="0"/>
              <a:t> </a:t>
            </a:r>
            <a:r>
              <a:rPr lang="ru-RU" sz="1100" dirty="0" err="1" smtClean="0"/>
              <a:t>місцеве</a:t>
            </a:r>
            <a:r>
              <a:rPr lang="ru-RU" sz="1100" dirty="0" smtClean="0"/>
              <a:t> </a:t>
            </a:r>
            <a:r>
              <a:rPr lang="ru-RU" sz="1100" dirty="0" err="1" smtClean="0"/>
              <a:t>самоуправління</a:t>
            </a:r>
            <a:r>
              <a:rPr lang="ru-RU" sz="1100" dirty="0" smtClean="0"/>
              <a:t> в </a:t>
            </a:r>
            <a:r>
              <a:rPr lang="ru-RU" sz="1100" dirty="0" err="1" smtClean="0"/>
              <a:t>містах</a:t>
            </a:r>
            <a:r>
              <a:rPr lang="ru-RU" sz="1100" dirty="0" smtClean="0"/>
              <a:t>, </a:t>
            </a:r>
            <a:r>
              <a:rPr lang="ru-RU" sz="1100" dirty="0" err="1" smtClean="0"/>
              <a:t>другі</a:t>
            </a:r>
            <a:r>
              <a:rPr lang="ru-RU" sz="1100" dirty="0" smtClean="0"/>
              <a:t> — </a:t>
            </a:r>
            <a:r>
              <a:rPr lang="ru-RU" sz="1100" dirty="0" err="1" smtClean="0"/>
              <a:t>в</a:t>
            </a:r>
            <a:r>
              <a:rPr lang="ru-RU" sz="1100" dirty="0" smtClean="0"/>
              <a:t> </a:t>
            </a:r>
            <a:r>
              <a:rPr lang="ru-RU" sz="1100" dirty="0" err="1" smtClean="0"/>
              <a:t>сільській</a:t>
            </a:r>
            <a:r>
              <a:rPr lang="ru-RU" sz="1100" dirty="0" smtClean="0"/>
              <a:t> </a:t>
            </a:r>
            <a:r>
              <a:rPr lang="ru-RU" sz="1100" dirty="0" err="1" smtClean="0"/>
              <a:t>місцевості</a:t>
            </a:r>
            <a:r>
              <a:rPr lang="ru-RU" sz="1100" dirty="0" smtClean="0"/>
              <a:t> (</a:t>
            </a:r>
            <a:r>
              <a:rPr lang="ru-RU" sz="1100" dirty="0" err="1" smtClean="0"/>
              <a:t>в</a:t>
            </a:r>
            <a:r>
              <a:rPr lang="ru-RU" sz="1100" dirty="0" smtClean="0"/>
              <a:t> </a:t>
            </a:r>
            <a:r>
              <a:rPr lang="ru-RU" sz="1100" dirty="0" err="1" smtClean="0"/>
              <a:t>Новій</a:t>
            </a:r>
            <a:r>
              <a:rPr lang="ru-RU" sz="1100" dirty="0" smtClean="0"/>
              <a:t> </a:t>
            </a:r>
            <a:r>
              <a:rPr lang="ru-RU" sz="1100" dirty="0" err="1" smtClean="0"/>
              <a:t>Англії</a:t>
            </a:r>
            <a:r>
              <a:rPr lang="ru-RU" sz="1100" dirty="0" smtClean="0"/>
              <a:t> </a:t>
            </a:r>
            <a:r>
              <a:rPr lang="ru-RU" sz="1100" dirty="0" err="1" smtClean="0"/>
              <a:t>обидві</a:t>
            </a:r>
            <a:r>
              <a:rPr lang="ru-RU" sz="1100" dirty="0" smtClean="0"/>
              <a:t> </a:t>
            </a:r>
            <a:r>
              <a:rPr lang="ru-RU" sz="1100" dirty="0" err="1" smtClean="0"/>
              <a:t>одиниці</a:t>
            </a:r>
            <a:r>
              <a:rPr lang="ru-RU" sz="1100" dirty="0" smtClean="0"/>
              <a:t> </a:t>
            </a:r>
            <a:r>
              <a:rPr lang="ru-RU" sz="1100" dirty="0" err="1" smtClean="0"/>
              <a:t>називають</a:t>
            </a:r>
            <a:r>
              <a:rPr lang="ru-RU" sz="1100" dirty="0" smtClean="0"/>
              <a:t> </a:t>
            </a:r>
            <a:r>
              <a:rPr lang="ru-RU" sz="1100" dirty="0" err="1" smtClean="0"/>
              <a:t>тауни</a:t>
            </a:r>
            <a:r>
              <a:rPr lang="ru-RU" sz="1100" dirty="0" smtClean="0"/>
              <a:t>).</a:t>
            </a:r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r>
              <a:rPr lang="ru-RU" sz="1100" dirty="0" err="1" smtClean="0"/>
              <a:t>Окрім</a:t>
            </a:r>
            <a:r>
              <a:rPr lang="ru-RU" sz="1100" dirty="0" smtClean="0"/>
              <a:t> того на </a:t>
            </a:r>
            <a:r>
              <a:rPr lang="ru-RU" sz="1100" dirty="0" err="1" smtClean="0"/>
              <a:t>території</a:t>
            </a:r>
            <a:r>
              <a:rPr lang="ru-RU" sz="1100" dirty="0" smtClean="0"/>
              <a:t> США </a:t>
            </a:r>
            <a:r>
              <a:rPr lang="ru-RU" sz="1100" dirty="0" err="1" smtClean="0"/>
              <a:t>існують</a:t>
            </a:r>
            <a:r>
              <a:rPr lang="ru-RU" sz="1100" dirty="0" smtClean="0"/>
              <a:t> так </a:t>
            </a:r>
            <a:r>
              <a:rPr lang="ru-RU" sz="1100" dirty="0" err="1" smtClean="0"/>
              <a:t>звані</a:t>
            </a:r>
            <a:r>
              <a:rPr lang="ru-RU" sz="1100" dirty="0" smtClean="0"/>
              <a:t> </a:t>
            </a:r>
            <a:r>
              <a:rPr lang="ru-RU" sz="1100" dirty="0" err="1" smtClean="0"/>
              <a:t>індіанські</a:t>
            </a:r>
            <a:r>
              <a:rPr lang="ru-RU" sz="1100" dirty="0" smtClean="0"/>
              <a:t> </a:t>
            </a:r>
            <a:r>
              <a:rPr lang="ru-RU" sz="1100" dirty="0" err="1" smtClean="0"/>
              <a:t>резервації</a:t>
            </a:r>
            <a:r>
              <a:rPr lang="ru-RU" sz="1100" dirty="0" smtClean="0"/>
              <a:t>, де </a:t>
            </a:r>
            <a:r>
              <a:rPr lang="ru-RU" sz="1100" dirty="0" err="1" smtClean="0"/>
              <a:t>мешкають</a:t>
            </a:r>
            <a:r>
              <a:rPr lang="ru-RU" sz="1100" dirty="0" smtClean="0"/>
              <a:t> </a:t>
            </a:r>
            <a:r>
              <a:rPr lang="ru-RU" sz="1100" dirty="0" err="1" smtClean="0"/>
              <a:t>індіанці</a:t>
            </a:r>
            <a:r>
              <a:rPr lang="ru-RU" sz="1100" dirty="0" smtClean="0"/>
              <a:t>. В </a:t>
            </a:r>
            <a:r>
              <a:rPr lang="ru-RU" sz="1100" dirty="0" err="1" smtClean="0"/>
              <a:t>резервації</a:t>
            </a:r>
            <a:r>
              <a:rPr lang="ru-RU" sz="1100" dirty="0" smtClean="0"/>
              <a:t>, як правило </a:t>
            </a:r>
            <a:r>
              <a:rPr lang="ru-RU" sz="1100" dirty="0" err="1" smtClean="0"/>
              <a:t>діють</a:t>
            </a:r>
            <a:r>
              <a:rPr lang="ru-RU" sz="1100" dirty="0" smtClean="0"/>
              <a:t> </a:t>
            </a:r>
            <a:r>
              <a:rPr lang="ru-RU" sz="1100" dirty="0" err="1" smtClean="0"/>
              <a:t>власні</a:t>
            </a:r>
            <a:r>
              <a:rPr lang="ru-RU" sz="1100" dirty="0" smtClean="0"/>
              <a:t> </a:t>
            </a:r>
            <a:r>
              <a:rPr lang="ru-RU" sz="1100" dirty="0" err="1" smtClean="0"/>
              <a:t>законодавчі</a:t>
            </a:r>
            <a:r>
              <a:rPr lang="ru-RU" sz="1100" dirty="0" smtClean="0"/>
              <a:t>, </a:t>
            </a:r>
            <a:r>
              <a:rPr lang="ru-RU" sz="1100" dirty="0" err="1" smtClean="0"/>
              <a:t>виконавчі</a:t>
            </a:r>
            <a:r>
              <a:rPr lang="ru-RU" sz="1100" dirty="0" smtClean="0"/>
              <a:t> та </a:t>
            </a:r>
            <a:r>
              <a:rPr lang="ru-RU" sz="1100" dirty="0" err="1" smtClean="0"/>
              <a:t>судові</a:t>
            </a:r>
            <a:r>
              <a:rPr lang="ru-RU" sz="1100" dirty="0" smtClean="0"/>
              <a:t> </a:t>
            </a:r>
            <a:r>
              <a:rPr lang="ru-RU" sz="1100" dirty="0" err="1" smtClean="0"/>
              <a:t>органи</a:t>
            </a:r>
            <a:r>
              <a:rPr lang="ru-RU" sz="1100" dirty="0" smtClean="0"/>
              <a:t> </a:t>
            </a:r>
            <a:r>
              <a:rPr lang="ru-RU" sz="1100" dirty="0" err="1" smtClean="0"/>
              <a:t>влади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не </a:t>
            </a:r>
            <a:r>
              <a:rPr lang="ru-RU" sz="1100" dirty="0" err="1" smtClean="0"/>
              <a:t>підпорядковуються</a:t>
            </a:r>
            <a:r>
              <a:rPr lang="ru-RU" sz="1100" dirty="0" smtClean="0"/>
              <a:t> штату, в </a:t>
            </a:r>
            <a:r>
              <a:rPr lang="ru-RU" sz="1100" dirty="0" err="1" smtClean="0"/>
              <a:t>якому</a:t>
            </a:r>
            <a:r>
              <a:rPr lang="ru-RU" sz="1100" dirty="0" smtClean="0"/>
              <a:t> </a:t>
            </a:r>
            <a:r>
              <a:rPr lang="ru-RU" sz="1100" dirty="0" err="1" smtClean="0"/>
              <a:t>розміщена</a:t>
            </a:r>
            <a:r>
              <a:rPr lang="ru-RU" sz="1100" dirty="0" smtClean="0"/>
              <a:t> </a:t>
            </a:r>
            <a:r>
              <a:rPr lang="ru-RU" sz="1100" dirty="0" err="1" smtClean="0"/>
              <a:t>резервація</a:t>
            </a:r>
            <a:r>
              <a:rPr lang="ru-RU" sz="1100" dirty="0" smtClean="0"/>
              <a:t>.</a:t>
            </a:r>
            <a:endParaRPr lang="ru-RU" sz="11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428604"/>
            <a:ext cx="2643206" cy="428628"/>
          </a:xfrm>
        </p:spPr>
        <p:txBody>
          <a:bodyPr/>
          <a:lstStyle/>
          <a:p>
            <a:pPr algn="ctr"/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928670"/>
            <a:ext cx="8186766" cy="53197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endParaRPr lang="ru-RU" sz="1400" dirty="0" smtClean="0">
              <a:latin typeface="Monotype Corsiva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400" dirty="0" err="1" smtClean="0">
                <a:latin typeface="Monotype Corsiva" pitchFamily="66" charset="0"/>
              </a:rPr>
              <a:t>Сполучені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Штати</a:t>
            </a:r>
            <a:r>
              <a:rPr lang="ru-RU" sz="1400" dirty="0" smtClean="0">
                <a:latin typeface="Monotype Corsiva" pitchFamily="66" charset="0"/>
              </a:rPr>
              <a:t> Америки </a:t>
            </a:r>
            <a:r>
              <a:rPr lang="ru-RU" sz="1400" dirty="0" err="1" smtClean="0">
                <a:latin typeface="Monotype Corsiva" pitchFamily="66" charset="0"/>
              </a:rPr>
              <a:t>були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утворені</a:t>
            </a:r>
            <a:r>
              <a:rPr lang="ru-RU" sz="1400" dirty="0" smtClean="0">
                <a:latin typeface="Monotype Corsiva" pitchFamily="66" charset="0"/>
              </a:rPr>
              <a:t> в 1776 </a:t>
            </a:r>
            <a:r>
              <a:rPr lang="ru-RU" sz="1400" dirty="0" err="1" smtClean="0">
                <a:latin typeface="Monotype Corsiva" pitchFamily="66" charset="0"/>
              </a:rPr>
              <a:t>році</a:t>
            </a:r>
            <a:r>
              <a:rPr lang="ru-RU" sz="1400" dirty="0" smtClean="0">
                <a:latin typeface="Monotype Corsiva" pitchFamily="66" charset="0"/>
              </a:rPr>
              <a:t> при </a:t>
            </a:r>
            <a:r>
              <a:rPr lang="ru-RU" sz="1400" dirty="0" err="1" smtClean="0">
                <a:latin typeface="Monotype Corsiva" pitchFamily="66" charset="0"/>
              </a:rPr>
              <a:t>об'єднанні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тринадцяти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британських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колоній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що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оголосили</a:t>
            </a:r>
            <a:r>
              <a:rPr lang="ru-RU" sz="1400" dirty="0" smtClean="0">
                <a:latin typeface="Monotype Corsiva" pitchFamily="66" charset="0"/>
              </a:rPr>
              <a:t> про свою </a:t>
            </a:r>
            <a:r>
              <a:rPr lang="ru-RU" sz="1400" dirty="0" err="1" smtClean="0">
                <a:latin typeface="Monotype Corsiva" pitchFamily="66" charset="0"/>
              </a:rPr>
              <a:t>незалежність</a:t>
            </a:r>
            <a:r>
              <a:rPr lang="ru-RU" sz="1400" dirty="0" smtClean="0">
                <a:latin typeface="Monotype Corsiva" pitchFamily="66" charset="0"/>
              </a:rPr>
              <a:t>. </a:t>
            </a:r>
            <a:r>
              <a:rPr lang="ru-RU" sz="1400" dirty="0" err="1" smtClean="0">
                <a:latin typeface="Monotype Corsiva" pitchFamily="66" charset="0"/>
              </a:rPr>
              <a:t>Війна</a:t>
            </a:r>
            <a:r>
              <a:rPr lang="ru-RU" sz="1400" dirty="0" smtClean="0">
                <a:latin typeface="Monotype Corsiva" pitchFamily="66" charset="0"/>
              </a:rPr>
              <a:t> за </a:t>
            </a:r>
            <a:r>
              <a:rPr lang="ru-RU" sz="1400" dirty="0" err="1" smtClean="0">
                <a:latin typeface="Monotype Corsiva" pitchFamily="66" charset="0"/>
              </a:rPr>
              <a:t>незалежність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продовжувалася</a:t>
            </a:r>
            <a:r>
              <a:rPr lang="ru-RU" sz="1400" dirty="0" smtClean="0">
                <a:latin typeface="Monotype Corsiva" pitchFamily="66" charset="0"/>
              </a:rPr>
              <a:t> до 1783 року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закінчилася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перемогою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колоністів</a:t>
            </a:r>
            <a:r>
              <a:rPr lang="ru-RU" sz="1400" dirty="0" smtClean="0">
                <a:latin typeface="Monotype Corsiva" pitchFamily="66" charset="0"/>
              </a:rPr>
              <a:t>. У 1787 </a:t>
            </a:r>
            <a:r>
              <a:rPr lang="ru-RU" sz="1400" dirty="0" err="1" smtClean="0">
                <a:latin typeface="Monotype Corsiva" pitchFamily="66" charset="0"/>
              </a:rPr>
              <a:t>році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була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прийнята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Конституція</a:t>
            </a:r>
            <a:r>
              <a:rPr lang="ru-RU" sz="1400" dirty="0" smtClean="0">
                <a:latin typeface="Monotype Corsiva" pitchFamily="66" charset="0"/>
              </a:rPr>
              <a:t> США, а в 1791 — </a:t>
            </a:r>
            <a:r>
              <a:rPr lang="ru-RU" sz="1400" dirty="0" err="1" smtClean="0">
                <a:latin typeface="Monotype Corsiva" pitchFamily="66" charset="0"/>
              </a:rPr>
              <a:t>Білль</a:t>
            </a:r>
            <a:r>
              <a:rPr lang="ru-RU" sz="1400" dirty="0" smtClean="0">
                <a:latin typeface="Monotype Corsiva" pitchFamily="66" charset="0"/>
              </a:rPr>
              <a:t> про права, </a:t>
            </a:r>
            <a:r>
              <a:rPr lang="ru-RU" sz="1400" dirty="0" err="1" smtClean="0">
                <a:latin typeface="Monotype Corsiva" pitchFamily="66" charset="0"/>
              </a:rPr>
              <a:t>який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істотно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обмежив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повноваження</a:t>
            </a:r>
            <a:r>
              <a:rPr lang="ru-RU" sz="1400" dirty="0" smtClean="0">
                <a:latin typeface="Monotype Corsiva" pitchFamily="66" charset="0"/>
              </a:rPr>
              <a:t> уряду </a:t>
            </a:r>
            <a:r>
              <a:rPr lang="ru-RU" sz="1400" dirty="0" err="1" smtClean="0">
                <a:latin typeface="Monotype Corsiva" pitchFamily="66" charset="0"/>
              </a:rPr>
              <a:t>відносно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громадян</a:t>
            </a:r>
            <a:r>
              <a:rPr lang="ru-RU" sz="1400" dirty="0" smtClean="0">
                <a:latin typeface="Monotype Corsiva" pitchFamily="66" charset="0"/>
              </a:rPr>
              <a:t>.</a:t>
            </a:r>
          </a:p>
          <a:p>
            <a:pPr>
              <a:buFont typeface="Courier New" pitchFamily="49" charset="0"/>
              <a:buChar char="o"/>
            </a:pPr>
            <a:endParaRPr lang="ru-RU" sz="1400" dirty="0" smtClean="0">
              <a:latin typeface="Monotype Corsiva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400" dirty="0" smtClean="0">
                <a:latin typeface="Monotype Corsiva" pitchFamily="66" charset="0"/>
              </a:rPr>
              <a:t>У 1860-х роках </a:t>
            </a:r>
            <a:r>
              <a:rPr lang="ru-RU" sz="1400" dirty="0" err="1" smtClean="0">
                <a:latin typeface="Monotype Corsiva" pitchFamily="66" charset="0"/>
              </a:rPr>
              <a:t>суперечності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між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рабовласницькими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південними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промисловими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північними</a:t>
            </a:r>
            <a:r>
              <a:rPr lang="ru-RU" sz="1400" dirty="0" smtClean="0">
                <a:latin typeface="Monotype Corsiva" pitchFamily="66" charset="0"/>
              </a:rPr>
              <a:t> штатами привели до початку </a:t>
            </a:r>
            <a:r>
              <a:rPr lang="ru-RU" sz="1400" dirty="0" err="1" smtClean="0">
                <a:latin typeface="Monotype Corsiva" pitchFamily="66" charset="0"/>
              </a:rPr>
              <a:t>чотирилітньої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громадянської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війни</a:t>
            </a:r>
            <a:r>
              <a:rPr lang="ru-RU" sz="1400" dirty="0" smtClean="0">
                <a:latin typeface="Monotype Corsiva" pitchFamily="66" charset="0"/>
              </a:rPr>
              <a:t>. Перемога </a:t>
            </a:r>
            <a:r>
              <a:rPr lang="ru-RU" sz="1400" dirty="0" err="1" smtClean="0">
                <a:latin typeface="Monotype Corsiva" pitchFamily="66" charset="0"/>
              </a:rPr>
              <a:t>північних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штатів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врятувала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країну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від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розколу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привела до </a:t>
            </a:r>
            <a:r>
              <a:rPr lang="ru-RU" sz="1400" dirty="0" err="1" smtClean="0">
                <a:latin typeface="Monotype Corsiva" pitchFamily="66" charset="0"/>
              </a:rPr>
              <a:t>повсюдної</a:t>
            </a:r>
            <a:r>
              <a:rPr lang="ru-RU" sz="1400" dirty="0" smtClean="0">
                <a:latin typeface="Monotype Corsiva" pitchFamily="66" charset="0"/>
              </a:rPr>
              <a:t> заборони рабства в США.</a:t>
            </a:r>
          </a:p>
          <a:p>
            <a:pPr>
              <a:buFont typeface="Courier New" pitchFamily="49" charset="0"/>
              <a:buChar char="o"/>
            </a:pPr>
            <a:endParaRPr lang="ru-RU" sz="1400" dirty="0" smtClean="0">
              <a:latin typeface="Monotype Corsiva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400" dirty="0" smtClean="0">
                <a:latin typeface="Monotype Corsiva" pitchFamily="66" charset="0"/>
              </a:rPr>
              <a:t>На початку </a:t>
            </a:r>
            <a:r>
              <a:rPr lang="en-US" sz="1400" dirty="0" smtClean="0">
                <a:latin typeface="Monotype Corsiva" pitchFamily="66" charset="0"/>
              </a:rPr>
              <a:t>XX </a:t>
            </a:r>
            <a:r>
              <a:rPr lang="ru-RU" sz="1400" dirty="0" err="1" smtClean="0">
                <a:latin typeface="Monotype Corsiva" pitchFamily="66" charset="0"/>
              </a:rPr>
              <a:t>століття</a:t>
            </a:r>
            <a:r>
              <a:rPr lang="ru-RU" sz="1400" dirty="0" smtClean="0">
                <a:latin typeface="Monotype Corsiva" pitchFamily="66" charset="0"/>
              </a:rPr>
              <a:t> США стали </a:t>
            </a:r>
            <a:r>
              <a:rPr lang="ru-RU" sz="1400" dirty="0" err="1" smtClean="0">
                <a:latin typeface="Monotype Corsiva" pitchFamily="66" charset="0"/>
              </a:rPr>
              <a:t>місцем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перебування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світової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фінансової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еліти</a:t>
            </a:r>
            <a:r>
              <a:rPr lang="ru-RU" sz="1400" dirty="0" smtClean="0">
                <a:latin typeface="Monotype Corsiva" pitchFamily="66" charset="0"/>
              </a:rPr>
              <a:t>, яка </a:t>
            </a:r>
            <a:r>
              <a:rPr lang="ru-RU" sz="1400" dirty="0" err="1" smtClean="0">
                <a:latin typeface="Monotype Corsiva" pitchFamily="66" charset="0"/>
              </a:rPr>
              <a:t>перебралася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сюди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лондонського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сіті</a:t>
            </a:r>
            <a:r>
              <a:rPr lang="ru-RU" sz="1400" dirty="0" smtClean="0">
                <a:latin typeface="Monotype Corsiva" pitchFamily="66" charset="0"/>
              </a:rPr>
              <a:t>. </a:t>
            </a:r>
            <a:r>
              <a:rPr lang="ru-RU" sz="1400" dirty="0" err="1" smtClean="0">
                <a:latin typeface="Monotype Corsiva" pitchFamily="66" charset="0"/>
              </a:rPr>
              <a:t>Сполучені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Штати</a:t>
            </a:r>
            <a:r>
              <a:rPr lang="ru-RU" sz="1400" dirty="0" smtClean="0">
                <a:latin typeface="Monotype Corsiva" pitchFamily="66" charset="0"/>
              </a:rPr>
              <a:t> стали </a:t>
            </a:r>
            <a:r>
              <a:rPr lang="ru-RU" sz="1400" dirty="0" err="1" smtClean="0">
                <a:latin typeface="Monotype Corsiva" pitchFamily="66" charset="0"/>
              </a:rPr>
              <a:t>провідною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світовою</a:t>
            </a:r>
            <a:r>
              <a:rPr lang="ru-RU" sz="1400" dirty="0" smtClean="0">
                <a:latin typeface="Monotype Corsiva" pitchFamily="66" charset="0"/>
              </a:rPr>
              <a:t> державою.</a:t>
            </a:r>
          </a:p>
          <a:p>
            <a:pPr>
              <a:buFont typeface="Courier New" pitchFamily="49" charset="0"/>
              <a:buChar char="o"/>
            </a:pPr>
            <a:endParaRPr lang="ru-RU" sz="1400" dirty="0" smtClean="0">
              <a:latin typeface="Monotype Corsiva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400" dirty="0" err="1" smtClean="0">
                <a:latin typeface="Monotype Corsiva" pitchFamily="66" charset="0"/>
              </a:rPr>
              <a:t>Після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Першої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світової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війни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Сполучені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Штати</a:t>
            </a:r>
            <a:r>
              <a:rPr lang="ru-RU" sz="1400" dirty="0" smtClean="0">
                <a:latin typeface="Monotype Corsiva" pitchFamily="66" charset="0"/>
              </a:rPr>
              <a:t> остаточно </a:t>
            </a:r>
            <a:r>
              <a:rPr lang="ru-RU" sz="1400" dirty="0" err="1" smtClean="0">
                <a:latin typeface="Monotype Corsiva" pitchFamily="66" charset="0"/>
              </a:rPr>
              <a:t>відмовилися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від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політики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ізоляціонізму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стали </a:t>
            </a:r>
            <a:r>
              <a:rPr lang="ru-RU" sz="1400" dirty="0" err="1" smtClean="0">
                <a:latin typeface="Monotype Corsiva" pitchFamily="66" charset="0"/>
              </a:rPr>
              <a:t>грати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активну</a:t>
            </a:r>
            <a:r>
              <a:rPr lang="ru-RU" sz="1400" dirty="0" smtClean="0">
                <a:latin typeface="Monotype Corsiva" pitchFamily="66" charset="0"/>
              </a:rPr>
              <a:t> роль в </a:t>
            </a:r>
            <a:r>
              <a:rPr lang="ru-RU" sz="1400" dirty="0" err="1" smtClean="0">
                <a:latin typeface="Monotype Corsiva" pitchFamily="66" charset="0"/>
              </a:rPr>
              <a:t>світовій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політиці</a:t>
            </a:r>
            <a:r>
              <a:rPr lang="ru-RU" sz="1400" dirty="0" smtClean="0">
                <a:latin typeface="Monotype Corsiva" pitchFamily="66" charset="0"/>
              </a:rPr>
              <a:t>. У 1945 </a:t>
            </a:r>
            <a:r>
              <a:rPr lang="ru-RU" sz="1400" dirty="0" err="1" smtClean="0">
                <a:latin typeface="Monotype Corsiva" pitchFamily="66" charset="0"/>
              </a:rPr>
              <a:t>році</a:t>
            </a:r>
            <a:r>
              <a:rPr lang="ru-RU" sz="1400" dirty="0" smtClean="0">
                <a:latin typeface="Monotype Corsiva" pitchFamily="66" charset="0"/>
              </a:rPr>
              <a:t> США </a:t>
            </a:r>
            <a:r>
              <a:rPr lang="ru-RU" sz="1400" dirty="0" err="1" smtClean="0">
                <a:latin typeface="Monotype Corsiva" pitchFamily="66" charset="0"/>
              </a:rPr>
              <a:t>вийшли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Другої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світової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війни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першою</a:t>
            </a:r>
            <a:r>
              <a:rPr lang="ru-RU" sz="1400" dirty="0" smtClean="0">
                <a:latin typeface="Monotype Corsiva" pitchFamily="66" charset="0"/>
              </a:rPr>
              <a:t> ядерною державою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вступили в </a:t>
            </a:r>
            <a:r>
              <a:rPr lang="ru-RU" sz="1400" dirty="0" err="1" smtClean="0">
                <a:latin typeface="Monotype Corsiva" pitchFamily="66" charset="0"/>
              </a:rPr>
              <a:t>глобальне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протистояння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Радянським</a:t>
            </a:r>
            <a:r>
              <a:rPr lang="ru-RU" sz="1400" dirty="0" smtClean="0">
                <a:latin typeface="Monotype Corsiva" pitchFamily="66" charset="0"/>
              </a:rPr>
              <a:t> Союзом, </a:t>
            </a:r>
            <a:r>
              <a:rPr lang="ru-RU" sz="1400" dirty="0" err="1" smtClean="0">
                <a:latin typeface="Monotype Corsiva" pitchFamily="66" charset="0"/>
              </a:rPr>
              <a:t>що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тривало</a:t>
            </a:r>
            <a:r>
              <a:rPr lang="ru-RU" sz="1400" dirty="0" smtClean="0">
                <a:latin typeface="Monotype Corsiva" pitchFamily="66" charset="0"/>
              </a:rPr>
              <a:t> до краху СРСР в </a:t>
            </a:r>
            <a:r>
              <a:rPr lang="ru-RU" sz="1400" dirty="0" err="1" smtClean="0">
                <a:latin typeface="Monotype Corsiva" pitchFamily="66" charset="0"/>
              </a:rPr>
              <a:t>кінці</a:t>
            </a:r>
            <a:r>
              <a:rPr lang="ru-RU" sz="1400" dirty="0" smtClean="0">
                <a:latin typeface="Monotype Corsiva" pitchFamily="66" charset="0"/>
              </a:rPr>
              <a:t> 1980-х </a:t>
            </a:r>
            <a:r>
              <a:rPr lang="ru-RU" sz="1400" dirty="0" err="1" smtClean="0">
                <a:latin typeface="Monotype Corsiva" pitchFamily="66" charset="0"/>
              </a:rPr>
              <a:t>років</a:t>
            </a:r>
            <a:r>
              <a:rPr lang="ru-RU" sz="1400" dirty="0" smtClean="0">
                <a:latin typeface="Monotype Corsiva" pitchFamily="66" charset="0"/>
              </a:rPr>
              <a:t>.</a:t>
            </a:r>
          </a:p>
          <a:p>
            <a:pPr>
              <a:buFont typeface="Courier New" pitchFamily="49" charset="0"/>
              <a:buChar char="o"/>
            </a:pPr>
            <a:endParaRPr lang="ru-RU" sz="1400" dirty="0" smtClean="0">
              <a:latin typeface="Monotype Corsiva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400" dirty="0" smtClean="0">
                <a:latin typeface="Monotype Corsiva" pitchFamily="66" charset="0"/>
              </a:rPr>
              <a:t>США </a:t>
            </a:r>
            <a:r>
              <a:rPr lang="ru-RU" sz="1400" dirty="0" err="1" smtClean="0">
                <a:latin typeface="Monotype Corsiva" pitchFamily="66" charset="0"/>
              </a:rPr>
              <a:t>є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засновниками</a:t>
            </a:r>
            <a:r>
              <a:rPr lang="ru-RU" sz="1400" dirty="0" smtClean="0">
                <a:latin typeface="Monotype Corsiva" pitchFamily="66" charset="0"/>
              </a:rPr>
              <a:t> ООН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мають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постійне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місце</a:t>
            </a:r>
            <a:r>
              <a:rPr lang="ru-RU" sz="1400" dirty="0" smtClean="0">
                <a:latin typeface="Monotype Corsiva" pitchFamily="66" charset="0"/>
              </a:rPr>
              <a:t> в </a:t>
            </a:r>
            <a:r>
              <a:rPr lang="ru-RU" sz="1400" dirty="0" err="1" smtClean="0">
                <a:latin typeface="Monotype Corsiva" pitchFamily="66" charset="0"/>
              </a:rPr>
              <a:t>Раді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Безпеки</a:t>
            </a:r>
            <a:r>
              <a:rPr lang="ru-RU" sz="1400" dirty="0" smtClean="0">
                <a:latin typeface="Monotype Corsiva" pitchFamily="66" charset="0"/>
              </a:rPr>
              <a:t> ООН, </a:t>
            </a:r>
            <a:r>
              <a:rPr lang="ru-RU" sz="1400" dirty="0" err="1" smtClean="0">
                <a:latin typeface="Monotype Corsiva" pitchFamily="66" charset="0"/>
              </a:rPr>
              <a:t>засновниками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Північноатлантичного</a:t>
            </a:r>
            <a:r>
              <a:rPr lang="ru-RU" sz="1400" dirty="0" smtClean="0">
                <a:latin typeface="Monotype Corsiva" pitchFamily="66" charset="0"/>
              </a:rPr>
              <a:t> альянсу. США </a:t>
            </a:r>
            <a:r>
              <a:rPr lang="ru-RU" sz="1400" dirty="0" err="1" smtClean="0">
                <a:latin typeface="Monotype Corsiva" pitchFamily="66" charset="0"/>
              </a:rPr>
              <a:t>володіють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найбільшою</a:t>
            </a:r>
            <a:r>
              <a:rPr lang="ru-RU" sz="1400" dirty="0" smtClean="0">
                <a:latin typeface="Monotype Corsiva" pitchFamily="66" charset="0"/>
              </a:rPr>
              <a:t> в </a:t>
            </a:r>
            <a:r>
              <a:rPr lang="ru-RU" sz="1400" dirty="0" err="1" smtClean="0">
                <a:latin typeface="Monotype Corsiva" pitchFamily="66" charset="0"/>
              </a:rPr>
              <a:t>світі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економікою</a:t>
            </a:r>
            <a:r>
              <a:rPr lang="ru-RU" sz="1400" dirty="0" smtClean="0">
                <a:latin typeface="Monotype Corsiva" pitchFamily="66" charset="0"/>
              </a:rPr>
              <a:t> ($14,2 </a:t>
            </a:r>
            <a:r>
              <a:rPr lang="ru-RU" sz="1400" dirty="0" err="1" smtClean="0">
                <a:latin typeface="Monotype Corsiva" pitchFamily="66" charset="0"/>
              </a:rPr>
              <a:t>трлн</a:t>
            </a:r>
            <a:r>
              <a:rPr lang="ru-RU" sz="1400" dirty="0" smtClean="0">
                <a:latin typeface="Monotype Corsiva" pitchFamily="66" charset="0"/>
              </a:rPr>
              <a:t>), </a:t>
            </a:r>
            <a:r>
              <a:rPr lang="ru-RU" sz="1400" dirty="0" err="1" smtClean="0">
                <a:latin typeface="Monotype Corsiva" pitchFamily="66" charset="0"/>
              </a:rPr>
              <a:t>могутніми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збройними</a:t>
            </a:r>
            <a:r>
              <a:rPr lang="ru-RU" sz="1400" dirty="0" smtClean="0">
                <a:latin typeface="Monotype Corsiva" pitchFamily="66" charset="0"/>
              </a:rPr>
              <a:t> силами, </a:t>
            </a:r>
            <a:r>
              <a:rPr lang="ru-RU" sz="1400" dirty="0" err="1" smtClean="0">
                <a:latin typeface="Monotype Corsiva" pitchFamily="66" charset="0"/>
              </a:rPr>
              <a:t>зокрема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найбільшим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військово-морським</a:t>
            </a:r>
            <a:r>
              <a:rPr lang="ru-RU" sz="1400" dirty="0" smtClean="0">
                <a:latin typeface="Monotype Corsiva" pitchFamily="66" charset="0"/>
              </a:rPr>
              <a:t> флотом, США </a:t>
            </a:r>
            <a:r>
              <a:rPr lang="ru-RU" sz="1400" dirty="0" err="1" smtClean="0">
                <a:latin typeface="Monotype Corsiva" pitchFamily="66" charset="0"/>
              </a:rPr>
              <a:t>мають</a:t>
            </a:r>
            <a:r>
              <a:rPr lang="ru-RU" sz="1400" dirty="0" smtClean="0">
                <a:latin typeface="Monotype Corsiva" pitchFamily="66" charset="0"/>
              </a:rPr>
              <a:t> в </a:t>
            </a:r>
            <a:r>
              <a:rPr lang="ru-RU" sz="1400" dirty="0" err="1" smtClean="0">
                <a:latin typeface="Monotype Corsiva" pitchFamily="66" charset="0"/>
              </a:rPr>
              <a:t>своєму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розпорядженні</a:t>
            </a:r>
            <a:r>
              <a:rPr lang="ru-RU" sz="1400" dirty="0" smtClean="0">
                <a:latin typeface="Monotype Corsiva" pitchFamily="66" charset="0"/>
              </a:rPr>
              <a:t> перший по </a:t>
            </a:r>
            <a:r>
              <a:rPr lang="ru-RU" sz="1400" dirty="0" err="1" smtClean="0">
                <a:latin typeface="Monotype Corsiva" pitchFamily="66" charset="0"/>
              </a:rPr>
              <a:t>сукупній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потужності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ядерний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потенціал</a:t>
            </a:r>
            <a:r>
              <a:rPr lang="ru-RU" sz="1400" dirty="0" smtClean="0">
                <a:latin typeface="Monotype Corsiva" pitchFamily="66" charset="0"/>
              </a:rPr>
              <a:t> на </a:t>
            </a:r>
            <a:r>
              <a:rPr lang="ru-RU" sz="1400" dirty="0" err="1" smtClean="0">
                <a:latin typeface="Monotype Corsiva" pitchFamily="66" charset="0"/>
              </a:rPr>
              <a:t>Землі</a:t>
            </a:r>
            <a:r>
              <a:rPr lang="ru-RU" sz="1400" dirty="0" smtClean="0">
                <a:latin typeface="Monotype Corsiva" pitchFamily="66" charset="0"/>
              </a:rPr>
              <a:t>.</a:t>
            </a:r>
            <a:endParaRPr lang="ru-RU" sz="14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500042"/>
            <a:ext cx="3357586" cy="357190"/>
          </a:xfrm>
        </p:spPr>
        <p:txBody>
          <a:bodyPr/>
          <a:lstStyle/>
          <a:p>
            <a:pPr algn="ctr"/>
            <a:r>
              <a:rPr lang="uk-UA" i="1" u="sng" dirty="0" smtClean="0"/>
              <a:t>Населення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857232"/>
            <a:ext cx="8572560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200" dirty="0" smtClean="0">
                <a:latin typeface="Monotype Corsiva" pitchFamily="66" charset="0"/>
              </a:rPr>
              <a:t>    </a:t>
            </a:r>
            <a:r>
              <a:rPr lang="ru-RU" sz="1400" dirty="0" smtClean="0">
                <a:latin typeface="Monotype Corsiva" pitchFamily="66" charset="0"/>
              </a:rPr>
              <a:t>  </a:t>
            </a:r>
            <a:r>
              <a:rPr lang="ru-RU" sz="1400" dirty="0" err="1" smtClean="0">
                <a:latin typeface="Monotype Corsiva" pitchFamily="66" charset="0"/>
              </a:rPr>
              <a:t>Перші</a:t>
            </a:r>
            <a:r>
              <a:rPr lang="ru-RU" sz="1400" dirty="0" smtClean="0">
                <a:latin typeface="Monotype Corsiva" pitchFamily="66" charset="0"/>
              </a:rPr>
              <a:t> люди (</a:t>
            </a:r>
            <a:r>
              <a:rPr lang="ru-RU" sz="1400" dirty="0" err="1" smtClean="0">
                <a:latin typeface="Monotype Corsiva" pitchFamily="66" charset="0"/>
              </a:rPr>
              <a:t>індіанські</a:t>
            </a:r>
            <a:r>
              <a:rPr lang="ru-RU" sz="1400" dirty="0" smtClean="0">
                <a:latin typeface="Monotype Corsiva" pitchFamily="66" charset="0"/>
              </a:rPr>
              <a:t> племена, </a:t>
            </a:r>
            <a:r>
              <a:rPr lang="ru-RU" sz="1400" dirty="0" err="1" smtClean="0">
                <a:latin typeface="Monotype Corsiva" pitchFamily="66" charset="0"/>
              </a:rPr>
              <a:t>що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мігрували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Сибіру</a:t>
            </a:r>
            <a:r>
              <a:rPr lang="ru-RU" sz="1400" dirty="0" smtClean="0">
                <a:latin typeface="Monotype Corsiva" pitchFamily="66" charset="0"/>
              </a:rPr>
              <a:t> на Аляску) заселили </a:t>
            </a:r>
            <a:r>
              <a:rPr lang="ru-RU" sz="1400" dirty="0" err="1" smtClean="0">
                <a:latin typeface="Monotype Corsiva" pitchFamily="66" charset="0"/>
              </a:rPr>
              <a:t>територію</a:t>
            </a:r>
            <a:r>
              <a:rPr lang="ru-RU" sz="1400" dirty="0" smtClean="0">
                <a:latin typeface="Monotype Corsiva" pitchFamily="66" charset="0"/>
              </a:rPr>
              <a:t> США </a:t>
            </a:r>
            <a:r>
              <a:rPr lang="ru-RU" sz="1400" dirty="0" err="1" smtClean="0">
                <a:latin typeface="Monotype Corsiva" pitchFamily="66" charset="0"/>
              </a:rPr>
              <a:t>близько</a:t>
            </a:r>
            <a:r>
              <a:rPr lang="ru-RU" sz="1400" dirty="0" smtClean="0">
                <a:latin typeface="Monotype Corsiva" pitchFamily="66" charset="0"/>
              </a:rPr>
              <a:t> 10 </a:t>
            </a:r>
            <a:r>
              <a:rPr lang="ru-RU" sz="1400" dirty="0" err="1" smtClean="0">
                <a:latin typeface="Monotype Corsiva" pitchFamily="66" charset="0"/>
              </a:rPr>
              <a:t>тисяч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років</a:t>
            </a:r>
            <a:r>
              <a:rPr lang="ru-RU" sz="1400" dirty="0" smtClean="0">
                <a:latin typeface="Monotype Corsiva" pitchFamily="66" charset="0"/>
              </a:rPr>
              <a:t> назад, а </a:t>
            </a:r>
            <a:r>
              <a:rPr lang="ru-RU" sz="1400" dirty="0" err="1" smtClean="0">
                <a:latin typeface="Monotype Corsiva" pitchFamily="66" charset="0"/>
              </a:rPr>
              <a:t>їхні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нащадки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залишалися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переважаючим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етнічним</a:t>
            </a:r>
            <a:r>
              <a:rPr lang="ru-RU" sz="1400" dirty="0" smtClean="0">
                <a:latin typeface="Monotype Corsiva" pitchFamily="66" charset="0"/>
              </a:rPr>
              <a:t> компонентом до </a:t>
            </a:r>
            <a:r>
              <a:rPr lang="ru-RU" sz="1400" dirty="0" err="1" smtClean="0">
                <a:latin typeface="Monotype Corsiva" pitchFamily="66" charset="0"/>
              </a:rPr>
              <a:t>кінця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en-US" sz="1400" dirty="0" smtClean="0">
                <a:latin typeface="Monotype Corsiva" pitchFamily="66" charset="0"/>
              </a:rPr>
              <a:t>XVII </a:t>
            </a:r>
            <a:r>
              <a:rPr lang="ru-RU" sz="1400" dirty="0" err="1" smtClean="0">
                <a:latin typeface="Monotype Corsiva" pitchFamily="66" charset="0"/>
              </a:rPr>
              <a:t>століття</a:t>
            </a:r>
            <a:r>
              <a:rPr lang="ru-RU" sz="1400" dirty="0" smtClean="0">
                <a:latin typeface="Monotype Corsiva" pitchFamily="66" charset="0"/>
              </a:rPr>
              <a:t>. </a:t>
            </a:r>
            <a:r>
              <a:rPr lang="ru-RU" sz="1400" dirty="0" err="1" smtClean="0">
                <a:latin typeface="Monotype Corsiva" pitchFamily="66" charset="0"/>
              </a:rPr>
              <a:t>Сучасне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населення</a:t>
            </a:r>
            <a:r>
              <a:rPr lang="ru-RU" sz="1400" dirty="0" smtClean="0">
                <a:latin typeface="Monotype Corsiva" pitchFamily="66" charset="0"/>
              </a:rPr>
              <a:t> США, </a:t>
            </a:r>
            <a:r>
              <a:rPr lang="ru-RU" sz="1400" dirty="0" err="1" smtClean="0">
                <a:latin typeface="Monotype Corsiva" pitchFamily="66" charset="0"/>
              </a:rPr>
              <a:t>проте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значно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менше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відображає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генетичну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спадщину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корінних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жителів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оскільки</a:t>
            </a:r>
            <a:r>
              <a:rPr lang="ru-RU" sz="1400" dirty="0" smtClean="0">
                <a:latin typeface="Monotype Corsiva" pitchFamily="66" charset="0"/>
              </a:rPr>
              <a:t> в </a:t>
            </a:r>
            <a:r>
              <a:rPr lang="ru-RU" sz="1400" dirty="0" err="1" smtClean="0">
                <a:latin typeface="Monotype Corsiva" pitchFamily="66" charset="0"/>
              </a:rPr>
              <a:t>основній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своїй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масі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сучасні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жителі</a:t>
            </a:r>
            <a:r>
              <a:rPr lang="ru-RU" sz="1400" dirty="0" smtClean="0">
                <a:latin typeface="Monotype Corsiva" pitchFamily="66" charset="0"/>
              </a:rPr>
              <a:t> — </a:t>
            </a:r>
            <a:r>
              <a:rPr lang="ru-RU" sz="1400" dirty="0" err="1" smtClean="0">
                <a:latin typeface="Monotype Corsiva" pitchFamily="66" charset="0"/>
              </a:rPr>
              <a:t>нащадки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відносно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недавніх</a:t>
            </a:r>
            <a:r>
              <a:rPr lang="ru-RU" sz="1400" dirty="0" smtClean="0">
                <a:latin typeface="Monotype Corsiva" pitchFamily="66" charset="0"/>
              </a:rPr>
              <a:t> (</a:t>
            </a:r>
            <a:r>
              <a:rPr lang="en-US" sz="1400" dirty="0" smtClean="0">
                <a:latin typeface="Monotype Corsiva" pitchFamily="66" charset="0"/>
              </a:rPr>
              <a:t>XVII—XX </a:t>
            </a:r>
            <a:r>
              <a:rPr lang="ru-RU" sz="1400" dirty="0" err="1" smtClean="0">
                <a:latin typeface="Monotype Corsiva" pitchFamily="66" charset="0"/>
              </a:rPr>
              <a:t>століть</a:t>
            </a:r>
            <a:r>
              <a:rPr lang="ru-RU" sz="1400" dirty="0" smtClean="0">
                <a:latin typeface="Monotype Corsiva" pitchFamily="66" charset="0"/>
              </a:rPr>
              <a:t>) </a:t>
            </a:r>
            <a:r>
              <a:rPr lang="ru-RU" sz="1400" dirty="0" err="1" smtClean="0">
                <a:latin typeface="Monotype Corsiva" pitchFamily="66" charset="0"/>
              </a:rPr>
              <a:t>переселенців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Європи</a:t>
            </a:r>
            <a:r>
              <a:rPr lang="ru-RU" sz="1400" dirty="0" smtClean="0">
                <a:latin typeface="Monotype Corsiva" pitchFamily="66" charset="0"/>
              </a:rPr>
              <a:t> (</a:t>
            </a:r>
            <a:r>
              <a:rPr lang="ru-RU" sz="1400" dirty="0" err="1" smtClean="0">
                <a:latin typeface="Monotype Corsiva" pitchFamily="66" charset="0"/>
              </a:rPr>
              <a:t>переважно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Західної</a:t>
            </a:r>
            <a:r>
              <a:rPr lang="ru-RU" sz="1400" dirty="0" smtClean="0">
                <a:latin typeface="Monotype Corsiva" pitchFamily="66" charset="0"/>
              </a:rPr>
              <a:t>)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Африки. </a:t>
            </a:r>
            <a:r>
              <a:rPr lang="ru-RU" sz="1400" dirty="0" err="1" smtClean="0">
                <a:latin typeface="Monotype Corsiva" pitchFamily="66" charset="0"/>
              </a:rPr>
              <a:t>Необхідно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відзначити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що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повне</a:t>
            </a:r>
            <a:r>
              <a:rPr lang="ru-RU" sz="1400" dirty="0" smtClean="0">
                <a:latin typeface="Monotype Corsiva" pitchFamily="66" charset="0"/>
              </a:rPr>
              <a:t> право </a:t>
            </a:r>
            <a:r>
              <a:rPr lang="ru-RU" sz="1400" dirty="0" err="1" smtClean="0">
                <a:latin typeface="Monotype Corsiva" pitchFamily="66" charset="0"/>
              </a:rPr>
              <a:t>називатися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американцями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отримують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лише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діти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іммігрантів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що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народилися</a:t>
            </a:r>
            <a:r>
              <a:rPr lang="ru-RU" sz="1400" dirty="0" smtClean="0">
                <a:latin typeface="Monotype Corsiva" pitchFamily="66" charset="0"/>
              </a:rPr>
              <a:t> в США. У </a:t>
            </a:r>
            <a:r>
              <a:rPr lang="ru-RU" sz="1400" dirty="0" err="1" smtClean="0">
                <a:latin typeface="Monotype Corsiva" pitchFamily="66" charset="0"/>
              </a:rPr>
              <a:t>країні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зберігається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чітке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розділення</a:t>
            </a:r>
            <a:r>
              <a:rPr lang="ru-RU" sz="1400" dirty="0" smtClean="0">
                <a:latin typeface="Monotype Corsiva" pitchFamily="66" charset="0"/>
              </a:rPr>
              <a:t> на </a:t>
            </a:r>
            <a:r>
              <a:rPr lang="ru-RU" sz="1400" dirty="0" err="1" smtClean="0">
                <a:latin typeface="Monotype Corsiva" pitchFamily="66" charset="0"/>
              </a:rPr>
              <a:t>іноземців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уродженців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між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якими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є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значна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культурно-мовна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дистанція</a:t>
            </a:r>
            <a:r>
              <a:rPr lang="ru-RU" sz="1400" dirty="0" smtClean="0">
                <a:latin typeface="Monotype Corsiva" pitchFamily="66" charset="0"/>
              </a:rPr>
              <a:t>. </a:t>
            </a:r>
            <a:r>
              <a:rPr lang="ru-RU" sz="1400" dirty="0" err="1" smtClean="0">
                <a:latin typeface="Monotype Corsiva" pitchFamily="66" charset="0"/>
              </a:rPr>
              <a:t>Цією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відмінністю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проте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внутрішнє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ділення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обмежується</a:t>
            </a:r>
            <a:r>
              <a:rPr lang="ru-RU" sz="1400" dirty="0" smtClean="0">
                <a:latin typeface="Monotype Corsiva" pitchFamily="66" charset="0"/>
              </a:rPr>
              <a:t>. </a:t>
            </a:r>
            <a:r>
              <a:rPr lang="ru-RU" sz="1400" dirty="0" err="1" smtClean="0">
                <a:latin typeface="Monotype Corsiva" pitchFamily="66" charset="0"/>
              </a:rPr>
              <a:t>Американці</a:t>
            </a:r>
            <a:r>
              <a:rPr lang="ru-RU" sz="1400" dirty="0" smtClean="0">
                <a:latin typeface="Monotype Corsiva" pitchFamily="66" charset="0"/>
              </a:rPr>
              <a:t> США — </a:t>
            </a:r>
            <a:r>
              <a:rPr lang="ru-RU" sz="1400" dirty="0" err="1" smtClean="0">
                <a:latin typeface="Monotype Corsiva" pitchFamily="66" charset="0"/>
              </a:rPr>
              <a:t>різнорідна</a:t>
            </a:r>
            <a:r>
              <a:rPr lang="ru-RU" sz="1400" dirty="0" smtClean="0">
                <a:latin typeface="Monotype Corsiva" pitchFamily="66" charset="0"/>
              </a:rPr>
              <a:t>, гетерогенна </a:t>
            </a:r>
            <a:r>
              <a:rPr lang="ru-RU" sz="1400" dirty="0" err="1" smtClean="0">
                <a:latin typeface="Monotype Corsiva" pitchFamily="66" charset="0"/>
              </a:rPr>
              <a:t>нація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конфліктним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расовим</a:t>
            </a:r>
            <a:r>
              <a:rPr lang="ru-RU" sz="1400" dirty="0" smtClean="0">
                <a:latin typeface="Monotype Corsiva" pitchFamily="66" charset="0"/>
              </a:rPr>
              <a:t> складом. </a:t>
            </a:r>
            <a:r>
              <a:rPr lang="ru-RU" sz="1400" dirty="0" err="1" smtClean="0">
                <a:latin typeface="Monotype Corsiva" pitchFamily="66" charset="0"/>
              </a:rPr>
              <a:t>Домінуючою</a:t>
            </a:r>
            <a:r>
              <a:rPr lang="ru-RU" sz="1400" dirty="0" smtClean="0">
                <a:latin typeface="Monotype Corsiva" pitchFamily="66" charset="0"/>
              </a:rPr>
              <a:t> в </a:t>
            </a:r>
            <a:r>
              <a:rPr lang="ru-RU" sz="1400" dirty="0" err="1" smtClean="0">
                <a:latin typeface="Monotype Corsiva" pitchFamily="66" charset="0"/>
              </a:rPr>
              <a:t>усіх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відношеннях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регіонах</a:t>
            </a:r>
            <a:r>
              <a:rPr lang="ru-RU" sz="1400" dirty="0" smtClean="0">
                <a:latin typeface="Monotype Corsiva" pitchFamily="66" charset="0"/>
              </a:rPr>
              <a:t> (</a:t>
            </a:r>
            <a:r>
              <a:rPr lang="ru-RU" sz="1400" dirty="0" err="1" smtClean="0">
                <a:latin typeface="Monotype Corsiva" pitchFamily="66" charset="0"/>
              </a:rPr>
              <a:t>окрім</a:t>
            </a:r>
            <a:r>
              <a:rPr lang="ru-RU" sz="1400" dirty="0" smtClean="0">
                <a:latin typeface="Monotype Corsiva" pitchFamily="66" charset="0"/>
              </a:rPr>
              <a:t> штату </a:t>
            </a:r>
            <a:r>
              <a:rPr lang="ru-RU" sz="1400" dirty="0" err="1" smtClean="0">
                <a:latin typeface="Monotype Corsiva" pitchFamily="66" charset="0"/>
              </a:rPr>
              <a:t>Гаваї</a:t>
            </a:r>
            <a:r>
              <a:rPr lang="ru-RU" sz="1400" dirty="0" smtClean="0">
                <a:latin typeface="Monotype Corsiva" pitchFamily="66" charset="0"/>
              </a:rPr>
              <a:t>) в </a:t>
            </a:r>
            <a:r>
              <a:rPr lang="ru-RU" sz="1400" dirty="0" err="1" smtClean="0">
                <a:latin typeface="Monotype Corsiva" pitchFamily="66" charset="0"/>
              </a:rPr>
              <a:t>даний</a:t>
            </a:r>
            <a:r>
              <a:rPr lang="ru-RU" sz="1400" dirty="0" smtClean="0">
                <a:latin typeface="Monotype Corsiva" pitchFamily="66" charset="0"/>
              </a:rPr>
              <a:t> час </a:t>
            </a:r>
            <a:r>
              <a:rPr lang="ru-RU" sz="1400" dirty="0" err="1" smtClean="0">
                <a:latin typeface="Monotype Corsiva" pitchFamily="66" charset="0"/>
              </a:rPr>
              <a:t>є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європеоїдна</a:t>
            </a:r>
            <a:r>
              <a:rPr lang="ru-RU" sz="1400" dirty="0" smtClean="0">
                <a:latin typeface="Monotype Corsiva" pitchFamily="66" charset="0"/>
              </a:rPr>
              <a:t> раса — </a:t>
            </a:r>
            <a:r>
              <a:rPr lang="ru-RU" sz="1400" dirty="0" err="1" smtClean="0">
                <a:latin typeface="Monotype Corsiva" pitchFamily="66" charset="0"/>
              </a:rPr>
              <a:t>вихідці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зі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Великобританія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Німеччини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Ірландії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інших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європейських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країн</a:t>
            </a:r>
            <a:r>
              <a:rPr lang="ru-RU" sz="1400" dirty="0" smtClean="0">
                <a:latin typeface="Monotype Corsiva" pitchFamily="66" charset="0"/>
              </a:rPr>
              <a:t>. </a:t>
            </a:r>
            <a:r>
              <a:rPr lang="ru-RU" sz="1400" dirty="0" err="1" smtClean="0">
                <a:latin typeface="Monotype Corsiva" pitchFamily="66" charset="0"/>
              </a:rPr>
              <a:t>Далі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виділяються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афроамериканці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латиноамериканці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азіати</a:t>
            </a:r>
            <a:r>
              <a:rPr lang="ru-RU" sz="1400" dirty="0" smtClean="0">
                <a:latin typeface="Monotype Corsiva" pitchFamily="66" charset="0"/>
              </a:rPr>
              <a:t>, </a:t>
            </a:r>
            <a:r>
              <a:rPr lang="ru-RU" sz="1400" dirty="0" err="1" smtClean="0">
                <a:latin typeface="Monotype Corsiva" pitchFamily="66" charset="0"/>
              </a:rPr>
              <a:t>індійці</a:t>
            </a:r>
            <a:r>
              <a:rPr lang="ru-RU" sz="1400" dirty="0" smtClean="0">
                <a:latin typeface="Monotype Corsiva" pitchFamily="66" charset="0"/>
              </a:rPr>
              <a:t> та </a:t>
            </a:r>
            <a:r>
              <a:rPr lang="ru-RU" sz="1400" dirty="0" err="1" smtClean="0">
                <a:latin typeface="Monotype Corsiva" pitchFamily="66" charset="0"/>
              </a:rPr>
              <a:t>інші</a:t>
            </a:r>
            <a:r>
              <a:rPr lang="ru-RU" sz="1400" dirty="0" smtClean="0">
                <a:latin typeface="Monotype Corsiva" pitchFamily="66" charset="0"/>
              </a:rPr>
              <a:t>, на </a:t>
            </a:r>
            <a:r>
              <a:rPr lang="ru-RU" sz="1400" dirty="0" err="1" smtClean="0">
                <a:latin typeface="Monotype Corsiva" pitchFamily="66" charset="0"/>
              </a:rPr>
              <a:t>яких</a:t>
            </a:r>
            <a:r>
              <a:rPr lang="ru-RU" sz="1400" dirty="0" smtClean="0">
                <a:latin typeface="Monotype Corsiva" pitchFamily="66" charset="0"/>
              </a:rPr>
              <a:t> доводиться </a:t>
            </a:r>
            <a:r>
              <a:rPr lang="ru-RU" sz="1400" dirty="0" err="1" smtClean="0">
                <a:latin typeface="Monotype Corsiva" pitchFamily="66" charset="0"/>
              </a:rPr>
              <a:t>понад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третина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населення</a:t>
            </a:r>
            <a:r>
              <a:rPr lang="ru-RU" sz="1400" dirty="0" smtClean="0">
                <a:latin typeface="Monotype Corsiva" pitchFamily="66" charset="0"/>
              </a:rPr>
              <a:t>. </a:t>
            </a:r>
            <a:r>
              <a:rPr lang="ru-RU" sz="1400" dirty="0" err="1" smtClean="0">
                <a:latin typeface="Monotype Corsiva" pitchFamily="66" charset="0"/>
              </a:rPr>
              <a:t>Динаміка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чисельності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населення</a:t>
            </a:r>
            <a:r>
              <a:rPr lang="ru-RU" sz="1400" dirty="0" smtClean="0">
                <a:latin typeface="Monotype Corsiva" pitchFamily="66" charset="0"/>
              </a:rPr>
              <a:t> </a:t>
            </a:r>
            <a:r>
              <a:rPr lang="ru-RU" sz="1400" dirty="0" err="1" smtClean="0">
                <a:latin typeface="Monotype Corsiva" pitchFamily="66" charset="0"/>
              </a:rPr>
              <a:t>наступна</a:t>
            </a:r>
            <a:r>
              <a:rPr lang="ru-RU" sz="1400" dirty="0" smtClean="0">
                <a:latin typeface="Monotype Corsiva" pitchFamily="66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1790 — 3,9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1860 — 31,4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1900 — 76,2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1971 — 216,8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1983 — 234,2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                  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2000 — 275,6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2007 — 303,3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2008 — 305,1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Monotype Corsiva" pitchFamily="66" charset="0"/>
              </a:rPr>
              <a:t>2010 - 309,1 </a:t>
            </a:r>
            <a:r>
              <a:rPr lang="ru-RU" sz="1200" dirty="0" err="1" smtClean="0">
                <a:latin typeface="Monotype Corsiva" pitchFamily="66" charset="0"/>
              </a:rPr>
              <a:t>млн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чол</a:t>
            </a:r>
            <a:r>
              <a:rPr lang="ru-RU" sz="1200" dirty="0" smtClean="0">
                <a:latin typeface="Monotype Corsiva" pitchFamily="66" charset="0"/>
              </a:rPr>
              <a:t>    </a:t>
            </a:r>
          </a:p>
          <a:p>
            <a:pPr>
              <a:buNone/>
            </a:pPr>
            <a:r>
              <a:rPr lang="ru-RU" sz="1200" dirty="0" smtClean="0">
                <a:latin typeface="Monotype Corsiva" pitchFamily="66" charset="0"/>
              </a:rPr>
              <a:t>                                    </a:t>
            </a:r>
          </a:p>
          <a:p>
            <a:pPr algn="ctr">
              <a:buNone/>
            </a:pPr>
            <a:endParaRPr lang="ru-RU" sz="1200" dirty="0" smtClean="0">
              <a:latin typeface="Monotype Corsiva" pitchFamily="66" charset="0"/>
            </a:endParaRPr>
          </a:p>
          <a:p>
            <a:pPr algn="ctr">
              <a:buNone/>
            </a:pPr>
            <a:endParaRPr lang="ru-RU" sz="1200" dirty="0" smtClean="0">
              <a:latin typeface="Monotype Corsiva" pitchFamily="66" charset="0"/>
            </a:endParaRPr>
          </a:p>
          <a:p>
            <a:pPr algn="ctr">
              <a:buNone/>
            </a:pPr>
            <a:endParaRPr lang="ru-RU" sz="1200" dirty="0" smtClean="0">
              <a:latin typeface="Monotype Corsiva" pitchFamily="66" charset="0"/>
            </a:endParaRPr>
          </a:p>
          <a:p>
            <a:pPr algn="ctr">
              <a:buNone/>
            </a:pPr>
            <a:endParaRPr lang="ru-RU" sz="1200" dirty="0" smtClean="0">
              <a:latin typeface="Monotype Corsiva" pitchFamily="66" charset="0"/>
            </a:endParaRPr>
          </a:p>
          <a:p>
            <a:pPr algn="ctr">
              <a:buNone/>
            </a:pPr>
            <a:endParaRPr lang="ru-RU" sz="1200" dirty="0" smtClean="0">
              <a:latin typeface="Monotype Corsiva" pitchFamily="66" charset="0"/>
            </a:endParaRPr>
          </a:p>
          <a:p>
            <a:pPr algn="ctr">
              <a:buNone/>
            </a:pPr>
            <a:endParaRPr lang="ru-RU" sz="1200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Залежні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території</a:t>
            </a:r>
            <a:r>
              <a:rPr lang="ru-RU" sz="1200" dirty="0" smtClean="0">
                <a:latin typeface="Monotype Corsiva" pitchFamily="66" charset="0"/>
              </a:rPr>
              <a:t>: </a:t>
            </a:r>
            <a:r>
              <a:rPr lang="ru-RU" sz="1200" dirty="0" err="1" smtClean="0">
                <a:latin typeface="Monotype Corsiva" pitchFamily="66" charset="0"/>
              </a:rPr>
              <a:t>Пуерто-Ріко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й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Північні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Маріанські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острови</a:t>
            </a:r>
            <a:r>
              <a:rPr lang="ru-RU" sz="1200" dirty="0" smtClean="0">
                <a:latin typeface="Monotype Corsiva" pitchFamily="66" charset="0"/>
              </a:rPr>
              <a:t>, </a:t>
            </a:r>
            <a:r>
              <a:rPr lang="ru-RU" sz="1200" dirty="0" err="1" smtClean="0">
                <a:latin typeface="Monotype Corsiva" pitchFamily="66" charset="0"/>
              </a:rPr>
              <a:t>Федеративні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Штати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Мікронезії</a:t>
            </a:r>
            <a:r>
              <a:rPr lang="ru-RU" sz="1200" dirty="0" smtClean="0">
                <a:latin typeface="Monotype Corsiva" pitchFamily="66" charset="0"/>
              </a:rPr>
              <a:t>, Гуам, </a:t>
            </a:r>
            <a:r>
              <a:rPr lang="ru-RU" sz="1200" dirty="0" err="1" smtClean="0">
                <a:latin typeface="Monotype Corsiva" pitchFamily="66" charset="0"/>
              </a:rPr>
              <a:t>Американські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Віргінські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острови,Східне</a:t>
            </a:r>
            <a:r>
              <a:rPr lang="ru-RU" sz="1200" dirty="0" smtClean="0">
                <a:latin typeface="Monotype Corsiva" pitchFamily="66" charset="0"/>
              </a:rPr>
              <a:t> Самоа, </a:t>
            </a:r>
            <a:r>
              <a:rPr lang="ru-RU" sz="1200" dirty="0" err="1" smtClean="0">
                <a:latin typeface="Monotype Corsiva" pitchFamily="66" charset="0"/>
              </a:rPr>
              <a:t>Вейк</a:t>
            </a:r>
            <a:r>
              <a:rPr lang="ru-RU" sz="1200" dirty="0" smtClean="0">
                <a:latin typeface="Monotype Corsiva" pitchFamily="66" charset="0"/>
              </a:rPr>
              <a:t>, </a:t>
            </a:r>
            <a:r>
              <a:rPr lang="ru-RU" sz="1200" dirty="0" err="1" smtClean="0">
                <a:latin typeface="Monotype Corsiva" pitchFamily="66" charset="0"/>
              </a:rPr>
              <a:t>острови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Мідвей</a:t>
            </a:r>
            <a:r>
              <a:rPr lang="ru-RU" sz="1200" dirty="0" smtClean="0">
                <a:latin typeface="Monotype Corsiva" pitchFamily="66" charset="0"/>
              </a:rPr>
              <a:t>, </a:t>
            </a:r>
            <a:r>
              <a:rPr lang="ru-RU" sz="1200" dirty="0" err="1" smtClean="0">
                <a:latin typeface="Monotype Corsiva" pitchFamily="66" charset="0"/>
              </a:rPr>
              <a:t>Маршаллові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острови</a:t>
            </a:r>
            <a:r>
              <a:rPr lang="ru-RU" sz="1200" dirty="0" smtClean="0">
                <a:latin typeface="Monotype Corsiva" pitchFamily="66" charset="0"/>
              </a:rPr>
              <a:t>, </a:t>
            </a:r>
            <a:r>
              <a:rPr lang="ru-RU" sz="1200" dirty="0" err="1" smtClean="0">
                <a:latin typeface="Monotype Corsiva" pitchFamily="66" charset="0"/>
              </a:rPr>
              <a:t>острови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Джонстон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і</a:t>
            </a:r>
            <a:r>
              <a:rPr lang="ru-RU" sz="1200" dirty="0" smtClean="0">
                <a:latin typeface="Monotype Corsiva" pitchFamily="66" charset="0"/>
              </a:rPr>
              <a:t> </a:t>
            </a:r>
            <a:r>
              <a:rPr lang="ru-RU" sz="1200" dirty="0" err="1" smtClean="0">
                <a:latin typeface="Monotype Corsiva" pitchFamily="66" charset="0"/>
              </a:rPr>
              <a:t>Сенд</a:t>
            </a:r>
            <a:r>
              <a:rPr lang="ru-RU" sz="1200" dirty="0" smtClean="0">
                <a:latin typeface="Monotype Corsiva" pitchFamily="66" charset="0"/>
              </a:rPr>
              <a:t>                   </a:t>
            </a:r>
            <a:endParaRPr lang="ru-RU" sz="1200" dirty="0">
              <a:latin typeface="Monotype Corsiva" pitchFamily="66" charset="0"/>
            </a:endParaRPr>
          </a:p>
        </p:txBody>
      </p:sp>
      <p:pic>
        <p:nvPicPr>
          <p:cNvPr id="5" name="Рисунок 4" descr="GeorgeBushIsInUkraine_pic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000372"/>
            <a:ext cx="4071966" cy="278608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6500858" cy="500066"/>
          </a:xfrm>
        </p:spPr>
        <p:txBody>
          <a:bodyPr/>
          <a:lstStyle/>
          <a:p>
            <a:pPr algn="ctr"/>
            <a:r>
              <a:rPr lang="uk-UA" i="1" u="sng" dirty="0" smtClean="0"/>
              <a:t>Сучасний склад населення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158" y="1214422"/>
            <a:ext cx="8329642" cy="503397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buFont typeface="+mj-lt"/>
              <a:buAutoNum type="arabicParenR"/>
            </a:pPr>
            <a:endParaRPr lang="ru-RU" sz="1400" dirty="0" smtClean="0"/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/>
              <a:t>США </a:t>
            </a:r>
            <a:r>
              <a:rPr lang="ru-RU" sz="1400" dirty="0" err="1" smtClean="0"/>
              <a:t>належить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країн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переселенського</a:t>
            </a:r>
            <a:r>
              <a:rPr lang="ru-RU" sz="1400" dirty="0" smtClean="0"/>
              <a:t> типу. </a:t>
            </a:r>
            <a:r>
              <a:rPr lang="ru-RU" sz="1400" dirty="0" err="1" smtClean="0"/>
              <a:t>Сучасні</a:t>
            </a:r>
            <a:r>
              <a:rPr lang="ru-RU" sz="1400" dirty="0" smtClean="0"/>
              <a:t> </a:t>
            </a:r>
            <a:r>
              <a:rPr lang="ru-RU" sz="1400" dirty="0" err="1" smtClean="0"/>
              <a:t>американці</a:t>
            </a:r>
            <a:r>
              <a:rPr lang="ru-RU" sz="1400" dirty="0" smtClean="0"/>
              <a:t> - </a:t>
            </a:r>
            <a:r>
              <a:rPr lang="ru-RU" sz="1400" dirty="0" err="1" smtClean="0"/>
              <a:t>переважно</a:t>
            </a:r>
            <a:r>
              <a:rPr lang="ru-RU" sz="1400" dirty="0" smtClean="0"/>
              <a:t> </a:t>
            </a:r>
            <a:r>
              <a:rPr lang="ru-RU" sz="1400" dirty="0" err="1" smtClean="0"/>
              <a:t>нащадки</a:t>
            </a:r>
            <a:r>
              <a:rPr lang="ru-RU" sz="1400" dirty="0" smtClean="0"/>
              <a:t> </a:t>
            </a:r>
            <a:r>
              <a:rPr lang="ru-RU" sz="1400" dirty="0" err="1" smtClean="0"/>
              <a:t>іммігрантів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Європи</a:t>
            </a:r>
            <a:r>
              <a:rPr lang="ru-RU" sz="1400" dirty="0" smtClean="0"/>
              <a:t>, </a:t>
            </a:r>
            <a:r>
              <a:rPr lang="ru-RU" sz="1400" dirty="0" err="1" smtClean="0"/>
              <a:t>Азії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переселенців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</a:t>
            </a:r>
            <a:r>
              <a:rPr lang="ru-RU" sz="1400" dirty="0" smtClean="0"/>
              <a:t> Африки,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примусово</a:t>
            </a:r>
            <a:r>
              <a:rPr lang="ru-RU" sz="1400" dirty="0" smtClean="0"/>
              <a:t> привозили для </a:t>
            </a:r>
            <a:r>
              <a:rPr lang="ru-RU" sz="1400" dirty="0" err="1" smtClean="0"/>
              <a:t>роботи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плантаціях</a:t>
            </a:r>
            <a:r>
              <a:rPr lang="ru-RU" sz="1400" dirty="0" smtClean="0"/>
              <a:t>. </a:t>
            </a:r>
            <a:r>
              <a:rPr lang="ru-RU" sz="1400" dirty="0" err="1" smtClean="0"/>
              <a:t>Частка</a:t>
            </a:r>
            <a:r>
              <a:rPr lang="ru-RU" sz="1400" dirty="0" smtClean="0"/>
              <a:t> </a:t>
            </a:r>
            <a:r>
              <a:rPr lang="ru-RU" sz="1400" dirty="0" err="1" smtClean="0"/>
              <a:t>корінних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жителів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незначною</a:t>
            </a:r>
            <a:r>
              <a:rPr lang="ru-RU" sz="1400" dirty="0" smtClean="0"/>
              <a:t>, </a:t>
            </a:r>
            <a:r>
              <a:rPr lang="ru-RU" sz="1400" dirty="0" err="1" smtClean="0"/>
              <a:t>це</a:t>
            </a:r>
            <a:r>
              <a:rPr lang="ru-RU" sz="1400" dirty="0" smtClean="0"/>
              <a:t> - </a:t>
            </a:r>
            <a:r>
              <a:rPr lang="ru-RU" sz="1400" dirty="0" err="1" smtClean="0"/>
              <a:t>індіанці</a:t>
            </a:r>
            <a:r>
              <a:rPr lang="ru-RU" sz="1400" dirty="0" smtClean="0"/>
              <a:t>, </a:t>
            </a:r>
            <a:r>
              <a:rPr lang="ru-RU" sz="1400" dirty="0" err="1" smtClean="0"/>
              <a:t>ескімоси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алеути</a:t>
            </a:r>
            <a:r>
              <a:rPr lang="ru-RU" sz="1400" dirty="0" smtClean="0"/>
              <a:t>, </a:t>
            </a:r>
            <a:r>
              <a:rPr lang="ru-RU" sz="1400" dirty="0" err="1" smtClean="0"/>
              <a:t>гавайці</a:t>
            </a:r>
            <a:r>
              <a:rPr lang="ru-RU" sz="1400" dirty="0" smtClean="0"/>
              <a:t>.</a:t>
            </a:r>
          </a:p>
          <a:p>
            <a:pPr marL="342900" indent="-342900">
              <a:buFont typeface="+mj-lt"/>
              <a:buAutoNum type="arabicParenR"/>
            </a:pPr>
            <a:endParaRPr lang="ru-RU" sz="1400" dirty="0" smtClean="0"/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/>
              <a:t>За </a:t>
            </a:r>
            <a:r>
              <a:rPr lang="ru-RU" sz="1400" dirty="0" err="1" smtClean="0"/>
              <a:t>кількістю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США </a:t>
            </a:r>
            <a:r>
              <a:rPr lang="ru-RU" sz="1400" dirty="0" err="1" smtClean="0"/>
              <a:t>посідає</a:t>
            </a:r>
            <a:r>
              <a:rPr lang="ru-RU" sz="1400" dirty="0" smtClean="0"/>
              <a:t> </a:t>
            </a:r>
            <a:r>
              <a:rPr lang="ru-RU" sz="1400" dirty="0" err="1" smtClean="0"/>
              <a:t>третє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світі</a:t>
            </a:r>
            <a:r>
              <a:rPr lang="ru-RU" sz="1400" dirty="0" smtClean="0"/>
              <a:t>. Через </a:t>
            </a:r>
            <a:r>
              <a:rPr lang="ru-RU" sz="1400" dirty="0" err="1" smtClean="0"/>
              <a:t>великі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розміри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території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приріст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в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регіонах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істотно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різниться</a:t>
            </a:r>
            <a:r>
              <a:rPr lang="ru-RU" sz="1400" dirty="0" smtClean="0"/>
              <a:t>. В </a:t>
            </a:r>
            <a:r>
              <a:rPr lang="ru-RU" sz="1400" dirty="0" err="1" smtClean="0"/>
              <a:t>середньому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становить 1%. На </a:t>
            </a:r>
            <a:r>
              <a:rPr lang="ru-RU" sz="1400" dirty="0" err="1" smtClean="0"/>
              <a:t>приріст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впливає</a:t>
            </a:r>
            <a:r>
              <a:rPr lang="ru-RU" sz="1400" dirty="0" smtClean="0"/>
              <a:t> </a:t>
            </a:r>
            <a:r>
              <a:rPr lang="ru-RU" sz="1400" dirty="0" err="1" smtClean="0"/>
              <a:t>зовнішня</a:t>
            </a:r>
            <a:r>
              <a:rPr lang="ru-RU" sz="1400" dirty="0" smtClean="0"/>
              <a:t> </a:t>
            </a:r>
            <a:r>
              <a:rPr lang="ru-RU" sz="1400" dirty="0" err="1" smtClean="0"/>
              <a:t>міграція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розглядається</a:t>
            </a:r>
            <a:r>
              <a:rPr lang="ru-RU" sz="1400" dirty="0" smtClean="0"/>
              <a:t> державою позитивно. </a:t>
            </a:r>
            <a:r>
              <a:rPr lang="ru-RU" sz="1400" dirty="0" err="1" smtClean="0"/>
              <a:t>Щорічно</a:t>
            </a:r>
            <a:r>
              <a:rPr lang="ru-RU" sz="1400" dirty="0" smtClean="0"/>
              <a:t> в </a:t>
            </a:r>
            <a:r>
              <a:rPr lang="ru-RU" sz="1400" dirty="0" err="1" smtClean="0"/>
              <a:t>країну</a:t>
            </a:r>
            <a:r>
              <a:rPr lang="ru-RU" sz="1400" dirty="0" smtClean="0"/>
              <a:t> </a:t>
            </a:r>
            <a:r>
              <a:rPr lang="ru-RU" sz="1400" dirty="0" err="1" smtClean="0"/>
              <a:t>в'їжджають</a:t>
            </a:r>
            <a:r>
              <a:rPr lang="ru-RU" sz="1400" dirty="0" smtClean="0"/>
              <a:t> до 800 тис.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.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них </a:t>
            </a:r>
            <a:r>
              <a:rPr lang="ru-RU" sz="1400" dirty="0" err="1" smtClean="0"/>
              <a:t>виділяють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: </a:t>
            </a:r>
            <a:r>
              <a:rPr lang="ru-RU" sz="1400" dirty="0" err="1" smtClean="0"/>
              <a:t>спеціалісти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вищої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кваліфікації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некваліфікована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робоча</a:t>
            </a:r>
            <a:r>
              <a:rPr lang="ru-RU" sz="1400" dirty="0" smtClean="0"/>
              <a:t> сила, </a:t>
            </a:r>
            <a:r>
              <a:rPr lang="ru-RU" sz="1400" dirty="0" err="1" smtClean="0"/>
              <a:t>політичні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іммігранти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нелегальні</a:t>
            </a:r>
            <a:r>
              <a:rPr lang="ru-RU" sz="1400" dirty="0" smtClean="0"/>
              <a:t> (</a:t>
            </a:r>
            <a:r>
              <a:rPr lang="ru-RU" sz="1400" dirty="0" err="1" smtClean="0"/>
              <a:t>небажані</a:t>
            </a:r>
            <a:r>
              <a:rPr lang="ru-RU" sz="1400" dirty="0" smtClean="0"/>
              <a:t>). Для США характерною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міграція</a:t>
            </a:r>
            <a:r>
              <a:rPr lang="ru-RU" sz="1400" dirty="0" smtClean="0"/>
              <a:t> по </a:t>
            </a:r>
            <a:r>
              <a:rPr lang="ru-RU" sz="1400" dirty="0" err="1" smtClean="0"/>
              <a:t>країні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, яке </a:t>
            </a:r>
            <a:r>
              <a:rPr lang="ru-RU" sz="1400" dirty="0" err="1" smtClean="0"/>
              <a:t>працює</a:t>
            </a:r>
            <a:r>
              <a:rPr lang="ru-RU" sz="1400" dirty="0" smtClean="0"/>
              <a:t>.</a:t>
            </a:r>
          </a:p>
          <a:p>
            <a:pPr marL="342900" indent="-342900">
              <a:buFont typeface="+mj-lt"/>
              <a:buAutoNum type="arabicParenR"/>
            </a:pPr>
            <a:endParaRPr lang="ru-RU" sz="1400" dirty="0" smtClean="0"/>
          </a:p>
          <a:p>
            <a:pPr marL="342900" indent="-342900">
              <a:buFont typeface="+mj-lt"/>
              <a:buAutoNum type="arabicParenR"/>
            </a:pPr>
            <a:r>
              <a:rPr lang="ru-RU" sz="1400" dirty="0" err="1" smtClean="0"/>
              <a:t>Середня</a:t>
            </a:r>
            <a:r>
              <a:rPr lang="ru-RU" sz="1400" dirty="0" smtClean="0"/>
              <a:t> густота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- 32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на 1 км2. </a:t>
            </a:r>
            <a:r>
              <a:rPr lang="ru-RU" sz="1400" dirty="0" err="1" smtClean="0"/>
              <a:t>Найгустіше</a:t>
            </a:r>
            <a:r>
              <a:rPr lang="ru-RU" sz="1400" dirty="0" smtClean="0"/>
              <a:t> заселено </a:t>
            </a:r>
            <a:r>
              <a:rPr lang="ru-RU" sz="1400" dirty="0" err="1" smtClean="0"/>
              <a:t>штати</a:t>
            </a:r>
            <a:r>
              <a:rPr lang="ru-RU" sz="1400" dirty="0" smtClean="0"/>
              <a:t>: </a:t>
            </a:r>
            <a:r>
              <a:rPr lang="ru-RU" sz="1400" dirty="0" err="1" smtClean="0"/>
              <a:t>Каліфорнія</a:t>
            </a:r>
            <a:r>
              <a:rPr lang="ru-RU" sz="1400" dirty="0" smtClean="0"/>
              <a:t>, Нью-Йорк, Техас, Флорида. У США </a:t>
            </a:r>
            <a:r>
              <a:rPr lang="ru-RU" sz="1400" dirty="0" err="1" smtClean="0"/>
              <a:t>значним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рівень</a:t>
            </a:r>
            <a:r>
              <a:rPr lang="ru-RU" sz="1400" dirty="0" smtClean="0"/>
              <a:t> </a:t>
            </a:r>
            <a:r>
              <a:rPr lang="ru-RU" sz="1400" dirty="0" err="1" smtClean="0"/>
              <a:t>урбанізації</a:t>
            </a:r>
            <a:r>
              <a:rPr lang="ru-RU" sz="1400" dirty="0" smtClean="0"/>
              <a:t>: 75%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- </a:t>
            </a:r>
            <a:r>
              <a:rPr lang="ru-RU" sz="1400" dirty="0" err="1" smtClean="0"/>
              <a:t>жителі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Найбільші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агломерації</a:t>
            </a:r>
            <a:r>
              <a:rPr lang="ru-RU" sz="1400" dirty="0" smtClean="0"/>
              <a:t>: Нью-Йорк (20 </a:t>
            </a:r>
            <a:r>
              <a:rPr lang="ru-RU" sz="1400" dirty="0" err="1" smtClean="0"/>
              <a:t>млн</a:t>
            </a:r>
            <a:r>
              <a:rPr lang="ru-RU" sz="1400" dirty="0" smtClean="0"/>
              <a:t>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), Лос-Анджелес (16 </a:t>
            </a:r>
            <a:r>
              <a:rPr lang="ru-RU" sz="1400" dirty="0" err="1" smtClean="0"/>
              <a:t>млн</a:t>
            </a:r>
            <a:r>
              <a:rPr lang="ru-RU" sz="1400" dirty="0" smtClean="0"/>
              <a:t>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), Чикаго (9 </a:t>
            </a:r>
            <a:r>
              <a:rPr lang="ru-RU" sz="1400" dirty="0" err="1" smtClean="0"/>
              <a:t>млн</a:t>
            </a:r>
            <a:r>
              <a:rPr lang="ru-RU" sz="1400" dirty="0" smtClean="0"/>
              <a:t>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), Сан-Франциско (6 </a:t>
            </a:r>
            <a:r>
              <a:rPr lang="ru-RU" sz="1400" dirty="0" err="1" smtClean="0"/>
              <a:t>млн</a:t>
            </a:r>
            <a:r>
              <a:rPr lang="ru-RU" sz="1400" dirty="0" smtClean="0"/>
              <a:t>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). </a:t>
            </a:r>
            <a:r>
              <a:rPr lang="ru-RU" sz="1400" dirty="0" err="1" smtClean="0"/>
              <a:t>Крім</a:t>
            </a:r>
            <a:r>
              <a:rPr lang="ru-RU" sz="1400" dirty="0" smtClean="0"/>
              <a:t> того, у </a:t>
            </a:r>
            <a:r>
              <a:rPr lang="ru-RU" sz="1400" dirty="0" err="1" smtClean="0"/>
              <a:t>країні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50 </a:t>
            </a:r>
            <a:r>
              <a:rPr lang="ru-RU" sz="1400" dirty="0" err="1" smtClean="0"/>
              <a:t>міст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понад</a:t>
            </a:r>
            <a:r>
              <a:rPr lang="ru-RU" sz="1400" dirty="0" smtClean="0"/>
              <a:t> 1 </a:t>
            </a:r>
            <a:r>
              <a:rPr lang="ru-RU" sz="1400" dirty="0" err="1" smtClean="0"/>
              <a:t>млн</a:t>
            </a:r>
            <a:r>
              <a:rPr lang="ru-RU" sz="1400" dirty="0" smtClean="0"/>
              <a:t>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. </a:t>
            </a:r>
            <a:r>
              <a:rPr lang="ru-RU" sz="1400" dirty="0" err="1" smtClean="0"/>
              <a:t>Об’єднання</a:t>
            </a:r>
            <a:r>
              <a:rPr lang="ru-RU" sz="1400" dirty="0" smtClean="0"/>
              <a:t> великих </a:t>
            </a:r>
            <a:r>
              <a:rPr lang="ru-RU" sz="1400" dirty="0" err="1" smtClean="0"/>
              <a:t>міських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агломерацій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мегаполіси</a:t>
            </a:r>
            <a:r>
              <a:rPr lang="ru-RU" sz="1400" dirty="0" smtClean="0"/>
              <a:t> - </a:t>
            </a:r>
            <a:r>
              <a:rPr lang="ru-RU" sz="1400" dirty="0" err="1" smtClean="0"/>
              <a:t>Приатлантичний</a:t>
            </a:r>
            <a:r>
              <a:rPr lang="ru-RU" sz="1400" dirty="0" smtClean="0"/>
              <a:t> (45 </a:t>
            </a:r>
            <a:r>
              <a:rPr lang="ru-RU" sz="1400" dirty="0" err="1" smtClean="0"/>
              <a:t>млн</a:t>
            </a:r>
            <a:r>
              <a:rPr lang="ru-RU" sz="1400" dirty="0" smtClean="0"/>
              <a:t>), </a:t>
            </a:r>
            <a:r>
              <a:rPr lang="ru-RU" sz="1400" dirty="0" err="1" smtClean="0"/>
              <a:t>Приозерний</a:t>
            </a:r>
            <a:r>
              <a:rPr lang="ru-RU" sz="1400" dirty="0" smtClean="0"/>
              <a:t> (35 </a:t>
            </a:r>
            <a:r>
              <a:rPr lang="ru-RU" sz="1400" dirty="0" err="1" smtClean="0"/>
              <a:t>млн</a:t>
            </a:r>
            <a:r>
              <a:rPr lang="ru-RU" sz="1400" dirty="0" smtClean="0"/>
              <a:t>), </a:t>
            </a:r>
            <a:r>
              <a:rPr lang="ru-RU" sz="1400" dirty="0" err="1" smtClean="0"/>
              <a:t>Каліфорнійський</a:t>
            </a:r>
            <a:r>
              <a:rPr lang="ru-RU" sz="1400" dirty="0" smtClean="0"/>
              <a:t> (25 </a:t>
            </a:r>
            <a:r>
              <a:rPr lang="ru-RU" sz="1400" dirty="0" err="1" smtClean="0"/>
              <a:t>млн</a:t>
            </a:r>
            <a:r>
              <a:rPr lang="ru-RU" sz="1400" dirty="0" smtClean="0"/>
              <a:t>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).</a:t>
            </a:r>
            <a:endParaRPr lang="ru-RU" sz="1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5786478" cy="571504"/>
          </a:xfrm>
        </p:spPr>
        <p:txBody>
          <a:bodyPr/>
          <a:lstStyle/>
          <a:p>
            <a:pPr algn="ctr"/>
            <a:r>
              <a:rPr lang="uk-UA" i="1" u="sng" dirty="0" smtClean="0"/>
              <a:t>Мови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1285860"/>
            <a:ext cx="8186766" cy="496254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1200" dirty="0" smtClean="0"/>
          </a:p>
          <a:p>
            <a:pPr marL="342900" indent="-342900">
              <a:buFont typeface="+mj-lt"/>
              <a:buAutoNum type="arabicPeriod"/>
            </a:pPr>
            <a:endParaRPr lang="ru-RU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200" dirty="0" err="1" smtClean="0"/>
              <a:t>Найбагатомовніший</a:t>
            </a:r>
            <a:r>
              <a:rPr lang="ru-RU" sz="1200" dirty="0" smtClean="0"/>
              <a:t> штат — </a:t>
            </a:r>
            <a:r>
              <a:rPr lang="ru-RU" sz="1200" dirty="0" err="1" smtClean="0"/>
              <a:t>Каліфорнія</a:t>
            </a:r>
            <a:r>
              <a:rPr lang="ru-RU" sz="1200" dirty="0" smtClean="0"/>
              <a:t> (207 </a:t>
            </a:r>
            <a:r>
              <a:rPr lang="ru-RU" sz="1200" dirty="0" err="1" smtClean="0"/>
              <a:t>мов</a:t>
            </a:r>
            <a:r>
              <a:rPr lang="ru-RU" sz="1200" dirty="0" smtClean="0"/>
              <a:t>). «</a:t>
            </a:r>
            <a:r>
              <a:rPr lang="ru-RU" sz="1200" dirty="0" err="1" smtClean="0"/>
              <a:t>Найодноманітніший</a:t>
            </a:r>
            <a:r>
              <a:rPr lang="ru-RU" sz="1200" dirty="0" smtClean="0"/>
              <a:t>»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усіх</a:t>
            </a:r>
            <a:r>
              <a:rPr lang="ru-RU" sz="1200" dirty="0" smtClean="0"/>
              <a:t> </a:t>
            </a:r>
            <a:r>
              <a:rPr lang="ru-RU" sz="1200" dirty="0" err="1" smtClean="0"/>
              <a:t>штатів</a:t>
            </a:r>
            <a:r>
              <a:rPr lang="ru-RU" sz="1200" dirty="0" smtClean="0"/>
              <a:t> — </a:t>
            </a:r>
            <a:r>
              <a:rPr lang="ru-RU" sz="1200" dirty="0" err="1" smtClean="0"/>
              <a:t>Вайомінг</a:t>
            </a:r>
            <a:r>
              <a:rPr lang="ru-RU" sz="1200" dirty="0" smtClean="0"/>
              <a:t> (56). У Нью-Йорку </a:t>
            </a:r>
            <a:r>
              <a:rPr lang="ru-RU" sz="1200" dirty="0" err="1" smtClean="0"/>
              <a:t>говорять</a:t>
            </a:r>
            <a:r>
              <a:rPr lang="ru-RU" sz="1200" dirty="0" smtClean="0"/>
              <a:t> 129 </a:t>
            </a:r>
            <a:r>
              <a:rPr lang="ru-RU" sz="1200" dirty="0" err="1" smtClean="0"/>
              <a:t>мовами</a:t>
            </a:r>
            <a:r>
              <a:rPr lang="ru-RU" sz="1200" dirty="0" smtClean="0"/>
              <a:t>, а в </a:t>
            </a:r>
            <a:r>
              <a:rPr lang="ru-RU" sz="1200" dirty="0" err="1" smtClean="0"/>
              <a:t>Лос-Анджелесі</a:t>
            </a:r>
            <a:r>
              <a:rPr lang="ru-RU" sz="1200" dirty="0" smtClean="0"/>
              <a:t> — 137.</a:t>
            </a:r>
          </a:p>
          <a:p>
            <a:pPr marL="342900" indent="-342900">
              <a:buFont typeface="+mj-lt"/>
              <a:buAutoNum type="arabicPeriod"/>
            </a:pPr>
            <a:endParaRPr lang="ru-RU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Фондом </a:t>
            </a:r>
            <a:r>
              <a:rPr lang="ru-RU" sz="1200" dirty="0" err="1" smtClean="0"/>
              <a:t>англійської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мови</a:t>
            </a:r>
            <a:r>
              <a:rPr lang="ru-RU" sz="1200" dirty="0" smtClean="0"/>
              <a:t> США (</a:t>
            </a:r>
            <a:r>
              <a:rPr lang="ru-RU" sz="1200" dirty="0" err="1" smtClean="0"/>
              <a:t>найвпливовішою</a:t>
            </a:r>
            <a:r>
              <a:rPr lang="ru-RU" sz="1200" dirty="0" smtClean="0"/>
              <a:t> </a:t>
            </a:r>
            <a:r>
              <a:rPr lang="ru-RU" sz="1200" dirty="0" err="1" smtClean="0"/>
              <a:t>неурядовою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організацією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займається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питаннями</a:t>
            </a:r>
            <a:r>
              <a:rPr lang="ru-RU" sz="1200" dirty="0" smtClean="0"/>
              <a:t> </a:t>
            </a:r>
            <a:r>
              <a:rPr lang="ru-RU" sz="1200" dirty="0" err="1" smtClean="0"/>
              <a:t>лінгвістичної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політики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держави</a:t>
            </a:r>
            <a:r>
              <a:rPr lang="ru-RU" sz="1200" dirty="0" smtClean="0"/>
              <a:t>) в </a:t>
            </a:r>
            <a:r>
              <a:rPr lang="ru-RU" sz="1200" dirty="0" err="1" smtClean="0"/>
              <a:t>березні</a:t>
            </a:r>
            <a:r>
              <a:rPr lang="ru-RU" sz="1200" dirty="0" smtClean="0"/>
              <a:t> 2005 року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</a:t>
            </a:r>
            <a:r>
              <a:rPr lang="ru-RU" sz="1200" dirty="0" err="1" smtClean="0"/>
              <a:t>опублікована</a:t>
            </a:r>
            <a:r>
              <a:rPr lang="ru-RU" sz="1200" dirty="0" smtClean="0"/>
              <a:t> </a:t>
            </a:r>
            <a:r>
              <a:rPr lang="ru-RU" sz="1200" dirty="0" err="1" smtClean="0"/>
              <a:t>доповідь</a:t>
            </a:r>
            <a:r>
              <a:rPr lang="ru-RU" sz="1200" dirty="0" smtClean="0"/>
              <a:t> «</a:t>
            </a:r>
            <a:r>
              <a:rPr lang="ru-RU" sz="1200" dirty="0" err="1" smtClean="0"/>
              <a:t>Багато</a:t>
            </a:r>
            <a:r>
              <a:rPr lang="ru-RU" sz="1200" dirty="0" smtClean="0"/>
              <a:t> </a:t>
            </a:r>
            <a:r>
              <a:rPr lang="ru-RU" sz="1200" dirty="0" err="1" smtClean="0"/>
              <a:t>мов</a:t>
            </a:r>
            <a:r>
              <a:rPr lang="ru-RU" sz="1200" dirty="0" smtClean="0"/>
              <a:t> — одна Америка», </a:t>
            </a:r>
            <a:r>
              <a:rPr lang="ru-RU" sz="1200" dirty="0" err="1" smtClean="0"/>
              <a:t>заснована</a:t>
            </a:r>
            <a:r>
              <a:rPr lang="ru-RU" sz="1200" dirty="0" smtClean="0"/>
              <a:t> на </a:t>
            </a:r>
            <a:r>
              <a:rPr lang="ru-RU" sz="1200" dirty="0" err="1" smtClean="0"/>
              <a:t>даних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дослідження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мов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населення</a:t>
            </a:r>
            <a:r>
              <a:rPr lang="ru-RU" sz="1200" dirty="0" smtClean="0"/>
              <a:t> США </a:t>
            </a:r>
            <a:r>
              <a:rPr lang="ru-RU" sz="1200" dirty="0" err="1" smtClean="0"/>
              <a:t>використовує</a:t>
            </a:r>
            <a:r>
              <a:rPr lang="ru-RU" sz="1200" dirty="0" smtClean="0"/>
              <a:t> в </a:t>
            </a:r>
            <a:r>
              <a:rPr lang="ru-RU" sz="1200" dirty="0" err="1" smtClean="0"/>
              <a:t>повсякденному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житті</a:t>
            </a:r>
            <a:r>
              <a:rPr lang="ru-RU" sz="1200" dirty="0" smtClean="0"/>
              <a:t> (</a:t>
            </a:r>
            <a:r>
              <a:rPr lang="ru-RU" sz="1200" dirty="0" err="1" smtClean="0"/>
              <a:t>вдома</a:t>
            </a:r>
            <a:r>
              <a:rPr lang="ru-RU" sz="1200" dirty="0" smtClean="0"/>
              <a:t>, на </a:t>
            </a:r>
            <a:r>
              <a:rPr lang="ru-RU" sz="1200" dirty="0" err="1" smtClean="0"/>
              <a:t>роботі</a:t>
            </a:r>
            <a:r>
              <a:rPr lang="ru-RU" sz="1200" dirty="0" smtClean="0"/>
              <a:t>, </a:t>
            </a:r>
            <a:r>
              <a:rPr lang="ru-RU" sz="1200" dirty="0" err="1" smtClean="0"/>
              <a:t>на</a:t>
            </a:r>
            <a:r>
              <a:rPr lang="ru-RU" sz="1200" dirty="0" smtClean="0"/>
              <a:t> </a:t>
            </a:r>
            <a:r>
              <a:rPr lang="ru-RU" sz="1200" dirty="0" err="1" smtClean="0"/>
              <a:t>вулиці</a:t>
            </a:r>
            <a:r>
              <a:rPr lang="ru-RU" sz="1200" dirty="0" smtClean="0"/>
              <a:t>).</a:t>
            </a:r>
          </a:p>
          <a:p>
            <a:pPr marL="342900" indent="-342900">
              <a:buFont typeface="+mj-lt"/>
              <a:buAutoNum type="arabicPeriod"/>
            </a:pPr>
            <a:endParaRPr lang="ru-RU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200" dirty="0" err="1" smtClean="0"/>
              <a:t>Згідно</a:t>
            </a:r>
            <a:r>
              <a:rPr lang="ru-RU" sz="1200" dirty="0" smtClean="0"/>
              <a:t> </a:t>
            </a:r>
            <a:r>
              <a:rPr lang="ru-RU" sz="1200" dirty="0" err="1" smtClean="0"/>
              <a:t>цій</a:t>
            </a:r>
            <a:r>
              <a:rPr lang="ru-RU" sz="1200" dirty="0" smtClean="0"/>
              <a:t> </a:t>
            </a:r>
            <a:r>
              <a:rPr lang="ru-RU" sz="1200" dirty="0" err="1" smtClean="0"/>
              <a:t>доповіді</a:t>
            </a:r>
            <a:r>
              <a:rPr lang="ru-RU" sz="1200" dirty="0" smtClean="0"/>
              <a:t>, </a:t>
            </a:r>
            <a:r>
              <a:rPr lang="ru-RU" sz="1200" dirty="0" err="1" smtClean="0"/>
              <a:t>найпоширеніша</a:t>
            </a:r>
            <a:r>
              <a:rPr lang="ru-RU" sz="1200" dirty="0" smtClean="0"/>
              <a:t> в США </a:t>
            </a:r>
            <a:r>
              <a:rPr lang="ru-RU" sz="1200" dirty="0" err="1" smtClean="0"/>
              <a:t>мова</a:t>
            </a:r>
            <a:r>
              <a:rPr lang="ru-RU" sz="1200" dirty="0" smtClean="0"/>
              <a:t> — </a:t>
            </a:r>
            <a:r>
              <a:rPr lang="ru-RU" sz="1200" dirty="0" err="1" smtClean="0"/>
              <a:t>англійська</a:t>
            </a:r>
            <a:r>
              <a:rPr lang="ru-RU" sz="1200" dirty="0" smtClean="0"/>
              <a:t>. Нею </a:t>
            </a:r>
            <a:r>
              <a:rPr lang="ru-RU" sz="1200" dirty="0" err="1" smtClean="0"/>
              <a:t>спілкуються</a:t>
            </a:r>
            <a:r>
              <a:rPr lang="ru-RU" sz="1200" dirty="0" smtClean="0"/>
              <a:t> 215,4 </a:t>
            </a:r>
            <a:r>
              <a:rPr lang="ru-RU" sz="1200" dirty="0" err="1" smtClean="0"/>
              <a:t>млн</a:t>
            </a:r>
            <a:r>
              <a:rPr lang="ru-RU" sz="1200" dirty="0" smtClean="0"/>
              <a:t> </a:t>
            </a:r>
            <a:r>
              <a:rPr lang="ru-RU" sz="1200" dirty="0" err="1" smtClean="0"/>
              <a:t>осіб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293 млн.,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проживають</a:t>
            </a:r>
            <a:r>
              <a:rPr lang="ru-RU" sz="1200" dirty="0" smtClean="0"/>
              <a:t> у США. </a:t>
            </a:r>
            <a:r>
              <a:rPr lang="ru-RU" sz="1200" dirty="0" err="1" smtClean="0"/>
              <a:t>Англійська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мова</a:t>
            </a:r>
            <a:r>
              <a:rPr lang="ru-RU" sz="1200" dirty="0" smtClean="0"/>
              <a:t> не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офіційного</a:t>
            </a:r>
            <a:r>
              <a:rPr lang="ru-RU" sz="1200" dirty="0" smtClean="0"/>
              <a:t> державного статусу на </a:t>
            </a:r>
            <a:r>
              <a:rPr lang="ru-RU" sz="1200" dirty="0" err="1" smtClean="0"/>
              <a:t>всій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 США. На </a:t>
            </a:r>
            <a:r>
              <a:rPr lang="ru-RU" sz="1200" dirty="0" err="1" smtClean="0"/>
              <a:t>законодавчому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рівні</a:t>
            </a:r>
            <a:r>
              <a:rPr lang="ru-RU" sz="1200" dirty="0" smtClean="0"/>
              <a:t> вона </a:t>
            </a:r>
            <a:r>
              <a:rPr lang="ru-RU" sz="1200" dirty="0" err="1" smtClean="0"/>
              <a:t>затверджена</a:t>
            </a:r>
            <a:r>
              <a:rPr lang="ru-RU" sz="1200" dirty="0" smtClean="0"/>
              <a:t> як </a:t>
            </a:r>
            <a:r>
              <a:rPr lang="ru-RU" sz="1200" dirty="0" err="1" smtClean="0"/>
              <a:t>державна</a:t>
            </a:r>
            <a:r>
              <a:rPr lang="ru-RU" sz="1200" dirty="0" smtClean="0"/>
              <a:t> </a:t>
            </a:r>
            <a:r>
              <a:rPr lang="ru-RU" sz="1200" dirty="0" err="1" smtClean="0"/>
              <a:t>лише</a:t>
            </a:r>
            <a:r>
              <a:rPr lang="ru-RU" sz="1200" dirty="0" smtClean="0"/>
              <a:t> в 28 штатах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двох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територіях</a:t>
            </a:r>
            <a:r>
              <a:rPr lang="ru-RU" sz="1200" dirty="0" smtClean="0"/>
              <a:t> (</a:t>
            </a:r>
            <a:r>
              <a:rPr lang="ru-RU" sz="1200" dirty="0" err="1" smtClean="0"/>
              <a:t>Американські</a:t>
            </a:r>
            <a:r>
              <a:rPr lang="ru-RU" sz="1200" dirty="0" smtClean="0"/>
              <a:t> </a:t>
            </a:r>
            <a:r>
              <a:rPr lang="ru-RU" sz="1200" dirty="0" err="1" smtClean="0"/>
              <a:t>Віргінські</a:t>
            </a:r>
            <a:r>
              <a:rPr lang="ru-RU" sz="1200" dirty="0" smtClean="0"/>
              <a:t> </a:t>
            </a:r>
            <a:r>
              <a:rPr lang="ru-RU" sz="1200" dirty="0" err="1" smtClean="0"/>
              <a:t>острови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Пуерто-Ріко</a:t>
            </a:r>
            <a:r>
              <a:rPr lang="ru-RU" sz="1200" dirty="0" smtClean="0"/>
              <a:t>). </a:t>
            </a:r>
            <a:r>
              <a:rPr lang="ru-RU" sz="1200" dirty="0" err="1" smtClean="0"/>
              <a:t>Іспанська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мова</a:t>
            </a:r>
            <a:r>
              <a:rPr lang="ru-RU" sz="1200" dirty="0" smtClean="0"/>
              <a:t>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рідною</a:t>
            </a:r>
            <a:r>
              <a:rPr lang="ru-RU" sz="1200" dirty="0" smtClean="0"/>
              <a:t> для 28 </a:t>
            </a:r>
            <a:r>
              <a:rPr lang="ru-RU" sz="1200" dirty="0" err="1" smtClean="0"/>
              <a:t>млн</a:t>
            </a:r>
            <a:r>
              <a:rPr lang="ru-RU" sz="1200" dirty="0" smtClean="0"/>
              <a:t> </a:t>
            </a:r>
            <a:r>
              <a:rPr lang="ru-RU" sz="1200" dirty="0" err="1" smtClean="0"/>
              <a:t>жителів</a:t>
            </a:r>
            <a:r>
              <a:rPr lang="ru-RU" sz="1200" dirty="0" smtClean="0"/>
              <a:t> США (10,7 %).</a:t>
            </a:r>
          </a:p>
          <a:p>
            <a:pPr marL="342900" indent="-342900">
              <a:buFont typeface="+mj-lt"/>
              <a:buAutoNum type="arabicPeriod"/>
            </a:pPr>
            <a:endParaRPr lang="ru-RU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У першу десятку </a:t>
            </a:r>
            <a:r>
              <a:rPr lang="ru-RU" sz="1200" dirty="0" err="1" smtClean="0"/>
              <a:t>мов</a:t>
            </a:r>
            <a:r>
              <a:rPr lang="ru-RU" sz="1200" dirty="0" smtClean="0"/>
              <a:t> </a:t>
            </a:r>
            <a:r>
              <a:rPr lang="ru-RU" sz="1200" dirty="0" err="1" smtClean="0"/>
              <a:t>країни</a:t>
            </a:r>
            <a:r>
              <a:rPr lang="ru-RU" sz="1200" dirty="0" smtClean="0"/>
              <a:t> 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</a:t>
            </a:r>
            <a:r>
              <a:rPr lang="ru-RU" sz="1200" dirty="0" err="1" smtClean="0"/>
              <a:t>входять</a:t>
            </a:r>
            <a:r>
              <a:rPr lang="ru-RU" sz="1200" dirty="0" smtClean="0"/>
              <a:t> </a:t>
            </a:r>
            <a:r>
              <a:rPr lang="ru-RU" sz="1200" dirty="0" err="1" smtClean="0"/>
              <a:t>французька</a:t>
            </a:r>
            <a:r>
              <a:rPr lang="ru-RU" sz="1200" dirty="0" smtClean="0"/>
              <a:t> (1 606 790), </a:t>
            </a:r>
            <a:r>
              <a:rPr lang="ru-RU" sz="1200" dirty="0" err="1" smtClean="0"/>
              <a:t>китайська</a:t>
            </a:r>
            <a:r>
              <a:rPr lang="ru-RU" sz="1200" dirty="0" smtClean="0"/>
              <a:t> (1 499 635), </a:t>
            </a:r>
            <a:r>
              <a:rPr lang="ru-RU" sz="1200" dirty="0" err="1" smtClean="0"/>
              <a:t>німецька</a:t>
            </a:r>
            <a:r>
              <a:rPr lang="ru-RU" sz="1200" dirty="0" smtClean="0"/>
              <a:t> (1 382 615), </a:t>
            </a:r>
            <a:r>
              <a:rPr lang="ru-RU" sz="1200" dirty="0" err="1" smtClean="0"/>
              <a:t>турецька</a:t>
            </a:r>
            <a:r>
              <a:rPr lang="ru-RU" sz="1200" dirty="0" smtClean="0"/>
              <a:t> (</a:t>
            </a:r>
            <a:r>
              <a:rPr lang="ru-RU" sz="1200" dirty="0" err="1" smtClean="0"/>
              <a:t>близько</a:t>
            </a:r>
            <a:r>
              <a:rPr lang="ru-RU" sz="1200" dirty="0" smtClean="0"/>
              <a:t> 1 172 615), </a:t>
            </a:r>
            <a:r>
              <a:rPr lang="ru-RU" sz="1200" dirty="0" err="1" smtClean="0"/>
              <a:t>тагальська</a:t>
            </a:r>
            <a:r>
              <a:rPr lang="ru-RU" sz="1200" dirty="0" smtClean="0"/>
              <a:t> (1 224 240), </a:t>
            </a:r>
            <a:r>
              <a:rPr lang="ru-RU" sz="1200" dirty="0" err="1" smtClean="0"/>
              <a:t>в'єтнамська</a:t>
            </a:r>
            <a:r>
              <a:rPr lang="ru-RU" sz="1200" dirty="0" smtClean="0"/>
              <a:t> (1 009 625), </a:t>
            </a:r>
            <a:r>
              <a:rPr lang="ru-RU" sz="1200" dirty="0" err="1" smtClean="0"/>
              <a:t>італійська</a:t>
            </a:r>
            <a:r>
              <a:rPr lang="ru-RU" sz="1200" dirty="0" smtClean="0"/>
              <a:t> (1 008 370)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корейська</a:t>
            </a:r>
            <a:r>
              <a:rPr lang="ru-RU" sz="1200" dirty="0" smtClean="0"/>
              <a:t> (894 065).</a:t>
            </a:r>
          </a:p>
          <a:p>
            <a:pPr marL="342900" indent="-342900">
              <a:buFont typeface="+mj-lt"/>
              <a:buAutoNum type="arabicPeriod"/>
            </a:pPr>
            <a:endParaRPr lang="ru-RU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У </a:t>
            </a:r>
            <a:r>
              <a:rPr lang="ru-RU" sz="1200" dirty="0" err="1" smtClean="0"/>
              <a:t>штаті</a:t>
            </a:r>
            <a:r>
              <a:rPr lang="ru-RU" sz="1200" dirty="0" smtClean="0"/>
              <a:t> </a:t>
            </a:r>
            <a:r>
              <a:rPr lang="ru-RU" sz="1200" dirty="0" err="1" smtClean="0"/>
              <a:t>Гаваї</a:t>
            </a:r>
            <a:r>
              <a:rPr lang="ru-RU" sz="1200" dirty="0" smtClean="0"/>
              <a:t> </a:t>
            </a:r>
            <a:r>
              <a:rPr lang="ru-RU" sz="1200" dirty="0" err="1" smtClean="0"/>
              <a:t>англійська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мова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гавайська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мають</a:t>
            </a:r>
            <a:r>
              <a:rPr lang="ru-RU" sz="1200" dirty="0" smtClean="0"/>
              <a:t> статус </a:t>
            </a:r>
            <a:r>
              <a:rPr lang="ru-RU" sz="1200" dirty="0" err="1" smtClean="0"/>
              <a:t>офіційних</a:t>
            </a:r>
            <a:r>
              <a:rPr lang="ru-RU" sz="1200" dirty="0" smtClean="0"/>
              <a:t>[2]. </a:t>
            </a:r>
            <a:r>
              <a:rPr lang="ru-RU" sz="1200" dirty="0" err="1" smtClean="0"/>
              <a:t>Деякі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острівні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</a:t>
            </a:r>
            <a:r>
              <a:rPr lang="ru-RU" sz="1200" dirty="0" err="1" smtClean="0"/>
              <a:t>надають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офіційне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мовам</a:t>
            </a:r>
            <a:r>
              <a:rPr lang="ru-RU" sz="1200" dirty="0" smtClean="0"/>
              <a:t> </a:t>
            </a:r>
            <a:r>
              <a:rPr lang="ru-RU" sz="1200" dirty="0" err="1" smtClean="0"/>
              <a:t>корінних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жителів</a:t>
            </a:r>
            <a:r>
              <a:rPr lang="ru-RU" sz="1200" dirty="0" smtClean="0"/>
              <a:t>, разом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англійською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мовою</a:t>
            </a:r>
            <a:r>
              <a:rPr lang="ru-RU" sz="1200" dirty="0" smtClean="0"/>
              <a:t>: Самоа </a:t>
            </a:r>
            <a:r>
              <a:rPr lang="ru-RU" sz="1200" dirty="0" err="1" smtClean="0"/>
              <a:t>і</a:t>
            </a:r>
            <a:r>
              <a:rPr lang="ru-RU" sz="1200" dirty="0" smtClean="0"/>
              <a:t> чаморро </a:t>
            </a:r>
            <a:r>
              <a:rPr lang="ru-RU" sz="1200" dirty="0" err="1" smtClean="0"/>
              <a:t>визнані</a:t>
            </a:r>
            <a:r>
              <a:rPr lang="ru-RU" sz="1200" dirty="0" smtClean="0"/>
              <a:t>, </a:t>
            </a:r>
            <a:r>
              <a:rPr lang="ru-RU" sz="1200" dirty="0" err="1" smtClean="0"/>
              <a:t>відповідно</a:t>
            </a:r>
            <a:r>
              <a:rPr lang="ru-RU" sz="1200" dirty="0" smtClean="0"/>
              <a:t>, на Самоа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Гуамі</a:t>
            </a:r>
            <a:r>
              <a:rPr lang="ru-RU" sz="1200" dirty="0" smtClean="0"/>
              <a:t>; </a:t>
            </a:r>
            <a:r>
              <a:rPr lang="ru-RU" sz="1200" dirty="0" err="1" smtClean="0"/>
              <a:t>каролінська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чаморро </a:t>
            </a:r>
            <a:r>
              <a:rPr lang="ru-RU" sz="1200" dirty="0" err="1" smtClean="0"/>
              <a:t>визнані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Північних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Маріанських</a:t>
            </a:r>
            <a:r>
              <a:rPr lang="ru-RU" sz="1200" dirty="0" smtClean="0"/>
              <a:t> островах; </a:t>
            </a:r>
            <a:r>
              <a:rPr lang="ru-RU" sz="1200" dirty="0" err="1" smtClean="0"/>
              <a:t>іспанська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офіційною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мовою</a:t>
            </a:r>
            <a:r>
              <a:rPr lang="ru-RU" sz="1200" dirty="0" smtClean="0"/>
              <a:t> </a:t>
            </a:r>
            <a:r>
              <a:rPr lang="ru-RU" sz="1200" dirty="0" err="1" smtClean="0"/>
              <a:t>Пуерто-Ріко</a:t>
            </a:r>
            <a:r>
              <a:rPr lang="ru-RU" sz="1200" dirty="0" smtClean="0"/>
              <a:t>. У </a:t>
            </a:r>
            <a:r>
              <a:rPr lang="ru-RU" sz="1200" dirty="0" err="1" smtClean="0"/>
              <a:t>штаті</a:t>
            </a:r>
            <a:r>
              <a:rPr lang="ru-RU" sz="1200" dirty="0" smtClean="0"/>
              <a:t> Нью-Мексико </a:t>
            </a:r>
            <a:r>
              <a:rPr lang="ru-RU" sz="1200" dirty="0" err="1" smtClean="0"/>
              <a:t>діє</a:t>
            </a:r>
            <a:r>
              <a:rPr lang="ru-RU" sz="1200" dirty="0" smtClean="0"/>
              <a:t> закон, </a:t>
            </a:r>
            <a:r>
              <a:rPr lang="ru-RU" sz="1200" dirty="0" err="1" smtClean="0"/>
              <a:t>який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забезпечує</a:t>
            </a:r>
            <a:r>
              <a:rPr lang="ru-RU" sz="1200" dirty="0" smtClean="0"/>
              <a:t> </a:t>
            </a:r>
            <a:r>
              <a:rPr lang="ru-RU" sz="1200" dirty="0" err="1" smtClean="0"/>
              <a:t>вживання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англійської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іспанської</a:t>
            </a:r>
            <a:r>
              <a:rPr lang="ru-RU" sz="1200" dirty="0" smtClean="0"/>
              <a:t>, в </a:t>
            </a:r>
            <a:r>
              <a:rPr lang="ru-RU" sz="1200" dirty="0" err="1" smtClean="0"/>
              <a:t>штаті</a:t>
            </a:r>
            <a:r>
              <a:rPr lang="ru-RU" sz="1200" dirty="0" smtClean="0"/>
              <a:t> </a:t>
            </a:r>
            <a:r>
              <a:rPr lang="ru-RU" sz="1200" dirty="0" err="1" smtClean="0"/>
              <a:t>Луїзіана</a:t>
            </a:r>
            <a:r>
              <a:rPr lang="ru-RU" sz="1200" dirty="0" smtClean="0"/>
              <a:t> — </a:t>
            </a:r>
            <a:r>
              <a:rPr lang="ru-RU" sz="1200" dirty="0" err="1" smtClean="0"/>
              <a:t>англійської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французької</a:t>
            </a:r>
            <a:r>
              <a:rPr lang="ru-RU" sz="1200" dirty="0" smtClean="0"/>
              <a:t> (при </a:t>
            </a:r>
            <a:r>
              <a:rPr lang="ru-RU" sz="1200" dirty="0" err="1" smtClean="0"/>
              <a:t>цьому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жодна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мов</a:t>
            </a:r>
            <a:r>
              <a:rPr lang="ru-RU" sz="1200" dirty="0" smtClean="0"/>
              <a:t> не названа </a:t>
            </a:r>
            <a:r>
              <a:rPr lang="ru-RU" sz="1200" dirty="0" err="1" smtClean="0"/>
              <a:t>офіційною</a:t>
            </a:r>
            <a:r>
              <a:rPr lang="ru-RU" sz="1200" dirty="0" smtClean="0"/>
              <a:t>).</a:t>
            </a:r>
            <a:endParaRPr lang="ru-RU" sz="12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143800" cy="357190"/>
          </a:xfrm>
        </p:spPr>
        <p:txBody>
          <a:bodyPr/>
          <a:lstStyle/>
          <a:p>
            <a:pPr algn="ctr"/>
            <a:r>
              <a:rPr lang="uk-UA" i="1" u="sng" dirty="0" smtClean="0"/>
              <a:t>Економіка США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158" y="857232"/>
            <a:ext cx="8329642" cy="539116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США –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високорозвинена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індустріально-аграрна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країна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;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держава-гігант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провідна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економічна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військова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держава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світу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;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займає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3-є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місце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в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світі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за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площею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чисельністю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населення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США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мають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високорозвинену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диверсифіковану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пром-сть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осн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галузями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якої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є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загальне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транспортне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електротехн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машинобудування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видобуток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к.к.,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хім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та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харчова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пром-сть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виробн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металовиробів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інш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Розвинуті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всі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види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сучасного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тр-ту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(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залізничний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автомобільний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морський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внутрішній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водний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повітряний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трубопровідний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).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Найбільші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порти: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Новий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Орлеан,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Хемптон-Родс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Нью-Йорк,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Тампа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Мобіл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Лос-Анджелес,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Балтімор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У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середині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1990-х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років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на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водні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маршрути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припадало 15%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вантажоперевезень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Важкі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громіздкі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вантажі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(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залізна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руда,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вугілля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зерно,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нафтопродукти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пісок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гравій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цемент) часто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доставляються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водним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шляхом. На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залізничний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транспорт в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середині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1990-х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років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припадало 38%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всіх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вантажоперевезень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тільки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1%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пасажирів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В перше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десятиріччя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ХХІ ст.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планується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збудувати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високошвидкісні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рейкові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магістралі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які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зв'яжуть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найбільші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мегаполіси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східного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узбережжя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Автомобільні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вантажоперевезення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в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середині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1990-х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років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становили 28%. У той же час на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повітряний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транспорт припадала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незначна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частка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вантажного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товаропотоку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(0,5%),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але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майже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20%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пасажиро-перевезень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На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частку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транспорту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припадає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бл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 20%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загального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споживання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енергії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у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країні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і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від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50% до 60%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всього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споживання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рідкого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Monotype Corsiva" pitchFamily="66" charset="0"/>
                <a:cs typeface="Tahoma" pitchFamily="34" charset="0"/>
              </a:rPr>
              <a:t>палива</a:t>
            </a:r>
            <a:r>
              <a:rPr lang="ru-RU" sz="1400" dirty="0" smtClean="0">
                <a:latin typeface="Monotype Corsiva" pitchFamily="66" charset="0"/>
                <a:cs typeface="Tahoma" pitchFamily="34" charset="0"/>
              </a:rPr>
              <a:t>.</a:t>
            </a:r>
          </a:p>
          <a:p>
            <a:endParaRPr lang="ru-RU" sz="14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1400" dirty="0" smtClean="0">
                <a:cs typeface="Tahoma" pitchFamily="34" charset="0"/>
              </a:rPr>
              <a:t>За </a:t>
            </a:r>
            <a:r>
              <a:rPr lang="ru-RU" sz="1400" dirty="0" err="1" smtClean="0">
                <a:cs typeface="Tahoma" pitchFamily="34" charset="0"/>
              </a:rPr>
              <a:t>даними</a:t>
            </a:r>
            <a:r>
              <a:rPr lang="ru-RU" sz="1400" dirty="0" smtClean="0">
                <a:cs typeface="Tahoma" pitchFamily="34" charset="0"/>
              </a:rPr>
              <a:t> [</a:t>
            </a:r>
            <a:r>
              <a:rPr lang="en-US" sz="1400" dirty="0" smtClean="0">
                <a:cs typeface="Tahoma" pitchFamily="34" charset="0"/>
              </a:rPr>
              <a:t>Index of Economic Freedom, The Heritage Foundation, U.S.A. 2001]: </a:t>
            </a:r>
            <a:r>
              <a:rPr lang="ru-RU" sz="1400" dirty="0" smtClean="0">
                <a:cs typeface="Tahoma" pitchFamily="34" charset="0"/>
              </a:rPr>
              <a:t>ВВП (1999) – $ 8500 млрд. Темп </a:t>
            </a:r>
            <a:r>
              <a:rPr lang="ru-RU" sz="1400" dirty="0" err="1" smtClean="0">
                <a:cs typeface="Tahoma" pitchFamily="34" charset="0"/>
              </a:rPr>
              <a:t>зростання</a:t>
            </a:r>
            <a:r>
              <a:rPr lang="ru-RU" sz="1400" dirty="0" smtClean="0">
                <a:cs typeface="Tahoma" pitchFamily="34" charset="0"/>
              </a:rPr>
              <a:t> ВВП (1999) – 4%. ВВП на душу </a:t>
            </a:r>
            <a:r>
              <a:rPr lang="ru-RU" sz="1400" dirty="0" err="1" smtClean="0">
                <a:cs typeface="Tahoma" pitchFamily="34" charset="0"/>
              </a:rPr>
              <a:t>населення</a:t>
            </a:r>
            <a:r>
              <a:rPr lang="ru-RU" sz="1400" dirty="0" smtClean="0">
                <a:cs typeface="Tahoma" pitchFamily="34" charset="0"/>
              </a:rPr>
              <a:t> (1999) – $ 31201. </a:t>
            </a:r>
            <a:r>
              <a:rPr lang="ru-RU" sz="1400" dirty="0" err="1" smtClean="0">
                <a:cs typeface="Tahoma" pitchFamily="34" charset="0"/>
              </a:rPr>
              <a:t>Прямі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іноземні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інвестиції</a:t>
            </a:r>
            <a:r>
              <a:rPr lang="ru-RU" sz="1400" dirty="0" smtClean="0">
                <a:cs typeface="Tahoma" pitchFamily="34" charset="0"/>
              </a:rPr>
              <a:t> (1999) – $ 119 млрд. </a:t>
            </a:r>
            <a:r>
              <a:rPr lang="ru-RU" sz="1400" dirty="0" err="1" smtClean="0">
                <a:cs typeface="Tahoma" pitchFamily="34" charset="0"/>
              </a:rPr>
              <a:t>Імпорт</a:t>
            </a:r>
            <a:r>
              <a:rPr lang="ru-RU" sz="1400" dirty="0" smtClean="0">
                <a:cs typeface="Tahoma" pitchFamily="34" charset="0"/>
              </a:rPr>
              <a:t> (1999) – г.ч. </a:t>
            </a:r>
            <a:r>
              <a:rPr lang="ru-RU" sz="1400" dirty="0" err="1" smtClean="0">
                <a:cs typeface="Tahoma" pitchFamily="34" charset="0"/>
              </a:rPr>
              <a:t>електронні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компоненти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побутова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електроніка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і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комп'ютери</a:t>
            </a:r>
            <a:r>
              <a:rPr lang="ru-RU" sz="1400" dirty="0" smtClean="0">
                <a:cs typeface="Tahoma" pitchFamily="34" charset="0"/>
              </a:rPr>
              <a:t> – $ 1100 млрд. (г.ч. Канада – 19,2%; </a:t>
            </a:r>
            <a:r>
              <a:rPr lang="ru-RU" sz="1400" dirty="0" err="1" smtClean="0">
                <a:cs typeface="Tahoma" pitchFamily="34" charset="0"/>
              </a:rPr>
              <a:t>Японія</a:t>
            </a:r>
            <a:r>
              <a:rPr lang="ru-RU" sz="1400" dirty="0" smtClean="0">
                <a:cs typeface="Tahoma" pitchFamily="34" charset="0"/>
              </a:rPr>
              <a:t> – 12,0%; Мексика – 10,0%; Китай – 8,0%; </a:t>
            </a:r>
            <a:r>
              <a:rPr lang="ru-RU" sz="1400" dirty="0" err="1" smtClean="0">
                <a:cs typeface="Tahoma" pitchFamily="34" charset="0"/>
              </a:rPr>
              <a:t>Німеччина</a:t>
            </a:r>
            <a:r>
              <a:rPr lang="ru-RU" sz="1400" dirty="0" smtClean="0">
                <a:cs typeface="Tahoma" pitchFamily="34" charset="0"/>
              </a:rPr>
              <a:t> – 5,4%). </a:t>
            </a:r>
            <a:r>
              <a:rPr lang="ru-RU" sz="1400" dirty="0" err="1" smtClean="0">
                <a:cs typeface="Tahoma" pitchFamily="34" charset="0"/>
              </a:rPr>
              <a:t>Експорт</a:t>
            </a:r>
            <a:r>
              <a:rPr lang="ru-RU" sz="1400" dirty="0" smtClean="0">
                <a:cs typeface="Tahoma" pitchFamily="34" charset="0"/>
              </a:rPr>
              <a:t> (1999) – г.ч. </a:t>
            </a:r>
            <a:r>
              <a:rPr lang="ru-RU" sz="1400" dirty="0" err="1" smtClean="0">
                <a:cs typeface="Tahoma" pitchFamily="34" charset="0"/>
              </a:rPr>
              <a:t>машини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обладнання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і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продукція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сільського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господарства</a:t>
            </a:r>
            <a:r>
              <a:rPr lang="ru-RU" sz="1400" dirty="0" smtClean="0">
                <a:cs typeface="Tahoma" pitchFamily="34" charset="0"/>
              </a:rPr>
              <a:t> (</a:t>
            </a:r>
            <a:r>
              <a:rPr lang="ru-RU" sz="1400" dirty="0" err="1" smtClean="0">
                <a:cs typeface="Tahoma" pitchFamily="34" charset="0"/>
              </a:rPr>
              <a:t>промислове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і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електронне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обладнання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літаки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автомобілі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військова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техніка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хімікати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кам'яне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вугілля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кукурудза</a:t>
            </a:r>
            <a:r>
              <a:rPr lang="ru-RU" sz="1400" dirty="0" smtClean="0">
                <a:cs typeface="Tahoma" pitchFamily="34" charset="0"/>
              </a:rPr>
              <a:t>, </a:t>
            </a:r>
            <a:r>
              <a:rPr lang="ru-RU" sz="1400" dirty="0" err="1" smtClean="0">
                <a:cs typeface="Tahoma" pitchFamily="34" charset="0"/>
              </a:rPr>
              <a:t>соєві</a:t>
            </a:r>
            <a:r>
              <a:rPr lang="ru-RU" sz="1400" dirty="0" smtClean="0">
                <a:cs typeface="Tahoma" pitchFamily="34" charset="0"/>
              </a:rPr>
              <a:t> </a:t>
            </a:r>
            <a:r>
              <a:rPr lang="ru-RU" sz="1400" dirty="0" err="1" smtClean="0">
                <a:cs typeface="Tahoma" pitchFamily="34" charset="0"/>
              </a:rPr>
              <a:t>боби</a:t>
            </a:r>
            <a:r>
              <a:rPr lang="ru-RU" sz="1400" dirty="0" smtClean="0">
                <a:cs typeface="Tahoma" pitchFamily="34" charset="0"/>
              </a:rPr>
              <a:t>) – $ 905 млрд. (г.ч. Канада – 23,0%; Мексика – 12,0%; </a:t>
            </a:r>
            <a:r>
              <a:rPr lang="ru-RU" sz="1400" dirty="0" err="1" smtClean="0">
                <a:cs typeface="Tahoma" pitchFamily="34" charset="0"/>
              </a:rPr>
              <a:t>Японія</a:t>
            </a:r>
            <a:r>
              <a:rPr lang="ru-RU" sz="1400" dirty="0" smtClean="0">
                <a:cs typeface="Tahoma" pitchFamily="34" charset="0"/>
              </a:rPr>
              <a:t> – 8,3%; </a:t>
            </a:r>
            <a:r>
              <a:rPr lang="ru-RU" sz="1400" dirty="0" err="1" smtClean="0">
                <a:cs typeface="Tahoma" pitchFamily="34" charset="0"/>
              </a:rPr>
              <a:t>Великобританія</a:t>
            </a:r>
            <a:r>
              <a:rPr lang="ru-RU" sz="1400" dirty="0" smtClean="0">
                <a:cs typeface="Tahoma" pitchFamily="34" charset="0"/>
              </a:rPr>
              <a:t> – 5,5%; </a:t>
            </a:r>
            <a:r>
              <a:rPr lang="ru-RU" sz="1400" dirty="0" err="1" smtClean="0">
                <a:cs typeface="Tahoma" pitchFamily="34" charset="0"/>
              </a:rPr>
              <a:t>Німеччина</a:t>
            </a:r>
            <a:r>
              <a:rPr lang="ru-RU" sz="1400" dirty="0" smtClean="0">
                <a:cs typeface="Tahoma" pitchFamily="34" charset="0"/>
              </a:rPr>
              <a:t> – 5,4%).</a:t>
            </a:r>
            <a:endParaRPr lang="ru-RU" sz="1400" dirty="0">
              <a:cs typeface="Tahoma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5929354" cy="357190"/>
          </a:xfrm>
        </p:spPr>
        <p:txBody>
          <a:bodyPr/>
          <a:lstStyle/>
          <a:p>
            <a:pPr algn="ctr"/>
            <a:r>
              <a:rPr lang="uk-UA" i="1" u="sng" dirty="0" smtClean="0"/>
              <a:t>Збройні сили Америки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6248" y="928670"/>
            <a:ext cx="4400552" cy="531973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На </a:t>
            </a:r>
            <a:r>
              <a:rPr lang="ru-RU" sz="1600" dirty="0" err="1" smtClean="0"/>
              <a:t>сьогоднішній</a:t>
            </a:r>
            <a:r>
              <a:rPr lang="ru-RU" sz="1600" dirty="0" smtClean="0"/>
              <a:t> день </a:t>
            </a:r>
            <a:r>
              <a:rPr lang="ru-RU" sz="1600" dirty="0" err="1" smtClean="0"/>
              <a:t>збройні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 США </a:t>
            </a:r>
            <a:r>
              <a:rPr lang="ru-RU" sz="1600" dirty="0" err="1" smtClean="0"/>
              <a:t>залишаються</a:t>
            </a:r>
            <a:r>
              <a:rPr lang="ru-RU" sz="1600" dirty="0" smtClean="0"/>
              <a:t> одними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найбільших</a:t>
            </a:r>
            <a:r>
              <a:rPr lang="ru-RU" sz="1600" dirty="0" smtClean="0"/>
              <a:t> в </a:t>
            </a:r>
            <a:r>
              <a:rPr lang="ru-RU" sz="1600" dirty="0" err="1" smtClean="0"/>
              <a:t>світі</a:t>
            </a:r>
            <a:r>
              <a:rPr lang="ru-RU" sz="1600" dirty="0" smtClean="0"/>
              <a:t>. </a:t>
            </a:r>
            <a:r>
              <a:rPr lang="ru-RU" sz="1600" dirty="0" err="1" smtClean="0"/>
              <a:t>Військовий</a:t>
            </a:r>
            <a:r>
              <a:rPr lang="ru-RU" sz="1600" dirty="0" smtClean="0"/>
              <a:t> бюджет США на 2010 </a:t>
            </a:r>
            <a:r>
              <a:rPr lang="ru-RU" sz="1600" dirty="0" err="1" smtClean="0"/>
              <a:t>рік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склав</a:t>
            </a:r>
            <a:r>
              <a:rPr lang="ru-RU" sz="1600" dirty="0" smtClean="0"/>
              <a:t> 668 </a:t>
            </a:r>
            <a:r>
              <a:rPr lang="ru-RU" sz="1600" dirty="0" err="1" smtClean="0"/>
              <a:t>млрд</a:t>
            </a:r>
            <a:r>
              <a:rPr lang="ru-RU" sz="1600" dirty="0" smtClean="0"/>
              <a:t> </a:t>
            </a:r>
            <a:r>
              <a:rPr lang="ru-RU" sz="1600" dirty="0" err="1" smtClean="0"/>
              <a:t>доларів</a:t>
            </a:r>
            <a:r>
              <a:rPr lang="ru-RU" sz="1600" dirty="0" smtClean="0"/>
              <a:t> США[3]. </a:t>
            </a:r>
            <a:r>
              <a:rPr lang="ru-RU" sz="1600" dirty="0" err="1" smtClean="0"/>
              <a:t>Збройні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 США </a:t>
            </a:r>
            <a:r>
              <a:rPr lang="ru-RU" sz="1600" dirty="0" err="1" smtClean="0"/>
              <a:t>включають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армію</a:t>
            </a:r>
            <a:r>
              <a:rPr lang="ru-RU" sz="1600" dirty="0" smtClean="0"/>
              <a:t> (</a:t>
            </a:r>
            <a:r>
              <a:rPr lang="ru-RU" sz="1600" dirty="0" err="1" smtClean="0"/>
              <a:t>сухопутні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війська</a:t>
            </a:r>
            <a:r>
              <a:rPr lang="ru-RU" sz="1600" dirty="0" smtClean="0"/>
              <a:t>), </a:t>
            </a:r>
            <a:r>
              <a:rPr lang="ru-RU" sz="1600" dirty="0" err="1" smtClean="0"/>
              <a:t>Військово-Повітряні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, </a:t>
            </a:r>
            <a:r>
              <a:rPr lang="ru-RU" sz="1600" dirty="0" err="1" smtClean="0"/>
              <a:t>Військово-морські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, Корпус </a:t>
            </a:r>
            <a:r>
              <a:rPr lang="ru-RU" sz="1600" dirty="0" err="1" smtClean="0"/>
              <a:t>морської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піхоти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Берегову </a:t>
            </a:r>
            <a:r>
              <a:rPr lang="ru-RU" sz="1600" dirty="0" err="1" smtClean="0"/>
              <a:t>охорону</a:t>
            </a:r>
            <a:r>
              <a:rPr lang="ru-RU" sz="1600" dirty="0" smtClean="0"/>
              <a:t>. За </a:t>
            </a:r>
            <a:r>
              <a:rPr lang="ru-RU" sz="1600" dirty="0" err="1" smtClean="0"/>
              <a:t>даними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квітень</a:t>
            </a:r>
            <a:r>
              <a:rPr lang="ru-RU" sz="1600" dirty="0" smtClean="0"/>
              <a:t> 2007 року, 1 426 700 </a:t>
            </a:r>
            <a:r>
              <a:rPr lang="ru-RU" sz="1600" dirty="0" err="1" smtClean="0"/>
              <a:t>чоловік</a:t>
            </a:r>
            <a:r>
              <a:rPr lang="ru-RU" sz="1600" dirty="0" smtClean="0"/>
              <a:t> проходили службу в </a:t>
            </a:r>
            <a:r>
              <a:rPr lang="ru-RU" sz="1600" dirty="0" err="1" smtClean="0"/>
              <a:t>регулярних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збройних</a:t>
            </a:r>
            <a:r>
              <a:rPr lang="ru-RU" sz="1600" dirty="0" smtClean="0"/>
              <a:t> сил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1 458 500 </a:t>
            </a:r>
            <a:r>
              <a:rPr lang="ru-RU" sz="1600" dirty="0" err="1" smtClean="0"/>
              <a:t>чоловік</a:t>
            </a:r>
            <a:r>
              <a:rPr lang="ru-RU" sz="1600" dirty="0" smtClean="0"/>
              <a:t> в </a:t>
            </a:r>
            <a:r>
              <a:rPr lang="ru-RU" sz="1600" dirty="0" err="1" smtClean="0"/>
              <a:t>резервних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формуваннях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" name="Рисунок 4" descr="200px-2ID_Recon_Baghd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285860"/>
            <a:ext cx="3214710" cy="42148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6429420" cy="285752"/>
          </a:xfrm>
        </p:spPr>
        <p:txBody>
          <a:bodyPr/>
          <a:lstStyle/>
          <a:p>
            <a:pPr algn="ctr"/>
            <a:r>
              <a:rPr lang="uk-UA" i="1" u="sng" dirty="0" smtClean="0"/>
              <a:t>Національні свята США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714356"/>
            <a:ext cx="8572560" cy="58579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1400" i="1" dirty="0" smtClean="0"/>
          </a:p>
          <a:p>
            <a:pPr algn="ctr">
              <a:buNone/>
            </a:pPr>
            <a:r>
              <a:rPr lang="ru-RU" sz="1400" i="1" dirty="0" smtClean="0"/>
              <a:t>В США </a:t>
            </a:r>
            <a:r>
              <a:rPr lang="ru-RU" sz="1400" i="1" dirty="0" err="1" smtClean="0"/>
              <a:t>святкують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понад</a:t>
            </a:r>
            <a:r>
              <a:rPr lang="ru-RU" sz="1400" i="1" dirty="0" smtClean="0"/>
              <a:t> 50 </a:t>
            </a:r>
            <a:r>
              <a:rPr lang="ru-RU" sz="1400" i="1" dirty="0" err="1" smtClean="0"/>
              <a:t>знаменних</a:t>
            </a:r>
            <a:r>
              <a:rPr lang="ru-RU" sz="1400" i="1" dirty="0" smtClean="0"/>
              <a:t> дат </a:t>
            </a:r>
            <a:r>
              <a:rPr lang="ru-RU" sz="1400" i="1" dirty="0" err="1" smtClean="0"/>
              <a:t>історичного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релігійного</a:t>
            </a:r>
            <a:r>
              <a:rPr lang="ru-RU" sz="1400" i="1" dirty="0" smtClean="0"/>
              <a:t> характеру. </a:t>
            </a:r>
          </a:p>
          <a:p>
            <a:pPr algn="ctr">
              <a:buNone/>
            </a:pPr>
            <a:endParaRPr lang="ru-RU" sz="1400" i="1" dirty="0" smtClean="0"/>
          </a:p>
          <a:p>
            <a:pPr>
              <a:buNone/>
            </a:pPr>
            <a:r>
              <a:rPr lang="ru-RU" sz="1400" u="sng" dirty="0" err="1" smtClean="0"/>
              <a:t>Загальнонаціональні</a:t>
            </a:r>
            <a:r>
              <a:rPr lang="ru-RU" sz="1400" u="sng" dirty="0" smtClean="0"/>
              <a:t> свята:</a:t>
            </a:r>
          </a:p>
          <a:p>
            <a:pPr>
              <a:buNone/>
            </a:pPr>
            <a:endParaRPr lang="ru-RU" sz="1400" u="sng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1 </a:t>
            </a:r>
            <a:r>
              <a:rPr lang="ru-RU" sz="1400" dirty="0" err="1" smtClean="0"/>
              <a:t>січня</a:t>
            </a:r>
            <a:r>
              <a:rPr lang="ru-RU" sz="1400" dirty="0" smtClean="0"/>
              <a:t> — </a:t>
            </a:r>
            <a:r>
              <a:rPr lang="ru-RU" sz="1400" dirty="0" err="1" smtClean="0"/>
              <a:t>Новий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рік</a:t>
            </a:r>
            <a:r>
              <a:rPr lang="ru-RU" sz="1400" dirty="0" smtClean="0"/>
              <a:t>;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22 лютого — День </a:t>
            </a:r>
            <a:r>
              <a:rPr lang="ru-RU" sz="1400" dirty="0" err="1" smtClean="0"/>
              <a:t>народження</a:t>
            </a: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Джорджа Вашингтона;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4 </a:t>
            </a:r>
            <a:r>
              <a:rPr lang="ru-RU" sz="1400" dirty="0" err="1" smtClean="0"/>
              <a:t>липня</a:t>
            </a:r>
            <a:r>
              <a:rPr lang="ru-RU" sz="1400" dirty="0" smtClean="0"/>
              <a:t> — День </a:t>
            </a:r>
            <a:r>
              <a:rPr lang="ru-RU" sz="1400" dirty="0" err="1" smtClean="0"/>
              <a:t>незалежності</a:t>
            </a:r>
            <a:r>
              <a:rPr lang="ru-RU" sz="1400" dirty="0" smtClean="0"/>
              <a:t>;</a:t>
            </a:r>
          </a:p>
          <a:p>
            <a:pPr>
              <a:buFont typeface="Wingdings" pitchFamily="2" charset="2"/>
              <a:buChar char="ü"/>
            </a:pPr>
            <a:endParaRPr lang="uk-UA" sz="1400" dirty="0" smtClean="0"/>
          </a:p>
          <a:p>
            <a:pPr>
              <a:buFont typeface="Wingdings" pitchFamily="2" charset="2"/>
              <a:buChar char="ü"/>
            </a:pP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11 листопада — День </a:t>
            </a:r>
            <a:r>
              <a:rPr lang="ru-RU" sz="1400" dirty="0" err="1" smtClean="0"/>
              <a:t>ветеранів</a:t>
            </a: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(День </a:t>
            </a:r>
            <a:r>
              <a:rPr lang="ru-RU" sz="1400" dirty="0" err="1" smtClean="0"/>
              <a:t>примирення</a:t>
            </a:r>
            <a:r>
              <a:rPr lang="ru-RU" sz="1400" dirty="0" smtClean="0"/>
              <a:t>);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25 </a:t>
            </a:r>
            <a:r>
              <a:rPr lang="ru-RU" sz="1400" dirty="0" err="1" smtClean="0"/>
              <a:t>грудня</a:t>
            </a:r>
            <a:r>
              <a:rPr lang="ru-RU" sz="1400" dirty="0" smtClean="0"/>
              <a:t> — </a:t>
            </a:r>
            <a:r>
              <a:rPr lang="ru-RU" sz="1400" dirty="0" err="1" smtClean="0"/>
              <a:t>Різдво</a:t>
            </a:r>
            <a:r>
              <a:rPr lang="ru-RU" sz="14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err="1" smtClean="0"/>
              <a:t>Загальнонаціональними</a:t>
            </a:r>
            <a:r>
              <a:rPr lang="ru-RU" sz="1400" dirty="0" smtClean="0"/>
              <a:t> (</a:t>
            </a:r>
            <a:r>
              <a:rPr lang="ru-RU" sz="1400" dirty="0" err="1" smtClean="0"/>
              <a:t>федеральними</a:t>
            </a:r>
            <a:r>
              <a:rPr lang="ru-RU" sz="1400" dirty="0" smtClean="0"/>
              <a:t>) </a:t>
            </a:r>
            <a:r>
              <a:rPr lang="ru-RU" sz="1400" dirty="0" err="1" smtClean="0"/>
              <a:t>святами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День </a:t>
            </a:r>
            <a:r>
              <a:rPr lang="ru-RU" sz="1400" dirty="0" err="1" smtClean="0"/>
              <a:t>праці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святкується</a:t>
            </a:r>
            <a:r>
              <a:rPr lang="ru-RU" sz="1400" dirty="0" smtClean="0"/>
              <a:t> в перший </a:t>
            </a:r>
            <a:r>
              <a:rPr lang="ru-RU" sz="1400" dirty="0" err="1" smtClean="0"/>
              <a:t>понеділок</a:t>
            </a:r>
            <a:r>
              <a:rPr lang="ru-RU" sz="1400" dirty="0" smtClean="0"/>
              <a:t> </a:t>
            </a:r>
            <a:r>
              <a:rPr lang="ru-RU" sz="1400" dirty="0" err="1" smtClean="0"/>
              <a:t>вересня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День </a:t>
            </a:r>
            <a:r>
              <a:rPr lang="ru-RU" sz="1400" dirty="0" err="1" smtClean="0"/>
              <a:t>подяки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святкується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четвертий</a:t>
            </a:r>
            <a:r>
              <a:rPr lang="ru-RU" sz="1400" dirty="0" smtClean="0"/>
              <a:t> </a:t>
            </a:r>
            <a:r>
              <a:rPr lang="ru-RU" sz="1400" dirty="0" err="1" smtClean="0"/>
              <a:t>четвер</a:t>
            </a:r>
            <a:r>
              <a:rPr lang="ru-RU" sz="1400" dirty="0" smtClean="0"/>
              <a:t> листопада.</a:t>
            </a:r>
          </a:p>
          <a:p>
            <a:pPr>
              <a:buNone/>
            </a:pP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свята не </a:t>
            </a:r>
            <a:r>
              <a:rPr lang="ru-RU" sz="1400" dirty="0" err="1" smtClean="0"/>
              <a:t>є</a:t>
            </a:r>
            <a:r>
              <a:rPr lang="ru-RU" sz="1400" dirty="0" smtClean="0"/>
              <a:t> по </a:t>
            </a:r>
            <a:r>
              <a:rPr lang="ru-RU" sz="1400" dirty="0" err="1" smtClean="0"/>
              <a:t>суті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загальнонаціональними</a:t>
            </a:r>
            <a:r>
              <a:rPr lang="ru-RU" sz="1400" dirty="0" smtClean="0"/>
              <a:t>,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відмічаються</a:t>
            </a:r>
            <a:r>
              <a:rPr lang="ru-RU" sz="1400" dirty="0" smtClean="0"/>
              <a:t> не у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штатах.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</p:txBody>
      </p:sp>
      <p:pic>
        <p:nvPicPr>
          <p:cNvPr id="5" name="Рисунок 4" descr="christmas_decorations_dyker_heights_brooklyn_new_york_u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320100"/>
            <a:ext cx="2643206" cy="39100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358114" cy="428628"/>
          </a:xfrm>
        </p:spPr>
        <p:txBody>
          <a:bodyPr/>
          <a:lstStyle/>
          <a:p>
            <a:pPr algn="ctr"/>
            <a:r>
              <a:rPr lang="uk-UA" dirty="0" smtClean="0"/>
              <a:t> </a:t>
            </a:r>
            <a:r>
              <a:rPr lang="uk-UA" i="1" u="sng" dirty="0" smtClean="0"/>
              <a:t>Одне  з чудес США: Ніагарський водоспад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4214842" cy="53197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dirty="0" err="1" smtClean="0"/>
              <a:t>Ніагарський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</a:t>
            </a:r>
            <a:r>
              <a:rPr lang="ru-RU" sz="1400" dirty="0" smtClean="0"/>
              <a:t> – </a:t>
            </a:r>
            <a:r>
              <a:rPr lang="ru-RU" sz="1400" dirty="0" err="1" smtClean="0"/>
              <a:t>загальна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назва</a:t>
            </a:r>
            <a:r>
              <a:rPr lang="ru-RU" sz="1400" dirty="0" smtClean="0"/>
              <a:t> </a:t>
            </a:r>
            <a:r>
              <a:rPr lang="ru-RU" sz="1400" dirty="0" err="1" smtClean="0"/>
              <a:t>трьох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водоспадів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річці</a:t>
            </a:r>
            <a:r>
              <a:rPr lang="ru-RU" sz="1400" dirty="0" smtClean="0"/>
              <a:t> </a:t>
            </a:r>
            <a:r>
              <a:rPr lang="ru-RU" sz="1400" dirty="0" err="1" smtClean="0"/>
              <a:t>Ніагара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відділяє</a:t>
            </a:r>
            <a:r>
              <a:rPr lang="ru-RU" sz="1400" dirty="0" smtClean="0"/>
              <a:t> </a:t>
            </a:r>
            <a:r>
              <a:rPr lang="ru-RU" sz="1400" dirty="0" err="1" smtClean="0"/>
              <a:t>американський</a:t>
            </a:r>
            <a:r>
              <a:rPr lang="ru-RU" sz="1400" dirty="0" smtClean="0"/>
              <a:t> штат Нью-Йорк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канадської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провінції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Онтаріо</a:t>
            </a:r>
            <a:r>
              <a:rPr lang="ru-RU" sz="1400" dirty="0" smtClean="0"/>
              <a:t>. </a:t>
            </a:r>
            <a:r>
              <a:rPr lang="ru-RU" sz="1400" dirty="0" err="1" smtClean="0"/>
              <a:t>Ніагарські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водоспади</a:t>
            </a:r>
            <a:r>
              <a:rPr lang="ru-RU" sz="1400" dirty="0" smtClean="0"/>
              <a:t> –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</a:t>
            </a:r>
            <a:r>
              <a:rPr lang="ru-RU" sz="1400" dirty="0" smtClean="0"/>
              <a:t> «</a:t>
            </a:r>
            <a:r>
              <a:rPr lang="ru-RU" sz="1400" dirty="0" err="1" smtClean="0"/>
              <a:t>Підкова</a:t>
            </a:r>
            <a:r>
              <a:rPr lang="ru-RU" sz="1400" dirty="0" smtClean="0"/>
              <a:t>» (англ. </a:t>
            </a:r>
            <a:r>
              <a:rPr lang="en-US" sz="1400" dirty="0" smtClean="0"/>
              <a:t>Horseshoe Falls), </a:t>
            </a:r>
            <a:r>
              <a:rPr lang="ru-RU" sz="1400" dirty="0" err="1" smtClean="0"/>
              <a:t>іноді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званий </a:t>
            </a:r>
            <a:r>
              <a:rPr lang="ru-RU" sz="1400" dirty="0" err="1" smtClean="0"/>
              <a:t>Канадським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водоспадом</a:t>
            </a:r>
            <a:r>
              <a:rPr lang="ru-RU" sz="1400" dirty="0" smtClean="0"/>
              <a:t> (англ. </a:t>
            </a:r>
            <a:r>
              <a:rPr lang="en-US" sz="1400" dirty="0" smtClean="0"/>
              <a:t>Canadian Falls), </a:t>
            </a:r>
            <a:r>
              <a:rPr lang="ru-RU" sz="1400" dirty="0" err="1" smtClean="0"/>
              <a:t>Американський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</a:t>
            </a:r>
            <a:r>
              <a:rPr lang="ru-RU" sz="1400" dirty="0" smtClean="0"/>
              <a:t> (англ. </a:t>
            </a:r>
            <a:r>
              <a:rPr lang="en-US" sz="1400" dirty="0" smtClean="0"/>
              <a:t>American Falls)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</a:t>
            </a:r>
            <a:r>
              <a:rPr lang="ru-RU" sz="1400" dirty="0" smtClean="0"/>
              <a:t> «Фата» (англ. </a:t>
            </a:r>
            <a:r>
              <a:rPr lang="en-US" sz="1400" dirty="0" smtClean="0"/>
              <a:t>Bridal Vail Falls). </a:t>
            </a:r>
            <a:r>
              <a:rPr lang="ru-RU" sz="1400" dirty="0" err="1" smtClean="0"/>
              <a:t>Хоча</a:t>
            </a:r>
            <a:r>
              <a:rPr lang="ru-RU" sz="1400" dirty="0" smtClean="0"/>
              <a:t> перепад </a:t>
            </a:r>
            <a:r>
              <a:rPr lang="ru-RU" sz="1400" dirty="0" err="1" smtClean="0"/>
              <a:t>висот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великий, </a:t>
            </a:r>
            <a:r>
              <a:rPr lang="ru-RU" sz="1400" dirty="0" err="1" smtClean="0"/>
              <a:t>водоспади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широкі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об’ємом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проходження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води </a:t>
            </a:r>
            <a:r>
              <a:rPr lang="ru-RU" sz="1400" dirty="0" err="1" smtClean="0"/>
              <a:t>Ніагарський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</a:t>
            </a:r>
            <a:r>
              <a:rPr lang="ru-RU" sz="1400" dirty="0" smtClean="0"/>
              <a:t> – </a:t>
            </a:r>
            <a:r>
              <a:rPr lang="ru-RU" sz="1400" dirty="0" err="1" smtClean="0"/>
              <a:t>найпотужніший</a:t>
            </a:r>
            <a:r>
              <a:rPr lang="ru-RU" sz="1400" dirty="0" smtClean="0"/>
              <a:t> у </a:t>
            </a:r>
            <a:r>
              <a:rPr lang="ru-RU" sz="1400" dirty="0" err="1" smtClean="0"/>
              <a:t>Північній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Америці</a:t>
            </a:r>
            <a:r>
              <a:rPr lang="ru-RU" sz="1400" dirty="0" smtClean="0"/>
              <a:t>. </a:t>
            </a:r>
            <a:r>
              <a:rPr lang="ru-RU" sz="1400" dirty="0" err="1" smtClean="0"/>
              <a:t>Висота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</a:t>
            </a:r>
            <a:r>
              <a:rPr lang="ru-RU" sz="1400" dirty="0" smtClean="0"/>
              <a:t> 53 </a:t>
            </a:r>
            <a:r>
              <a:rPr lang="ru-RU" sz="1400" dirty="0" err="1" smtClean="0"/>
              <a:t>метри</a:t>
            </a:r>
            <a:r>
              <a:rPr lang="ru-RU" sz="1400" dirty="0" smtClean="0"/>
              <a:t>. </a:t>
            </a:r>
            <a:r>
              <a:rPr lang="ru-RU" sz="1400" dirty="0" err="1" smtClean="0"/>
              <a:t>Підніжжя</a:t>
            </a:r>
            <a:r>
              <a:rPr lang="ru-RU" sz="1400" dirty="0" smtClean="0"/>
              <a:t> </a:t>
            </a:r>
            <a:r>
              <a:rPr lang="ru-RU" sz="1400" dirty="0" err="1" smtClean="0"/>
              <a:t>Американського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водоспаду</a:t>
            </a:r>
            <a:r>
              <a:rPr lang="ru-RU" sz="1400" dirty="0" smtClean="0"/>
              <a:t> </a:t>
            </a:r>
            <a:r>
              <a:rPr lang="ru-RU" sz="1400" dirty="0" err="1" smtClean="0"/>
              <a:t>заступає</a:t>
            </a:r>
            <a:r>
              <a:rPr lang="ru-RU" sz="1400" dirty="0" smtClean="0"/>
              <a:t> </a:t>
            </a:r>
            <a:r>
              <a:rPr lang="ru-RU" sz="1400" dirty="0" err="1" smtClean="0"/>
              <a:t>нагромадження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каменів</a:t>
            </a:r>
            <a:r>
              <a:rPr lang="ru-RU" sz="1400" dirty="0" smtClean="0"/>
              <a:t>, через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видима </a:t>
            </a:r>
            <a:r>
              <a:rPr lang="ru-RU" sz="1400" dirty="0" err="1" smtClean="0"/>
              <a:t>висота</a:t>
            </a:r>
            <a:r>
              <a:rPr lang="ru-RU" sz="1400" dirty="0" smtClean="0"/>
              <a:t> в 3 рази </a:t>
            </a:r>
            <a:r>
              <a:rPr lang="ru-RU" sz="1400" dirty="0" err="1" smtClean="0"/>
              <a:t>менша</a:t>
            </a:r>
            <a:r>
              <a:rPr lang="ru-RU" sz="1400" dirty="0" smtClean="0"/>
              <a:t>. Ширина </a:t>
            </a:r>
            <a:r>
              <a:rPr lang="ru-RU" sz="1400" dirty="0" err="1" smtClean="0"/>
              <a:t>Американського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водоспаду</a:t>
            </a:r>
            <a:r>
              <a:rPr lang="ru-RU" sz="1400" dirty="0" smtClean="0"/>
              <a:t> –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300 </a:t>
            </a:r>
            <a:r>
              <a:rPr lang="ru-RU" sz="1400" dirty="0" err="1" smtClean="0"/>
              <a:t>метрів</a:t>
            </a:r>
            <a:r>
              <a:rPr lang="ru-RU" sz="1400" dirty="0" smtClean="0"/>
              <a:t>, </a:t>
            </a:r>
            <a:r>
              <a:rPr lang="ru-RU" sz="1400" dirty="0" err="1" smtClean="0"/>
              <a:t>водоспаду</a:t>
            </a:r>
            <a:r>
              <a:rPr lang="ru-RU" sz="1400" dirty="0" smtClean="0"/>
              <a:t> «</a:t>
            </a:r>
            <a:r>
              <a:rPr lang="ru-RU" sz="1400" dirty="0" err="1" smtClean="0"/>
              <a:t>Підкова</a:t>
            </a:r>
            <a:r>
              <a:rPr lang="ru-RU" sz="1400" dirty="0" smtClean="0"/>
              <a:t>» – </a:t>
            </a:r>
            <a:r>
              <a:rPr lang="ru-RU" sz="1400" dirty="0" err="1" smtClean="0"/>
              <a:t>майже</a:t>
            </a:r>
            <a:r>
              <a:rPr lang="ru-RU" sz="1400" dirty="0" smtClean="0"/>
              <a:t> 800. «</a:t>
            </a:r>
            <a:r>
              <a:rPr lang="ru-RU" sz="1400" dirty="0" err="1" smtClean="0"/>
              <a:t>Ніагара</a:t>
            </a:r>
            <a:r>
              <a:rPr lang="ru-RU" sz="1400" dirty="0" smtClean="0"/>
              <a:t>» </a:t>
            </a:r>
            <a:r>
              <a:rPr lang="ru-RU" sz="1400" dirty="0" err="1" smtClean="0"/>
              <a:t>бере</a:t>
            </a:r>
            <a:r>
              <a:rPr lang="ru-RU" sz="1400" dirty="0" smtClean="0"/>
              <a:t> свою </a:t>
            </a:r>
            <a:r>
              <a:rPr lang="ru-RU" sz="1400" dirty="0" err="1" smtClean="0"/>
              <a:t>назву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ірокезького</a:t>
            </a:r>
            <a:r>
              <a:rPr lang="ru-RU" sz="1400" dirty="0" smtClean="0"/>
              <a:t> слова «</a:t>
            </a:r>
            <a:r>
              <a:rPr lang="en-US" sz="1400" dirty="0" err="1" smtClean="0"/>
              <a:t>Onguiaahra</a:t>
            </a:r>
            <a:r>
              <a:rPr lang="en-US" sz="1400" dirty="0" smtClean="0"/>
              <a:t>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 </a:t>
            </a:r>
            <a:r>
              <a:rPr lang="ru-RU" sz="1400" dirty="0" err="1" smtClean="0"/>
              <a:t>перекладі</a:t>
            </a:r>
            <a:r>
              <a:rPr lang="ru-RU" sz="1400" dirty="0" smtClean="0"/>
              <a:t> </a:t>
            </a:r>
            <a:r>
              <a:rPr lang="ru-RU" sz="1400" dirty="0" err="1" smtClean="0"/>
              <a:t>означає</a:t>
            </a:r>
            <a:r>
              <a:rPr lang="ru-RU" sz="1400" dirty="0" smtClean="0"/>
              <a:t> буквально «</a:t>
            </a:r>
            <a:r>
              <a:rPr lang="ru-RU" sz="1400" dirty="0" err="1" smtClean="0"/>
              <a:t>Грім</a:t>
            </a:r>
            <a:r>
              <a:rPr lang="ru-RU" sz="1400" dirty="0" smtClean="0"/>
              <a:t> Води». </a:t>
            </a:r>
            <a:r>
              <a:rPr lang="ru-RU" sz="1400" dirty="0" err="1" smtClean="0"/>
              <a:t>Місцевими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корінними</a:t>
            </a:r>
            <a:r>
              <a:rPr lang="ru-RU" sz="1400" dirty="0" smtClean="0"/>
              <a:t> жителями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ірокезьке</a:t>
            </a:r>
            <a:r>
              <a:rPr lang="ru-RU" sz="1400" dirty="0" smtClean="0"/>
              <a:t> </a:t>
            </a:r>
            <a:r>
              <a:rPr lang="ru-RU" sz="1400" dirty="0" err="1" smtClean="0"/>
              <a:t>плем’я</a:t>
            </a:r>
            <a:r>
              <a:rPr lang="ru-RU" sz="1400" dirty="0" smtClean="0"/>
              <a:t> </a:t>
            </a:r>
            <a:r>
              <a:rPr lang="ru-RU" sz="1400" dirty="0" err="1" smtClean="0"/>
              <a:t>Онгіара</a:t>
            </a:r>
            <a:r>
              <a:rPr lang="ru-RU" sz="1400" dirty="0" smtClean="0"/>
              <a:t>. </a:t>
            </a:r>
            <a:r>
              <a:rPr lang="ru-RU" sz="1400" dirty="0" err="1" smtClean="0"/>
              <a:t>Коріння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водоспаду</a:t>
            </a:r>
            <a:r>
              <a:rPr lang="ru-RU" sz="1400" dirty="0" smtClean="0"/>
              <a:t> </a:t>
            </a:r>
            <a:r>
              <a:rPr lang="ru-RU" sz="1400" dirty="0" err="1" smtClean="0"/>
              <a:t>лежить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Вісконсинському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заледенінні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закінчилося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10 </a:t>
            </a:r>
            <a:r>
              <a:rPr lang="ru-RU" sz="1400" dirty="0" err="1" smtClean="0"/>
              <a:t>тисяч</a:t>
            </a:r>
            <a:r>
              <a:rPr lang="ru-RU" sz="1400" dirty="0" smtClean="0"/>
              <a:t>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 тому.</a:t>
            </a:r>
          </a:p>
          <a:p>
            <a:pPr>
              <a:buNone/>
            </a:pPr>
            <a:r>
              <a:rPr lang="en-US" sz="1400" smtClean="0"/>
              <a:t>http://www.navksvit.lviv.ua/niagara-falls/</a:t>
            </a:r>
            <a:endParaRPr lang="ru-RU" sz="1400" dirty="0"/>
          </a:p>
        </p:txBody>
      </p:sp>
      <p:pic>
        <p:nvPicPr>
          <p:cNvPr id="5" name="Рисунок 4" descr="1265005122_niaga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857232"/>
            <a:ext cx="4119558" cy="47863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6255078"/>
            <a:ext cx="7924800" cy="45719"/>
          </a:xfrm>
        </p:spPr>
        <p:txBody>
          <a:bodyPr>
            <a:noAutofit/>
          </a:bodyPr>
          <a:lstStyle/>
          <a:p>
            <a: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</a:br>
            <a: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</a:br>
            <a: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</a:br>
            <a: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</a:br>
            <a: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</a:br>
            <a:r>
              <a:rPr lang="uk-UA" sz="44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Сполучені Штати Америки</a:t>
            </a:r>
            <a:r>
              <a:rPr lang="ru-RU" sz="44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ru-RU" sz="44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</a:br>
            <a:endParaRPr lang="ru-RU" sz="4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7158" y="1071546"/>
            <a:ext cx="5429288" cy="3357586"/>
          </a:xfrm>
        </p:spPr>
        <p:txBody>
          <a:bodyPr>
            <a:normAutofit fontScale="25000" lnSpcReduction="20000"/>
          </a:bodyPr>
          <a:lstStyle/>
          <a:p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Сполучені Штати Америки (США) (традиційно скорочення читається як [се-ше-а́]; у північноамериканських українців також поширена назва З'єднані Стейти Америки (ЗСА) (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англ.</a:t>
            </a:r>
            <a:r>
              <a:rPr lang="en-US" sz="5600" i="1" dirty="0" smtClean="0">
                <a:latin typeface="Times New Roman" pitchFamily="18" charset="0"/>
                <a:cs typeface="Times New Roman" pitchFamily="18" charset="0"/>
              </a:rPr>
              <a:t>United States of America, USA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держава в 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Північній Америці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, що складається з 50 :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штатів,Аляски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Гавайїв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 48 штатів на території між Атлантични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 і Тихим океанами і між Канадоюі Мексикою. Крім того, виділено федеральний (столичний) округ Колумбія. Володіння США: Віргінські о-ви у Вест-Індії, Східне Самоа, Гуам та інші острови в Океанії.</a:t>
            </a:r>
          </a:p>
          <a:p>
            <a:r>
              <a:rPr lang="vi-VN" sz="5600" u="sng" dirty="0" smtClean="0">
                <a:latin typeface="Times New Roman" pitchFamily="18" charset="0"/>
                <a:cs typeface="Times New Roman" pitchFamily="18" charset="0"/>
              </a:rPr>
              <a:t>Площа країни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 9629,09 тис. км</a:t>
            </a:r>
            <a:r>
              <a:rPr lang="vi-VN" sz="5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5600" u="sng" dirty="0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 309 млн чол. (оцінка 20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0).</a:t>
            </a:r>
          </a:p>
          <a:p>
            <a:r>
              <a:rPr lang="vi-VN" sz="5600" u="sng" dirty="0" smtClean="0">
                <a:latin typeface="Times New Roman" pitchFamily="18" charset="0"/>
                <a:cs typeface="Times New Roman" pitchFamily="18" charset="0"/>
              </a:rPr>
              <a:t>Столиця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 – Вашингт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н.</a:t>
            </a:r>
          </a:p>
          <a:p>
            <a:r>
              <a:rPr lang="vi-VN" sz="5600" u="sng" dirty="0" smtClean="0">
                <a:latin typeface="Times New Roman" pitchFamily="18" charset="0"/>
                <a:cs typeface="Times New Roman" pitchFamily="18" charset="0"/>
              </a:rPr>
              <a:t>Офіційна мова 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– англійська (де-факто), юридично офіційної мови немає.</a:t>
            </a:r>
          </a:p>
          <a:p>
            <a:r>
              <a:rPr lang="vi-VN" sz="5600" u="sng" dirty="0" smtClean="0">
                <a:latin typeface="Times New Roman" pitchFamily="18" charset="0"/>
                <a:cs typeface="Times New Roman" pitchFamily="18" charset="0"/>
              </a:rPr>
              <a:t>Грошова одиниця</a:t>
            </a:r>
            <a:r>
              <a:rPr lang="vi-VN" sz="5600" dirty="0" smtClean="0">
                <a:latin typeface="Times New Roman" pitchFamily="18" charset="0"/>
                <a:cs typeface="Times New Roman" pitchFamily="18" charset="0"/>
              </a:rPr>
              <a:t> – американський долар.</a:t>
            </a:r>
          </a:p>
          <a:p>
            <a:endParaRPr lang="ru-RU" dirty="0"/>
          </a:p>
        </p:txBody>
      </p:sp>
      <p:pic>
        <p:nvPicPr>
          <p:cNvPr id="8" name="Рисунок 7" descr="US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428736"/>
            <a:ext cx="3000396" cy="30718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usma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4286256"/>
            <a:ext cx="8001056" cy="235745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28926" y="428604"/>
            <a:ext cx="2743200" cy="357190"/>
          </a:xfrm>
        </p:spPr>
        <p:txBody>
          <a:bodyPr/>
          <a:lstStyle/>
          <a:p>
            <a:pPr algn="ctr"/>
            <a:r>
              <a:rPr lang="uk-UA" u="sng" dirty="0" smtClean="0"/>
              <a:t>Штати США</a:t>
            </a:r>
            <a:endParaRPr lang="ru-RU" u="sng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42910" y="857232"/>
            <a:ext cx="7715304" cy="335758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/>
              <a:t>США - </a:t>
            </a:r>
            <a:r>
              <a:rPr lang="ru-RU" i="1" dirty="0" err="1" smtClean="0"/>
              <a:t>федеративна</a:t>
            </a:r>
            <a:r>
              <a:rPr lang="ru-RU" i="1" dirty="0" smtClean="0"/>
              <a:t> </a:t>
            </a:r>
            <a:r>
              <a:rPr lang="ru-RU" i="1" dirty="0" err="1" smtClean="0"/>
              <a:t>конституційна</a:t>
            </a:r>
            <a:r>
              <a:rPr lang="ru-RU" i="1" dirty="0" smtClean="0"/>
              <a:t> </a:t>
            </a:r>
            <a:r>
              <a:rPr lang="ru-RU" i="1" dirty="0" err="1" smtClean="0"/>
              <a:t>республіка</a:t>
            </a:r>
            <a:r>
              <a:rPr lang="ru-RU" i="1" dirty="0" smtClean="0"/>
              <a:t>, в </a:t>
            </a:r>
            <a:r>
              <a:rPr lang="ru-RU" i="1" dirty="0" err="1" smtClean="0"/>
              <a:t>якій</a:t>
            </a:r>
            <a:r>
              <a:rPr lang="ru-RU" i="1" dirty="0" smtClean="0"/>
              <a:t> </a:t>
            </a:r>
            <a:r>
              <a:rPr lang="ru-RU" i="1" dirty="0" err="1" smtClean="0"/>
              <a:t>владні</a:t>
            </a:r>
            <a:r>
              <a:rPr lang="ru-RU" i="1" dirty="0" smtClean="0"/>
              <a:t> </a:t>
            </a:r>
            <a:r>
              <a:rPr lang="ru-RU" i="1" dirty="0" err="1" smtClean="0"/>
              <a:t>повноваження</a:t>
            </a:r>
            <a:r>
              <a:rPr lang="ru-RU" i="1" dirty="0" smtClean="0"/>
              <a:t> </a:t>
            </a:r>
            <a:r>
              <a:rPr lang="ru-RU" i="1" dirty="0" err="1" smtClean="0"/>
              <a:t>розподіляються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</a:t>
            </a:r>
            <a:r>
              <a:rPr lang="ru-RU" i="1" dirty="0" err="1" smtClean="0"/>
              <a:t>федеральним</a:t>
            </a:r>
            <a:r>
              <a:rPr lang="ru-RU" i="1" dirty="0" smtClean="0"/>
              <a:t> урядом </a:t>
            </a:r>
            <a:r>
              <a:rPr lang="ru-RU" i="1" dirty="0" err="1" smtClean="0"/>
              <a:t>і</a:t>
            </a:r>
            <a:r>
              <a:rPr lang="ru-RU" i="1" dirty="0" smtClean="0"/>
              <a:t> урядами 50 </a:t>
            </a:r>
            <a:r>
              <a:rPr lang="ru-RU" i="1" dirty="0" err="1" smtClean="0"/>
              <a:t>штатів</a:t>
            </a:r>
            <a:r>
              <a:rPr lang="ru-RU" i="1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Штати</a:t>
            </a:r>
            <a:r>
              <a:rPr lang="ru-RU" dirty="0" smtClean="0"/>
              <a:t>: Айдахо, Айова, Алабама, Аляска, Аризона, Арканзас, </a:t>
            </a:r>
            <a:r>
              <a:rPr lang="ru-RU" dirty="0" err="1" smtClean="0"/>
              <a:t>Вайомінг</a:t>
            </a:r>
            <a:r>
              <a:rPr lang="ru-RU" dirty="0" smtClean="0"/>
              <a:t>, Вашингтон, Вермонт, </a:t>
            </a:r>
            <a:r>
              <a:rPr lang="ru-RU" dirty="0" err="1" smtClean="0"/>
              <a:t>Вірджинія</a:t>
            </a:r>
            <a:r>
              <a:rPr lang="ru-RU" dirty="0" smtClean="0"/>
              <a:t>, </a:t>
            </a:r>
            <a:r>
              <a:rPr lang="ru-RU" dirty="0" err="1" smtClean="0"/>
              <a:t>Вісконсін</a:t>
            </a:r>
            <a:r>
              <a:rPr lang="ru-RU" dirty="0" smtClean="0"/>
              <a:t>, </a:t>
            </a:r>
            <a:r>
              <a:rPr lang="ru-RU" dirty="0" err="1" smtClean="0"/>
              <a:t>Гаваї</a:t>
            </a:r>
            <a:r>
              <a:rPr lang="ru-RU" dirty="0" smtClean="0"/>
              <a:t>, </a:t>
            </a:r>
            <a:r>
              <a:rPr lang="ru-RU" dirty="0" err="1" smtClean="0"/>
              <a:t>Джорджія</a:t>
            </a:r>
            <a:r>
              <a:rPr lang="ru-RU" dirty="0" smtClean="0"/>
              <a:t>, </a:t>
            </a:r>
            <a:r>
              <a:rPr lang="ru-RU" dirty="0" err="1" smtClean="0"/>
              <a:t>Делавер</a:t>
            </a:r>
            <a:r>
              <a:rPr lang="ru-RU" dirty="0" smtClean="0"/>
              <a:t>,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Вірджинія</a:t>
            </a:r>
            <a:r>
              <a:rPr lang="ru-RU" dirty="0" smtClean="0"/>
              <a:t>, </a:t>
            </a:r>
            <a:r>
              <a:rPr lang="ru-RU" dirty="0" err="1" smtClean="0"/>
              <a:t>Іллінойс</a:t>
            </a:r>
            <a:r>
              <a:rPr lang="ru-RU" dirty="0" smtClean="0"/>
              <a:t>, </a:t>
            </a:r>
            <a:r>
              <a:rPr lang="ru-RU" dirty="0" err="1" smtClean="0"/>
              <a:t>Індіана</a:t>
            </a:r>
            <a:r>
              <a:rPr lang="ru-RU" dirty="0" smtClean="0"/>
              <a:t>, </a:t>
            </a:r>
            <a:r>
              <a:rPr lang="ru-RU" dirty="0" err="1" smtClean="0"/>
              <a:t>Каліфорнія</a:t>
            </a:r>
            <a:r>
              <a:rPr lang="ru-RU" dirty="0" smtClean="0"/>
              <a:t>, Канзас, </a:t>
            </a:r>
            <a:r>
              <a:rPr lang="ru-RU" dirty="0" err="1" smtClean="0"/>
              <a:t>Кентуккі</a:t>
            </a:r>
            <a:r>
              <a:rPr lang="ru-RU" dirty="0" smtClean="0"/>
              <a:t>, Колорадо, Коннектикут, </a:t>
            </a:r>
            <a:r>
              <a:rPr lang="ru-RU" dirty="0" err="1" smtClean="0"/>
              <a:t>Луїзіана</a:t>
            </a:r>
            <a:r>
              <a:rPr lang="ru-RU" dirty="0" smtClean="0"/>
              <a:t>, Массачусетс, </a:t>
            </a:r>
            <a:r>
              <a:rPr lang="ru-RU" dirty="0" err="1" smtClean="0"/>
              <a:t>Міннесота</a:t>
            </a:r>
            <a:r>
              <a:rPr lang="ru-RU" dirty="0" smtClean="0"/>
              <a:t>, </a:t>
            </a:r>
            <a:r>
              <a:rPr lang="ru-RU" dirty="0" err="1" smtClean="0"/>
              <a:t>Міссісіпі</a:t>
            </a:r>
            <a:r>
              <a:rPr lang="ru-RU" dirty="0" smtClean="0"/>
              <a:t>, </a:t>
            </a:r>
            <a:r>
              <a:rPr lang="ru-RU" dirty="0" err="1" smtClean="0"/>
              <a:t>Міссурі</a:t>
            </a:r>
            <a:r>
              <a:rPr lang="ru-RU" dirty="0" smtClean="0"/>
              <a:t>, </a:t>
            </a:r>
            <a:r>
              <a:rPr lang="ru-RU" dirty="0" err="1" smtClean="0"/>
              <a:t>Мічиган</a:t>
            </a:r>
            <a:r>
              <a:rPr lang="ru-RU" dirty="0" smtClean="0"/>
              <a:t>, </a:t>
            </a:r>
            <a:r>
              <a:rPr lang="ru-RU" dirty="0" err="1" smtClean="0"/>
              <a:t>Монтана</a:t>
            </a:r>
            <a:r>
              <a:rPr lang="ru-RU" dirty="0" smtClean="0"/>
              <a:t>, Мен, </a:t>
            </a:r>
            <a:r>
              <a:rPr lang="ru-RU" dirty="0" err="1" smtClean="0"/>
              <a:t>Меріленд</a:t>
            </a:r>
            <a:r>
              <a:rPr lang="ru-RU" dirty="0" smtClean="0"/>
              <a:t>, Небраска, Невада, </a:t>
            </a:r>
            <a:r>
              <a:rPr lang="ru-RU" dirty="0" err="1" smtClean="0"/>
              <a:t>Нью-Гемпшир</a:t>
            </a:r>
            <a:r>
              <a:rPr lang="ru-RU" dirty="0" smtClean="0"/>
              <a:t>, </a:t>
            </a:r>
            <a:r>
              <a:rPr lang="ru-RU" dirty="0" err="1" smtClean="0"/>
              <a:t>Нью-Джерсі</a:t>
            </a:r>
            <a:r>
              <a:rPr lang="ru-RU" dirty="0" smtClean="0"/>
              <a:t>, Нью-Йорк, Нью-Мексико, Огайо, Оклахома, Орегон, </a:t>
            </a:r>
            <a:r>
              <a:rPr lang="ru-RU" dirty="0" err="1" smtClean="0"/>
              <a:t>Пенсільванія</a:t>
            </a:r>
            <a:r>
              <a:rPr lang="ru-RU" dirty="0" smtClean="0"/>
              <a:t>, Род-Айленд, </a:t>
            </a:r>
            <a:r>
              <a:rPr lang="ru-RU" dirty="0" err="1" smtClean="0"/>
              <a:t>Північна</a:t>
            </a:r>
            <a:r>
              <a:rPr lang="ru-RU" dirty="0" smtClean="0"/>
              <a:t> Дакота, </a:t>
            </a:r>
            <a:r>
              <a:rPr lang="ru-RU" dirty="0" err="1" smtClean="0"/>
              <a:t>Північна</a:t>
            </a:r>
            <a:r>
              <a:rPr lang="ru-RU" dirty="0" smtClean="0"/>
              <a:t> </a:t>
            </a:r>
            <a:r>
              <a:rPr lang="ru-RU" dirty="0" err="1" smtClean="0"/>
              <a:t>Кароліна</a:t>
            </a:r>
            <a:r>
              <a:rPr lang="ru-RU" dirty="0" smtClean="0"/>
              <a:t>, </a:t>
            </a:r>
            <a:r>
              <a:rPr lang="ru-RU" dirty="0" err="1" smtClean="0"/>
              <a:t>Теннессі</a:t>
            </a:r>
            <a:r>
              <a:rPr lang="ru-RU" dirty="0" smtClean="0"/>
              <a:t>, Техас, Флорида, </a:t>
            </a:r>
            <a:r>
              <a:rPr lang="ru-RU" dirty="0" err="1" smtClean="0"/>
              <a:t>Південна</a:t>
            </a:r>
            <a:r>
              <a:rPr lang="ru-RU" dirty="0" smtClean="0"/>
              <a:t> Дакота, </a:t>
            </a:r>
            <a:r>
              <a:rPr lang="ru-RU" dirty="0" err="1" smtClean="0"/>
              <a:t>Південна</a:t>
            </a:r>
            <a:r>
              <a:rPr lang="ru-RU" dirty="0" smtClean="0"/>
              <a:t> </a:t>
            </a:r>
            <a:r>
              <a:rPr lang="ru-RU" dirty="0" err="1" smtClean="0"/>
              <a:t>Кароліна</a:t>
            </a:r>
            <a:r>
              <a:rPr lang="ru-RU" dirty="0" smtClean="0"/>
              <a:t>, Юта.</a:t>
            </a:r>
          </a:p>
          <a:p>
            <a:endParaRPr lang="ru-RU" dirty="0" smtClean="0"/>
          </a:p>
          <a:p>
            <a:r>
              <a:rPr lang="ru-RU" sz="1200" dirty="0" err="1" smtClean="0"/>
              <a:t>Виконавча</a:t>
            </a:r>
            <a:r>
              <a:rPr lang="ru-RU" sz="1200" dirty="0" smtClean="0"/>
              <a:t>, </a:t>
            </a:r>
            <a:r>
              <a:rPr lang="ru-RU" sz="1200" dirty="0" err="1" smtClean="0"/>
              <a:t>законодавча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судова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влади</a:t>
            </a:r>
            <a:r>
              <a:rPr lang="ru-RU" sz="1200" dirty="0" smtClean="0"/>
              <a:t> — представлені </a:t>
            </a:r>
            <a:r>
              <a:rPr lang="ru-RU" sz="1200" dirty="0" err="1" smtClean="0"/>
              <a:t>відповідно</a:t>
            </a:r>
            <a:r>
              <a:rPr lang="ru-RU" sz="1200" dirty="0" smtClean="0"/>
              <a:t> Президентом, </a:t>
            </a:r>
            <a:r>
              <a:rPr lang="ru-RU" sz="1200" dirty="0" err="1" smtClean="0"/>
              <a:t>Конгресом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Верховним</a:t>
            </a:r>
            <a:r>
              <a:rPr lang="ru-RU" sz="1200" dirty="0" smtClean="0"/>
              <a:t> Судом.</a:t>
            </a:r>
          </a:p>
          <a:p>
            <a:r>
              <a:rPr lang="ru-RU" sz="1200" dirty="0" err="1" smtClean="0"/>
              <a:t>Кожен</a:t>
            </a:r>
            <a:r>
              <a:rPr lang="ru-RU" sz="1200" dirty="0" smtClean="0"/>
              <a:t> </a:t>
            </a:r>
            <a:r>
              <a:rPr lang="ru-RU" sz="1200" dirty="0" err="1" smtClean="0"/>
              <a:t>із</a:t>
            </a:r>
            <a:r>
              <a:rPr lang="ru-RU" sz="1200" dirty="0" smtClean="0"/>
              <a:t> 50 </a:t>
            </a:r>
            <a:r>
              <a:rPr lang="ru-RU" sz="1200" dirty="0" err="1" smtClean="0"/>
              <a:t>штатів</a:t>
            </a:r>
            <a:r>
              <a:rPr lang="ru-RU" sz="1200" dirty="0" smtClean="0"/>
              <a:t>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свою </a:t>
            </a:r>
            <a:r>
              <a:rPr lang="ru-RU" sz="1200" dirty="0" err="1" smtClean="0"/>
              <a:t>конституцію</a:t>
            </a:r>
            <a:r>
              <a:rPr lang="ru-RU" sz="1200" dirty="0" smtClean="0"/>
              <a:t>, систему </a:t>
            </a:r>
            <a:r>
              <a:rPr lang="ru-RU" sz="1200" dirty="0" err="1" smtClean="0"/>
              <a:t>органів</a:t>
            </a:r>
            <a:r>
              <a:rPr lang="ru-RU" sz="1200" dirty="0" smtClean="0"/>
              <a:t> </a:t>
            </a:r>
            <a:r>
              <a:rPr lang="ru-RU" sz="1200" dirty="0" err="1" smtClean="0"/>
              <a:t>влади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.</a:t>
            </a:r>
          </a:p>
          <a:p>
            <a:r>
              <a:rPr lang="ru-RU" sz="1200" dirty="0" err="1" smtClean="0"/>
              <a:t>Експорт</a:t>
            </a:r>
            <a:r>
              <a:rPr lang="ru-RU" sz="1200" dirty="0" smtClean="0"/>
              <a:t>: </a:t>
            </a:r>
            <a:r>
              <a:rPr lang="ru-RU" sz="1200" dirty="0" err="1" smtClean="0"/>
              <a:t>м'ясо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м'ясні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продукти</a:t>
            </a:r>
            <a:r>
              <a:rPr lang="ru-RU" sz="1200" dirty="0" smtClean="0"/>
              <a:t>, </a:t>
            </a:r>
            <a:r>
              <a:rPr lang="ru-RU" sz="1200" dirty="0" err="1" smtClean="0"/>
              <a:t>нафта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газ, </a:t>
            </a:r>
            <a:r>
              <a:rPr lang="ru-RU" sz="1200" dirty="0" err="1" smtClean="0"/>
              <a:t>нафтопродукти</a:t>
            </a:r>
            <a:r>
              <a:rPr lang="ru-RU" sz="1200" dirty="0" smtClean="0"/>
              <a:t>, </a:t>
            </a:r>
            <a:r>
              <a:rPr lang="ru-RU" sz="1200" dirty="0" err="1" smtClean="0"/>
              <a:t>кіно</a:t>
            </a:r>
            <a:r>
              <a:rPr lang="ru-RU" sz="1200" dirty="0" smtClean="0"/>
              <a:t>-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телепрограми</a:t>
            </a:r>
            <a:r>
              <a:rPr lang="ru-RU" sz="1200" dirty="0" smtClean="0"/>
              <a:t>, </a:t>
            </a:r>
            <a:r>
              <a:rPr lang="ru-RU" sz="1200" dirty="0" err="1" smtClean="0"/>
              <a:t>електронне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телекомунікаційне</a:t>
            </a:r>
            <a:r>
              <a:rPr lang="ru-RU" sz="1200" dirty="0" smtClean="0"/>
              <a:t> </a:t>
            </a:r>
            <a:r>
              <a:rPr lang="ru-RU" sz="1200" dirty="0" err="1" smtClean="0"/>
              <a:t>обладнання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фармацевтичні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препарати</a:t>
            </a:r>
            <a:r>
              <a:rPr lang="ru-RU" sz="1200" dirty="0" smtClean="0"/>
              <a:t>, </a:t>
            </a:r>
            <a:r>
              <a:rPr lang="ru-RU" sz="1200" dirty="0" err="1" smtClean="0"/>
              <a:t>продукція</a:t>
            </a:r>
            <a:r>
              <a:rPr lang="ru-RU" sz="1200" dirty="0" smtClean="0"/>
              <a:t> </a:t>
            </a:r>
            <a:r>
              <a:rPr lang="ru-RU" sz="1200" dirty="0" err="1" smtClean="0"/>
              <a:t>машинобудування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 flipH="1" flipV="1">
            <a:off x="571472" y="1630681"/>
            <a:ext cx="71438" cy="45719"/>
          </a:xfrm>
        </p:spPr>
        <p:txBody>
          <a:bodyPr>
            <a:normAutofit fontScale="25000" lnSpcReduction="20000"/>
          </a:bodyPr>
          <a:lstStyle/>
          <a:p>
            <a:endParaRPr lang="uk-UA" b="1" dirty="0" smtClean="0"/>
          </a:p>
          <a:p>
            <a:endParaRPr lang="uk-UA" b="1" dirty="0" smtClean="0"/>
          </a:p>
          <a:p>
            <a:endParaRPr lang="uk-UA" b="1" dirty="0" smtClean="0"/>
          </a:p>
          <a:p>
            <a:endParaRPr lang="uk-UA" b="1" dirty="0" smtClean="0"/>
          </a:p>
          <a:p>
            <a:endParaRPr lang="uk-UA" b="1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571480"/>
            <a:ext cx="2000264" cy="557194"/>
          </a:xfrm>
        </p:spPr>
        <p:txBody>
          <a:bodyPr/>
          <a:lstStyle/>
          <a:p>
            <a:r>
              <a:rPr lang="uk-UA" i="1" u="sng" dirty="0" smtClean="0"/>
              <a:t>Назва країни</a:t>
            </a:r>
            <a:endParaRPr lang="ru-RU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 flipH="1" flipV="1">
            <a:off x="640081" y="1630681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1214422"/>
            <a:ext cx="4572032" cy="50720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400" b="1" u="sng" dirty="0" smtClean="0"/>
              <a:t>В </a:t>
            </a:r>
            <a:r>
              <a:rPr lang="ru-RU" sz="1400" b="1" u="sng" dirty="0" err="1" smtClean="0"/>
              <a:t>українській</a:t>
            </a:r>
            <a:r>
              <a:rPr lang="ru-RU" sz="1400" b="1" u="sng" dirty="0" smtClean="0"/>
              <a:t> </a:t>
            </a:r>
            <a:r>
              <a:rPr lang="ru-RU" sz="1400" b="1" u="sng" dirty="0" err="1" smtClean="0"/>
              <a:t>мові</a:t>
            </a:r>
            <a:r>
              <a:rPr lang="ru-RU" sz="1400" b="1" u="sng" dirty="0" smtClean="0"/>
              <a:t> </a:t>
            </a:r>
            <a:r>
              <a:rPr lang="ru-RU" sz="1400" b="1" u="sng" dirty="0" err="1" smtClean="0"/>
              <a:t>існує</a:t>
            </a:r>
            <a:r>
              <a:rPr lang="ru-RU" sz="1400" b="1" u="sng" dirty="0" smtClean="0"/>
              <a:t> </a:t>
            </a:r>
            <a:r>
              <a:rPr lang="ru-RU" sz="1400" b="1" u="sng" dirty="0" err="1" smtClean="0"/>
              <a:t>декілька</a:t>
            </a:r>
            <a:r>
              <a:rPr lang="ru-RU" sz="1400" b="1" u="sng" dirty="0" smtClean="0"/>
              <a:t> </a:t>
            </a:r>
            <a:r>
              <a:rPr lang="ru-RU" sz="1400" b="1" u="sng" dirty="0" err="1" smtClean="0"/>
              <a:t>назв</a:t>
            </a:r>
            <a:r>
              <a:rPr lang="ru-RU" sz="1400" b="1" u="sng" dirty="0" smtClean="0"/>
              <a:t> </a:t>
            </a:r>
            <a:r>
              <a:rPr lang="ru-RU" sz="1400" b="1" u="sng" dirty="0" err="1" smtClean="0"/>
              <a:t>країн</a:t>
            </a:r>
            <a:r>
              <a:rPr lang="ru-RU" sz="1400" u="sng" dirty="0" err="1" smtClean="0"/>
              <a:t>и</a:t>
            </a:r>
            <a:r>
              <a:rPr lang="ru-RU" sz="1400" u="sng" dirty="0" smtClean="0"/>
              <a:t>:</a:t>
            </a:r>
          </a:p>
          <a:p>
            <a:r>
              <a:rPr lang="ru-RU" sz="1400" dirty="0" err="1" smtClean="0"/>
              <a:t>Злучені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Держави</a:t>
            </a:r>
            <a:r>
              <a:rPr lang="ru-RU" sz="1400" dirty="0" smtClean="0"/>
              <a:t> Америки (ЗДА) — у перших </a:t>
            </a:r>
            <a:r>
              <a:rPr lang="ru-RU" sz="1400" dirty="0" err="1" smtClean="0"/>
              <a:t>дослідженнях</a:t>
            </a:r>
            <a:r>
              <a:rPr lang="ru-RU" sz="1400" dirty="0" smtClean="0"/>
              <a:t> </a:t>
            </a:r>
            <a:r>
              <a:rPr lang="ru-RU" sz="1400" dirty="0" err="1" smtClean="0"/>
              <a:t>еміграції</a:t>
            </a:r>
            <a:r>
              <a:rPr lang="ru-RU" sz="1400" dirty="0" smtClean="0"/>
              <a:t> в Америку </a:t>
            </a:r>
            <a:r>
              <a:rPr lang="ru-RU" sz="1400" dirty="0" err="1" smtClean="0"/>
              <a:t>політика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Галичини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першого</a:t>
            </a:r>
            <a:r>
              <a:rPr lang="ru-RU" sz="1400" dirty="0" smtClean="0"/>
              <a:t> посла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до Америки </a:t>
            </a:r>
            <a:r>
              <a:rPr lang="ru-RU" sz="1400" dirty="0" err="1" smtClean="0"/>
              <a:t>Юліана</a:t>
            </a:r>
            <a:r>
              <a:rPr lang="ru-RU" sz="1400" dirty="0" smtClean="0"/>
              <a:t> </a:t>
            </a:r>
            <a:r>
              <a:rPr lang="ru-RU" sz="1400" dirty="0" err="1" smtClean="0"/>
              <a:t>Бачинського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згодом</a:t>
            </a:r>
            <a:r>
              <a:rPr lang="ru-RU" sz="1400" dirty="0" smtClean="0"/>
              <a:t> в </a:t>
            </a:r>
            <a:r>
              <a:rPr lang="ru-RU" sz="1400" dirty="0" err="1" smtClean="0"/>
              <a:t>офіційних</a:t>
            </a:r>
            <a:r>
              <a:rPr lang="ru-RU" sz="1400" dirty="0" smtClean="0"/>
              <a:t> документах ЗУНР </a:t>
            </a:r>
            <a:r>
              <a:rPr lang="ru-RU" sz="1400" dirty="0" err="1" smtClean="0"/>
              <a:t>й</a:t>
            </a:r>
            <a:r>
              <a:rPr lang="ru-RU" sz="1400" dirty="0" smtClean="0"/>
              <a:t> УНР;</a:t>
            </a:r>
          </a:p>
          <a:p>
            <a:r>
              <a:rPr lang="ru-RU" sz="1400" dirty="0" err="1" smtClean="0"/>
              <a:t>Сполучені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Штати</a:t>
            </a:r>
            <a:r>
              <a:rPr lang="ru-RU" sz="1400" dirty="0" smtClean="0"/>
              <a:t> Америки (США) — </a:t>
            </a:r>
            <a:r>
              <a:rPr lang="ru-RU" sz="1400" dirty="0" err="1" smtClean="0"/>
              <a:t>назва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усталена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радянським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правописом</a:t>
            </a:r>
            <a:r>
              <a:rPr lang="ru-RU" sz="1400" dirty="0" smtClean="0"/>
              <a:t>, </a:t>
            </a:r>
            <a:r>
              <a:rPr lang="ru-RU" sz="1400" dirty="0" err="1" smtClean="0"/>
              <a:t>наближена</a:t>
            </a:r>
            <a:r>
              <a:rPr lang="ru-RU" sz="1400" dirty="0" smtClean="0"/>
              <a:t> до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російськомовного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відповідника</a:t>
            </a:r>
            <a:r>
              <a:rPr lang="ru-RU" sz="1400" dirty="0" smtClean="0"/>
              <a:t>; </a:t>
            </a:r>
            <a:r>
              <a:rPr lang="ru-RU" sz="1400" dirty="0" err="1" smtClean="0"/>
              <a:t>відома</a:t>
            </a:r>
            <a:r>
              <a:rPr lang="ru-RU" sz="1400" dirty="0" smtClean="0"/>
              <a:t> критика на </a:t>
            </a:r>
            <a:r>
              <a:rPr lang="ru-RU" sz="1400" dirty="0" err="1" smtClean="0"/>
              <a:t>невідповідність</a:t>
            </a:r>
            <a:r>
              <a:rPr lang="ru-RU" sz="1400" dirty="0" smtClean="0"/>
              <a:t> перекладу «</a:t>
            </a:r>
            <a:r>
              <a:rPr lang="en-US" sz="1400" dirty="0" smtClean="0"/>
              <a:t>United» </a:t>
            </a:r>
            <a:r>
              <a:rPr lang="ru-RU" sz="1400" dirty="0" err="1" smtClean="0"/>
              <a:t>українським</a:t>
            </a:r>
            <a:r>
              <a:rPr lang="ru-RU" sz="1400" dirty="0" smtClean="0"/>
              <a:t> словом «</a:t>
            </a:r>
            <a:r>
              <a:rPr lang="ru-RU" sz="1400" dirty="0" err="1" smtClean="0"/>
              <a:t>сполучений</a:t>
            </a:r>
            <a:r>
              <a:rPr lang="ru-RU" sz="1400" dirty="0" smtClean="0"/>
              <a:t>»;</a:t>
            </a:r>
          </a:p>
          <a:p>
            <a:r>
              <a:rPr lang="ru-RU" sz="1400" dirty="0" err="1" smtClean="0"/>
              <a:t>З'єднані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Стейти</a:t>
            </a:r>
            <a:r>
              <a:rPr lang="ru-RU" sz="1400" dirty="0" smtClean="0"/>
              <a:t> Америки (ЗСА) — </a:t>
            </a:r>
            <a:r>
              <a:rPr lang="ru-RU" sz="1400" dirty="0" err="1" smtClean="0"/>
              <a:t>поширена</a:t>
            </a:r>
            <a:r>
              <a:rPr lang="ru-RU" sz="1400" dirty="0" smtClean="0"/>
              <a:t> в </a:t>
            </a:r>
            <a:r>
              <a:rPr lang="ru-RU" sz="1400" dirty="0" err="1" smtClean="0"/>
              <a:t>еміграції</a:t>
            </a:r>
            <a:r>
              <a:rPr lang="ru-RU" sz="1400" dirty="0" smtClean="0"/>
              <a:t> у </a:t>
            </a:r>
            <a:r>
              <a:rPr lang="ru-RU" sz="1400" dirty="0" err="1" smtClean="0"/>
              <a:t>північноамериканських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українців</a:t>
            </a:r>
            <a:r>
              <a:rPr lang="ru-RU" sz="1400" dirty="0" smtClean="0"/>
              <a:t>,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використовувалася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офіційних</a:t>
            </a:r>
            <a:r>
              <a:rPr lang="ru-RU" sz="1400" dirty="0" smtClean="0"/>
              <a:t> документах </a:t>
            </a:r>
            <a:r>
              <a:rPr lang="ru-RU" sz="1400" dirty="0" err="1" smtClean="0"/>
              <a:t>північно-американських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інституцій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у </a:t>
            </a:r>
            <a:r>
              <a:rPr lang="ru-RU" sz="1400" dirty="0" err="1" smtClean="0"/>
              <a:t>літературі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трапляються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варіанти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</a:t>
            </a:r>
            <a:r>
              <a:rPr lang="ru-RU" sz="1400" dirty="0" smtClean="0"/>
              <a:t>: </a:t>
            </a:r>
            <a:r>
              <a:rPr lang="ru-RU" sz="1400" dirty="0" err="1" smtClean="0"/>
              <a:t>З'єднані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Держави</a:t>
            </a:r>
            <a:r>
              <a:rPr lang="ru-RU" sz="1400" dirty="0" smtClean="0"/>
              <a:t> Америки (ЗДА), </a:t>
            </a:r>
            <a:r>
              <a:rPr lang="ru-RU" sz="1400" dirty="0" err="1" smtClean="0"/>
              <a:t>Злучені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Стейти</a:t>
            </a:r>
            <a:r>
              <a:rPr lang="ru-RU" sz="1400" dirty="0" smtClean="0"/>
              <a:t> Америки (ЗСА), </a:t>
            </a:r>
            <a:r>
              <a:rPr lang="ru-RU" sz="1400" dirty="0" err="1" smtClean="0"/>
              <a:t>Злучені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Штати</a:t>
            </a:r>
            <a:r>
              <a:rPr lang="ru-RU" sz="1400" dirty="0" smtClean="0"/>
              <a:t> Америки (ЗША), </a:t>
            </a:r>
            <a:r>
              <a:rPr lang="ru-RU" sz="1400" dirty="0" err="1" smtClean="0"/>
              <a:t>Об'єднані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Штати</a:t>
            </a:r>
            <a:r>
              <a:rPr lang="ru-RU" sz="1400" dirty="0" smtClean="0"/>
              <a:t> Америки (ОША).</a:t>
            </a:r>
            <a:endParaRPr lang="ru-RU" sz="1400" dirty="0"/>
          </a:p>
        </p:txBody>
      </p:sp>
      <p:pic>
        <p:nvPicPr>
          <p:cNvPr id="5" name="Рисунок 4" descr="New_Yor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142984"/>
            <a:ext cx="3000375" cy="47149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571480"/>
            <a:ext cx="4214842" cy="428628"/>
          </a:xfrm>
        </p:spPr>
        <p:txBody>
          <a:bodyPr/>
          <a:lstStyle/>
          <a:p>
            <a:r>
              <a:rPr lang="uk-UA" sz="2400" u="sng" dirty="0" smtClean="0">
                <a:solidFill>
                  <a:schemeClr val="bg2">
                    <a:lumMod val="50000"/>
                  </a:schemeClr>
                </a:solidFill>
              </a:rPr>
              <a:t>Географічне розташування</a:t>
            </a:r>
            <a:endParaRPr lang="ru-RU" sz="2400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1000108"/>
            <a:ext cx="8258204" cy="52482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Країна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розташована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центральній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частині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Північної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Америки.</a:t>
            </a:r>
          </a:p>
          <a:p>
            <a:pPr marL="342900" indent="-342900">
              <a:buFont typeface="+mj-lt"/>
              <a:buAutoNum type="alphaLcParenR"/>
            </a:pP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Територія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становить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близько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9 373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тисячі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квадратних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кілометрів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Населення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— 281 421 906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осіб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(на 1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квітня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2000 р.).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Столиця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місто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Вашингтон (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Bodoni MT Black" pitchFamily="18" charset="0"/>
              </a:rPr>
              <a:t>Washington),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округ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Колумбія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+mj-lt"/>
              <a:buAutoNum type="alphaLcParenR"/>
            </a:pP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Сполучені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Штати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Америки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складаються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трьох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основних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частин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Континентальні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США (англ.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Bodoni MT Black" pitchFamily="18" charset="0"/>
              </a:rPr>
              <a:t>Continental USA) —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межують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півночі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Канадою, на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півдні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Мексикою, на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заході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омиваються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Тихим океаном, на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сході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Атлантичним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океаном.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Аляска (англ.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Bodoni MT Black" pitchFamily="18" charset="0"/>
              </a:rPr>
              <a:t>Alaska —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півострів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північно-західній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частині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Північної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Америки.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Гаваї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(англ.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Bodoni MT Black" pitchFamily="18" charset="0"/>
              </a:rPr>
              <a:t>Hawaii) —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архіпелаг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у Тихому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океані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напівдорозі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США та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Австралією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+mj-lt"/>
              <a:buAutoNum type="alphaLcParenR"/>
            </a:pP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Найбільші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міста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США (станом на 2000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рік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):</a:t>
            </a:r>
          </a:p>
          <a:p>
            <a:pPr marL="342900" indent="-342900">
              <a:buFont typeface="+mj-lt"/>
              <a:buAutoNum type="alphaLcParenR"/>
            </a:pP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Нью-Йорк - 8,008 млн.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жителів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Лос-Анжелес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Каліфорнія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) - 3,695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Чикаго (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Іллінойс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) - 2,896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Х'юстон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(Техас) - 1,954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Філадельфія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Пенсільванія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) - 1,518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Фенікс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(Аризона) - 1,321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Сан-Дієго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Каліфорнія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) - 1,223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Даллас (Техас) - 1,189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Сан-Антоніо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(Техас) - 1,144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млн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, Детройт (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Мічиган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) - 0,951 млн.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428604"/>
            <a:ext cx="2671754" cy="557194"/>
          </a:xfrm>
        </p:spPr>
        <p:txBody>
          <a:bodyPr/>
          <a:lstStyle/>
          <a:p>
            <a:pPr algn="ctr"/>
            <a:r>
              <a:rPr lang="uk-UA" i="1" u="sng" dirty="0" smtClean="0"/>
              <a:t>Рельєф</a:t>
            </a:r>
            <a:endParaRPr lang="ru-RU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620268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1000108"/>
            <a:ext cx="8401080" cy="5248292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Атлантичне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узбережжя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—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переважно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представлено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низовиною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Тихоокеанське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узбережжя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—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переважно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гористе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Приблизно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половина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території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Сполучених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Штатів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Америки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вкрита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горами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плато.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Гірські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хребти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— представлені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тропіків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Гаваїв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до Полярного кола Аляски,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простягаються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паралельно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східного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й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західного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узбереж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Скелясті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гори —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вододіл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річок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які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течуть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у Тихий океан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Мексиканську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затоку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Атлантичного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океану.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 descr="220px-USA_topo_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3071810"/>
            <a:ext cx="4421534" cy="30146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928670"/>
            <a:ext cx="2643206" cy="414318"/>
          </a:xfrm>
        </p:spPr>
        <p:txBody>
          <a:bodyPr/>
          <a:lstStyle/>
          <a:p>
            <a:pPr algn="ctr"/>
            <a:r>
              <a:rPr lang="uk-UA" i="1" u="sng" dirty="0" smtClean="0"/>
              <a:t>Природа</a:t>
            </a:r>
            <a:endParaRPr lang="ru-RU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620268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500042"/>
            <a:ext cx="8186766" cy="60007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uk-UA" sz="1800" i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uk-UA" sz="1800" i="1" u="sng" dirty="0" smtClean="0">
                <a:solidFill>
                  <a:schemeClr val="accent1">
                    <a:lumMod val="75000"/>
                  </a:schemeClr>
                </a:solidFill>
              </a:rPr>
              <a:t>Природа</a:t>
            </a:r>
            <a:endParaRPr lang="ru-RU" sz="1800" i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розташована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великій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території</a:t>
            </a:r>
            <a:r>
              <a:rPr lang="ru-RU" sz="1600" dirty="0" smtClean="0"/>
              <a:t>, в </a:t>
            </a:r>
            <a:r>
              <a:rPr lang="ru-RU" sz="1600" dirty="0" err="1" smtClean="0"/>
              <a:t>ній</a:t>
            </a:r>
            <a:r>
              <a:rPr lang="ru-RU" sz="1600" dirty="0" smtClean="0"/>
              <a:t> представлені практично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кліматичні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зони</a:t>
            </a:r>
            <a:r>
              <a:rPr lang="ru-RU" sz="1600" dirty="0" smtClean="0"/>
              <a:t> —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арктичного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клімату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півночі</a:t>
            </a:r>
            <a:r>
              <a:rPr lang="ru-RU" sz="1600" dirty="0" smtClean="0"/>
              <a:t> Аляски до </a:t>
            </a:r>
            <a:r>
              <a:rPr lang="ru-RU" sz="1600" dirty="0" err="1" smtClean="0"/>
              <a:t>тропічного</a:t>
            </a:r>
            <a:r>
              <a:rPr lang="ru-RU" sz="1600" dirty="0" smtClean="0"/>
              <a:t> в </a:t>
            </a:r>
            <a:r>
              <a:rPr lang="ru-RU" sz="1600" dirty="0" err="1" smtClean="0"/>
              <a:t>штаті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Гаваї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півдні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Флориди</a:t>
            </a:r>
            <a:r>
              <a:rPr lang="ru-RU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/>
              <a:t>Надра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багаті</a:t>
            </a:r>
            <a:r>
              <a:rPr lang="ru-RU" sz="1600" dirty="0" smtClean="0"/>
              <a:t> запасами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копалин</a:t>
            </a:r>
            <a:r>
              <a:rPr lang="ru-RU" sz="1600" dirty="0" smtClean="0"/>
              <a:t>,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— </a:t>
            </a:r>
            <a:r>
              <a:rPr lang="ru-RU" sz="1600" dirty="0" err="1" smtClean="0"/>
              <a:t>кам'яне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буре </a:t>
            </a:r>
            <a:r>
              <a:rPr lang="ru-RU" sz="1600" dirty="0" err="1" smtClean="0"/>
              <a:t>вугілля</a:t>
            </a:r>
            <a:r>
              <a:rPr lang="ru-RU" sz="1600" dirty="0" smtClean="0"/>
              <a:t>, </a:t>
            </a:r>
            <a:r>
              <a:rPr lang="ru-RU" sz="1600" dirty="0" err="1" smtClean="0"/>
              <a:t>залізна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марганцева</a:t>
            </a:r>
            <a:r>
              <a:rPr lang="ru-RU" sz="1600" dirty="0" smtClean="0"/>
              <a:t> руда. </a:t>
            </a:r>
            <a:r>
              <a:rPr lang="ru-RU" sz="1600" dirty="0" err="1" smtClean="0"/>
              <a:t>Кордильєри</a:t>
            </a:r>
            <a:r>
              <a:rPr lang="ru-RU" sz="1600" dirty="0" smtClean="0"/>
              <a:t>, плато Колорадо,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Примексиканська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низовина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володіють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родовищами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мідних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цинкових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свинцевих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срібних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хромітових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ванадієвих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вольфрамових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молібденових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титанових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поліметалічних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уранових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ртутних</a:t>
            </a:r>
            <a:r>
              <a:rPr lang="ru-RU" sz="1600" dirty="0" smtClean="0"/>
              <a:t> руд, золота, </a:t>
            </a:r>
            <a:r>
              <a:rPr lang="ru-RU" sz="1600" dirty="0" err="1" smtClean="0"/>
              <a:t>сірки</a:t>
            </a:r>
            <a:r>
              <a:rPr lang="ru-RU" sz="1600" dirty="0" smtClean="0"/>
              <a:t>, </a:t>
            </a:r>
            <a:r>
              <a:rPr lang="ru-RU" sz="1600" dirty="0" err="1" smtClean="0"/>
              <a:t>фосфатів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/>
              <a:t>Схили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Кордільер</a:t>
            </a:r>
            <a:r>
              <a:rPr lang="ru-RU" sz="1600" dirty="0" smtClean="0"/>
              <a:t> </a:t>
            </a:r>
            <a:r>
              <a:rPr lang="ru-RU" sz="1600" dirty="0" err="1" smtClean="0"/>
              <a:t>покриті</a:t>
            </a:r>
            <a:r>
              <a:rPr lang="ru-RU" sz="1600" dirty="0" smtClean="0"/>
              <a:t> </a:t>
            </a:r>
            <a:r>
              <a:rPr lang="ru-RU" sz="1600" dirty="0" err="1" smtClean="0"/>
              <a:t>густими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хвойними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лісами</a:t>
            </a:r>
            <a:r>
              <a:rPr lang="ru-RU" sz="1600" dirty="0" smtClean="0"/>
              <a:t>, Аппалачей — </a:t>
            </a:r>
            <a:r>
              <a:rPr lang="ru-RU" sz="1600" dirty="0" err="1" smtClean="0"/>
              <a:t>лісами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широколиствених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порід</a:t>
            </a:r>
            <a:r>
              <a:rPr lang="ru-RU" sz="1600" dirty="0" smtClean="0"/>
              <a:t>; </a:t>
            </a:r>
            <a:r>
              <a:rPr lang="ru-RU" sz="1600" dirty="0" err="1" smtClean="0"/>
              <a:t>прерій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залишилося</a:t>
            </a:r>
            <a:r>
              <a:rPr lang="ru-RU" sz="1600" dirty="0" smtClean="0"/>
              <a:t>. На </a:t>
            </a:r>
            <a:r>
              <a:rPr lang="ru-RU" sz="1600" dirty="0" err="1" smtClean="0"/>
              <a:t>півночі</a:t>
            </a:r>
            <a:r>
              <a:rPr lang="ru-RU" sz="1600" dirty="0" smtClean="0"/>
              <a:t> Аляски </a:t>
            </a:r>
            <a:r>
              <a:rPr lang="ru-RU" sz="1600" dirty="0" err="1" smtClean="0"/>
              <a:t>поширена</a:t>
            </a:r>
            <a:r>
              <a:rPr lang="ru-RU" sz="1600" dirty="0" smtClean="0"/>
              <a:t> </a:t>
            </a:r>
            <a:r>
              <a:rPr lang="ru-RU" sz="1600" dirty="0" err="1" smtClean="0"/>
              <a:t>тундрова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рослинність</a:t>
            </a:r>
            <a:r>
              <a:rPr lang="ru-RU" sz="1600" dirty="0" smtClean="0"/>
              <a:t>. </a:t>
            </a:r>
            <a:r>
              <a:rPr lang="ru-RU" sz="1600" dirty="0" err="1" smtClean="0"/>
              <a:t>Річки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глибокі</a:t>
            </a:r>
            <a:r>
              <a:rPr lang="ru-RU" sz="1600" dirty="0" smtClean="0"/>
              <a:t> </a:t>
            </a:r>
            <a:r>
              <a:rPr lang="ru-RU" sz="1600" dirty="0" err="1" smtClean="0"/>
              <a:t>каньйони</a:t>
            </a:r>
            <a:r>
              <a:rPr lang="ru-RU" sz="1600" dirty="0" smtClean="0"/>
              <a:t>, </a:t>
            </a:r>
            <a:r>
              <a:rPr lang="ru-RU" sz="1600" dirty="0" err="1" smtClean="0"/>
              <a:t>впадають</a:t>
            </a:r>
            <a:r>
              <a:rPr lang="ru-RU" sz="1600" dirty="0" smtClean="0"/>
              <a:t> в Тихий океан. </a:t>
            </a:r>
            <a:r>
              <a:rPr lang="ru-RU" sz="1600" dirty="0" err="1" smtClean="0"/>
              <a:t>Міссісіпі</a:t>
            </a:r>
            <a:r>
              <a:rPr lang="ru-RU" sz="1600" dirty="0" smtClean="0"/>
              <a:t> (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притокою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Міссурі</a:t>
            </a:r>
            <a:r>
              <a:rPr lang="ru-RU" sz="1600" dirty="0" smtClean="0"/>
              <a:t>) — одна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найдовших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річкових</a:t>
            </a:r>
            <a:r>
              <a:rPr lang="ru-RU" sz="1600" dirty="0" smtClean="0"/>
              <a:t> систем </a:t>
            </a:r>
            <a:r>
              <a:rPr lang="ru-RU" sz="1600" dirty="0" err="1" smtClean="0"/>
              <a:t>планети</a:t>
            </a:r>
            <a:r>
              <a:rPr lang="ru-RU" sz="1600" dirty="0" smtClean="0"/>
              <a:t> — </a:t>
            </a:r>
            <a:r>
              <a:rPr lang="ru-RU" sz="1600" dirty="0" err="1" smtClean="0"/>
              <a:t>протягнулася</a:t>
            </a:r>
            <a:r>
              <a:rPr lang="ru-RU" sz="1600" dirty="0" smtClean="0"/>
              <a:t> на 6420 км. На </a:t>
            </a:r>
            <a:r>
              <a:rPr lang="ru-RU" sz="1600" dirty="0" err="1" smtClean="0"/>
              <a:t>межі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Канадою </a:t>
            </a:r>
            <a:r>
              <a:rPr lang="ru-RU" sz="1600" dirty="0" err="1" smtClean="0"/>
              <a:t>розташовані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озера — </a:t>
            </a:r>
            <a:r>
              <a:rPr lang="ru-RU" sz="1600" dirty="0" err="1" smtClean="0"/>
              <a:t>Верхнє</a:t>
            </a:r>
            <a:r>
              <a:rPr lang="ru-RU" sz="1600" dirty="0" smtClean="0"/>
              <a:t>, Гурон, </a:t>
            </a:r>
            <a:r>
              <a:rPr lang="ru-RU" sz="1600" dirty="0" err="1" smtClean="0"/>
              <a:t>Мічиган</a:t>
            </a:r>
            <a:r>
              <a:rPr lang="ru-RU" sz="1600" dirty="0" smtClean="0"/>
              <a:t>, </a:t>
            </a:r>
            <a:r>
              <a:rPr lang="ru-RU" sz="1600" dirty="0" err="1" smtClean="0"/>
              <a:t>Ері</a:t>
            </a:r>
            <a:r>
              <a:rPr lang="ru-RU" sz="1600" dirty="0" smtClean="0"/>
              <a:t>, </a:t>
            </a:r>
            <a:r>
              <a:rPr lang="ru-RU" sz="1600" dirty="0" err="1" smtClean="0"/>
              <a:t>Онтаріо.П</a:t>
            </a:r>
            <a:endParaRPr lang="ru-RU" sz="16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285728"/>
            <a:ext cx="2143140" cy="357190"/>
          </a:xfrm>
        </p:spPr>
        <p:txBody>
          <a:bodyPr/>
          <a:lstStyle/>
          <a:p>
            <a:pPr algn="ctr"/>
            <a:r>
              <a:rPr lang="uk-UA" i="1" u="sng" dirty="0" smtClean="0"/>
              <a:t>Річки</a:t>
            </a:r>
            <a:endParaRPr lang="ru-RU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620268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71472" y="857232"/>
            <a:ext cx="8115328" cy="539116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400" u="sng" dirty="0" smtClean="0"/>
          </a:p>
          <a:p>
            <a:pPr>
              <a:buNone/>
            </a:pPr>
            <a:r>
              <a:rPr lang="ru-RU" sz="1400" u="sng" dirty="0" err="1" smtClean="0"/>
              <a:t>Найбільшими</a:t>
            </a:r>
            <a:r>
              <a:rPr lang="ru-RU" sz="1400" u="sng" dirty="0" smtClean="0"/>
              <a:t> </a:t>
            </a:r>
            <a:r>
              <a:rPr lang="ru-RU" sz="1400" u="sng" dirty="0" err="1" smtClean="0"/>
              <a:t>річками</a:t>
            </a:r>
            <a:r>
              <a:rPr lang="ru-RU" sz="1400" u="sng" dirty="0" smtClean="0"/>
              <a:t> є: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Гудзон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Міссісіпі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Міссурі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Колорадо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Колумбія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Снейк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Ріо-Гранде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Огайо</a:t>
            </a:r>
          </a:p>
          <a:p>
            <a:pPr marL="342900" indent="-342900">
              <a:buNone/>
            </a:pPr>
            <a:endParaRPr lang="ru-RU" sz="1400" dirty="0" smtClean="0"/>
          </a:p>
          <a:p>
            <a:pPr marL="342900" indent="-342900">
              <a:buNone/>
            </a:pPr>
            <a:endParaRPr lang="ru-RU" sz="1400" u="sng" dirty="0" smtClean="0"/>
          </a:p>
          <a:p>
            <a:pPr marL="342900" indent="-342900">
              <a:buNone/>
            </a:pPr>
            <a:endParaRPr lang="ru-RU" sz="1400" u="sng" dirty="0" smtClean="0"/>
          </a:p>
          <a:p>
            <a:pPr marL="342900" indent="-342900" algn="ctr">
              <a:buNone/>
            </a:pPr>
            <a:endParaRPr lang="ru-RU" sz="1400" u="sng" dirty="0" smtClean="0"/>
          </a:p>
          <a:p>
            <a:pPr marL="342900" indent="-342900" algn="ctr">
              <a:buNone/>
            </a:pPr>
            <a:endParaRPr lang="ru-RU" sz="1400" u="sng" dirty="0" smtClean="0"/>
          </a:p>
          <a:p>
            <a:pPr marL="342900" indent="-342900" algn="ctr">
              <a:buNone/>
            </a:pPr>
            <a:r>
              <a:rPr lang="ru-RU" sz="1400" u="sng" dirty="0" err="1" smtClean="0"/>
              <a:t>Клімат</a:t>
            </a:r>
            <a:r>
              <a:rPr lang="ru-RU" sz="1400" u="sng" dirty="0" smtClean="0"/>
              <a:t> США</a:t>
            </a:r>
            <a:r>
              <a:rPr lang="ru-RU" sz="1400" dirty="0" smtClean="0"/>
              <a:t>  </a:t>
            </a:r>
          </a:p>
          <a:p>
            <a:pPr marL="342900" indent="-342900">
              <a:buNone/>
            </a:pPr>
            <a:endParaRPr lang="ru-RU" sz="1400" dirty="0" smtClean="0"/>
          </a:p>
          <a:p>
            <a:pPr marL="342900" indent="-342900">
              <a:buNone/>
            </a:pPr>
            <a:r>
              <a:rPr lang="ru-RU" sz="1400" dirty="0" smtClean="0"/>
              <a:t>         </a:t>
            </a:r>
            <a:r>
              <a:rPr lang="ru-RU" sz="1400" dirty="0" err="1" smtClean="0"/>
              <a:t>Клімат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континентальних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Сполучених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Штатів</a:t>
            </a:r>
            <a:r>
              <a:rPr lang="ru-RU" sz="1400" dirty="0" smtClean="0"/>
              <a:t> Америки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переважно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помірним</a:t>
            </a:r>
            <a:r>
              <a:rPr lang="ru-RU" sz="1400" dirty="0" smtClean="0"/>
              <a:t>, на </a:t>
            </a:r>
            <a:r>
              <a:rPr lang="ru-RU" sz="1400" dirty="0" err="1" smtClean="0"/>
              <a:t>Гаваях</a:t>
            </a:r>
            <a:r>
              <a:rPr lang="ru-RU" sz="1400" dirty="0" smtClean="0"/>
              <a:t> </a:t>
            </a:r>
            <a:r>
              <a:rPr lang="ru-RU" sz="1400" dirty="0" err="1" smtClean="0"/>
              <a:t>м'яким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найбільшою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опадів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світі</a:t>
            </a:r>
            <a:r>
              <a:rPr lang="ru-RU" sz="1400" dirty="0" smtClean="0"/>
              <a:t>, а на </a:t>
            </a:r>
            <a:r>
              <a:rPr lang="ru-RU" sz="1400" dirty="0" err="1" smtClean="0"/>
              <a:t>Алясці</a:t>
            </a:r>
            <a:r>
              <a:rPr lang="ru-RU" sz="1400" dirty="0" smtClean="0"/>
              <a:t> — </a:t>
            </a:r>
            <a:r>
              <a:rPr lang="ru-RU" sz="1400" dirty="0" err="1" smtClean="0"/>
              <a:t>суворим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холодним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постійним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сніговим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покривом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5" name="Рисунок 4" descr="250px-Colorado_River_ed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1142984"/>
            <a:ext cx="5250992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357166"/>
            <a:ext cx="3143272" cy="500066"/>
          </a:xfrm>
        </p:spPr>
        <p:txBody>
          <a:bodyPr/>
          <a:lstStyle/>
          <a:p>
            <a:r>
              <a:rPr lang="uk-UA" i="1" u="sng" dirty="0" smtClean="0"/>
              <a:t>Політична система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357686" y="928670"/>
            <a:ext cx="4329114" cy="57150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100" dirty="0" smtClean="0"/>
              <a:t>За </a:t>
            </a:r>
            <a:r>
              <a:rPr lang="ru-RU" sz="1100" dirty="0" err="1" smtClean="0"/>
              <a:t>конституцією</a:t>
            </a:r>
            <a:r>
              <a:rPr lang="ru-RU" sz="1100" dirty="0" smtClean="0"/>
              <a:t> США, </a:t>
            </a:r>
            <a:r>
              <a:rPr lang="ru-RU" sz="1100" dirty="0" err="1" smtClean="0"/>
              <a:t>прийнятою</a:t>
            </a:r>
            <a:r>
              <a:rPr lang="ru-RU" sz="1100" dirty="0" smtClean="0"/>
              <a:t> в 1787 </a:t>
            </a:r>
            <a:r>
              <a:rPr lang="ru-RU" sz="1100" dirty="0" err="1" smtClean="0"/>
              <a:t>році</a:t>
            </a:r>
            <a:r>
              <a:rPr lang="ru-RU" sz="1100" dirty="0" smtClean="0"/>
              <a:t>, </a:t>
            </a:r>
            <a:r>
              <a:rPr lang="ru-RU" sz="1100" dirty="0" err="1" smtClean="0"/>
              <a:t>певні</a:t>
            </a:r>
            <a:r>
              <a:rPr lang="ru-RU" sz="1100" dirty="0" smtClean="0"/>
              <a:t> </a:t>
            </a:r>
            <a:r>
              <a:rPr lang="ru-RU" sz="1100" dirty="0" err="1" smtClean="0"/>
              <a:t>повноваження</a:t>
            </a:r>
            <a:r>
              <a:rPr lang="ru-RU" sz="1100" dirty="0" smtClean="0"/>
              <a:t> для </a:t>
            </a:r>
            <a:r>
              <a:rPr lang="ru-RU" sz="1100" dirty="0" err="1" smtClean="0"/>
              <a:t>здійснення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державної</a:t>
            </a:r>
            <a:r>
              <a:rPr lang="ru-RU" sz="1100" dirty="0" smtClean="0"/>
              <a:t> </a:t>
            </a:r>
            <a:r>
              <a:rPr lang="ru-RU" sz="1100" dirty="0" err="1" smtClean="0"/>
              <a:t>влади</a:t>
            </a:r>
            <a:r>
              <a:rPr lang="ru-RU" sz="1100" dirty="0" smtClean="0"/>
              <a:t> </a:t>
            </a:r>
            <a:r>
              <a:rPr lang="ru-RU" sz="1100" dirty="0" err="1" smtClean="0"/>
              <a:t>передані</a:t>
            </a:r>
            <a:r>
              <a:rPr lang="ru-RU" sz="1100" dirty="0" smtClean="0"/>
              <a:t> федеральному уряду США. </a:t>
            </a:r>
            <a:r>
              <a:rPr lang="ru-RU" sz="1100" dirty="0" err="1" smtClean="0"/>
              <a:t>Державні</a:t>
            </a:r>
            <a:r>
              <a:rPr lang="ru-RU" sz="1100" dirty="0" smtClean="0"/>
              <a:t> </a:t>
            </a:r>
            <a:r>
              <a:rPr lang="ru-RU" sz="1100" dirty="0" err="1" smtClean="0"/>
              <a:t>повноваження</a:t>
            </a:r>
            <a:r>
              <a:rPr lang="ru-RU" sz="1100" dirty="0" smtClean="0"/>
              <a:t>, не </a:t>
            </a:r>
            <a:r>
              <a:rPr lang="ru-RU" sz="1100" dirty="0" err="1" smtClean="0"/>
              <a:t>визначені</a:t>
            </a:r>
            <a:r>
              <a:rPr lang="ru-RU" sz="1100" dirty="0" smtClean="0"/>
              <a:t> для </a:t>
            </a:r>
            <a:r>
              <a:rPr lang="ru-RU" sz="1100" dirty="0" err="1" smtClean="0"/>
              <a:t>передачі</a:t>
            </a:r>
            <a:r>
              <a:rPr lang="ru-RU" sz="1100" dirty="0" smtClean="0"/>
              <a:t> у </a:t>
            </a:r>
            <a:r>
              <a:rPr lang="ru-RU" sz="1100" dirty="0" err="1" smtClean="0"/>
              <a:t>ведення</a:t>
            </a:r>
            <a:r>
              <a:rPr lang="ru-RU" sz="1100" dirty="0" smtClean="0"/>
              <a:t> федерального уряду </a:t>
            </a:r>
            <a:r>
              <a:rPr lang="ru-RU" sz="1100" dirty="0" err="1" smtClean="0"/>
              <a:t>конституцією</a:t>
            </a:r>
            <a:r>
              <a:rPr lang="ru-RU" sz="1100" dirty="0" smtClean="0"/>
              <a:t>, </a:t>
            </a:r>
            <a:r>
              <a:rPr lang="ru-RU" sz="1100" dirty="0" err="1" smtClean="0"/>
              <a:t>здійснюються</a:t>
            </a:r>
            <a:r>
              <a:rPr lang="ru-RU" sz="1100" dirty="0" smtClean="0"/>
              <a:t> штатами США.</a:t>
            </a:r>
          </a:p>
          <a:p>
            <a:pPr>
              <a:buFont typeface="Wingdings" pitchFamily="2" charset="2"/>
              <a:buChar char="v"/>
            </a:pPr>
            <a:endParaRPr lang="ru-RU" sz="1100" dirty="0" smtClean="0"/>
          </a:p>
          <a:p>
            <a:pPr>
              <a:buFont typeface="Wingdings" pitchFamily="2" charset="2"/>
              <a:buChar char="v"/>
            </a:pPr>
            <a:r>
              <a:rPr lang="ru-RU" sz="1100" dirty="0" smtClean="0"/>
              <a:t>У </a:t>
            </a:r>
            <a:r>
              <a:rPr lang="ru-RU" sz="1100" dirty="0" err="1" smtClean="0"/>
              <a:t>конституції</a:t>
            </a:r>
            <a:r>
              <a:rPr lang="ru-RU" sz="1100" dirty="0" smtClean="0"/>
              <a:t> США </a:t>
            </a:r>
            <a:r>
              <a:rPr lang="ru-RU" sz="1100" dirty="0" err="1" smtClean="0"/>
              <a:t>закладений</a:t>
            </a:r>
            <a:r>
              <a:rPr lang="ru-RU" sz="1100" dirty="0" smtClean="0"/>
              <a:t> принцип </a:t>
            </a:r>
            <a:r>
              <a:rPr lang="ru-RU" sz="1100" dirty="0" err="1" smtClean="0"/>
              <a:t>розділення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влади</a:t>
            </a:r>
            <a:r>
              <a:rPr lang="ru-RU" sz="1100" dirty="0" smtClean="0"/>
              <a:t>, по </a:t>
            </a:r>
            <a:r>
              <a:rPr lang="ru-RU" sz="1100" dirty="0" err="1" smtClean="0"/>
              <a:t>якому</a:t>
            </a:r>
            <a:r>
              <a:rPr lang="ru-RU" sz="1100" dirty="0" smtClean="0"/>
              <a:t> </a:t>
            </a:r>
            <a:r>
              <a:rPr lang="ru-RU" sz="1100" dirty="0" err="1" smtClean="0"/>
              <a:t>федеральний</a:t>
            </a:r>
            <a:r>
              <a:rPr lang="ru-RU" sz="1100" dirty="0" smtClean="0"/>
              <a:t> уряд </a:t>
            </a:r>
            <a:r>
              <a:rPr lang="ru-RU" sz="1100" dirty="0" err="1" smtClean="0"/>
              <a:t>складається</a:t>
            </a:r>
            <a:r>
              <a:rPr lang="ru-RU" sz="1100" dirty="0" smtClean="0"/>
              <a:t> </a:t>
            </a:r>
            <a:r>
              <a:rPr lang="ru-RU" sz="1100" dirty="0" err="1" smtClean="0"/>
              <a:t>із</a:t>
            </a:r>
            <a:r>
              <a:rPr lang="ru-RU" sz="1100" dirty="0" smtClean="0"/>
              <a:t> </a:t>
            </a:r>
            <a:r>
              <a:rPr lang="ru-RU" sz="1100" dirty="0" err="1" smtClean="0"/>
              <a:t>законодавчих</a:t>
            </a:r>
            <a:r>
              <a:rPr lang="ru-RU" sz="1100" dirty="0" smtClean="0"/>
              <a:t>, </a:t>
            </a:r>
            <a:r>
              <a:rPr lang="ru-RU" sz="1100" dirty="0" err="1" smtClean="0"/>
              <a:t>виконавчих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судових</a:t>
            </a:r>
            <a:r>
              <a:rPr lang="ru-RU" sz="1100" dirty="0" smtClean="0"/>
              <a:t> </a:t>
            </a:r>
            <a:r>
              <a:rPr lang="ru-RU" sz="1100" dirty="0" err="1" smtClean="0"/>
              <a:t>органів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діють</a:t>
            </a:r>
            <a:r>
              <a:rPr lang="ru-RU" sz="1100" dirty="0" smtClean="0"/>
              <a:t> </a:t>
            </a:r>
            <a:r>
              <a:rPr lang="ru-RU" sz="1100" dirty="0" err="1" smtClean="0"/>
              <a:t>незалежно</a:t>
            </a:r>
            <a:r>
              <a:rPr lang="ru-RU" sz="1100" dirty="0" smtClean="0"/>
              <a:t> один </a:t>
            </a:r>
            <a:r>
              <a:rPr lang="ru-RU" sz="1100" dirty="0" err="1" smtClean="0"/>
              <a:t>від</a:t>
            </a:r>
            <a:r>
              <a:rPr lang="ru-RU" sz="1100" dirty="0" smtClean="0"/>
              <a:t> одного.</a:t>
            </a:r>
          </a:p>
          <a:p>
            <a:pPr>
              <a:buFont typeface="Wingdings" pitchFamily="2" charset="2"/>
              <a:buChar char="v"/>
            </a:pPr>
            <a:endParaRPr lang="ru-RU" sz="1100" dirty="0" smtClean="0"/>
          </a:p>
          <a:p>
            <a:pPr>
              <a:buFont typeface="Wingdings" pitchFamily="2" charset="2"/>
              <a:buChar char="v"/>
            </a:pPr>
            <a:r>
              <a:rPr lang="ru-RU" sz="1100" dirty="0" err="1" smtClean="0"/>
              <a:t>Найвищий</a:t>
            </a:r>
            <a:r>
              <a:rPr lang="ru-RU" sz="1100" dirty="0" smtClean="0"/>
              <a:t> орган </a:t>
            </a:r>
            <a:r>
              <a:rPr lang="ru-RU" sz="1100" dirty="0" err="1" smtClean="0"/>
              <a:t>законодавчої</a:t>
            </a:r>
            <a:r>
              <a:rPr lang="ru-RU" sz="1100" dirty="0" smtClean="0"/>
              <a:t> </a:t>
            </a:r>
            <a:r>
              <a:rPr lang="ru-RU" sz="1100" dirty="0" err="1" smtClean="0"/>
              <a:t>влади</a:t>
            </a:r>
            <a:r>
              <a:rPr lang="ru-RU" sz="1100" dirty="0" smtClean="0"/>
              <a:t> — </a:t>
            </a:r>
            <a:r>
              <a:rPr lang="ru-RU" sz="1100" dirty="0" err="1" smtClean="0"/>
              <a:t>двопалатний</a:t>
            </a:r>
            <a:r>
              <a:rPr lang="ru-RU" sz="1100" dirty="0" smtClean="0"/>
              <a:t> </a:t>
            </a:r>
            <a:r>
              <a:rPr lang="ru-RU" sz="1100" dirty="0" err="1" smtClean="0"/>
              <a:t>Конгрес</a:t>
            </a:r>
            <a:r>
              <a:rPr lang="ru-RU" sz="1100" dirty="0" smtClean="0"/>
              <a:t> США:</a:t>
            </a:r>
          </a:p>
          <a:p>
            <a:pPr>
              <a:buFont typeface="Wingdings" pitchFamily="2" charset="2"/>
              <a:buChar char="v"/>
            </a:pPr>
            <a:r>
              <a:rPr lang="ru-RU" sz="1100" dirty="0" err="1" smtClean="0"/>
              <a:t>нижня</a:t>
            </a:r>
            <a:r>
              <a:rPr lang="ru-RU" sz="1100" dirty="0" smtClean="0"/>
              <a:t> палата — Палата </a:t>
            </a:r>
            <a:r>
              <a:rPr lang="ru-RU" sz="1100" dirty="0" err="1" smtClean="0"/>
              <a:t>представників</a:t>
            </a:r>
            <a:r>
              <a:rPr lang="ru-RU" sz="11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1100" dirty="0" err="1" smtClean="0"/>
              <a:t>верхня</a:t>
            </a:r>
            <a:r>
              <a:rPr lang="ru-RU" sz="1100" dirty="0" smtClean="0"/>
              <a:t> палата — Сенат.</a:t>
            </a:r>
          </a:p>
          <a:p>
            <a:pPr>
              <a:buFont typeface="Wingdings" pitchFamily="2" charset="2"/>
              <a:buChar char="v"/>
            </a:pPr>
            <a:endParaRPr lang="ru-RU" sz="1100" dirty="0" smtClean="0"/>
          </a:p>
          <a:p>
            <a:pPr>
              <a:buFont typeface="Wingdings" pitchFamily="2" charset="2"/>
              <a:buChar char="v"/>
            </a:pPr>
            <a:r>
              <a:rPr lang="ru-RU" sz="1100" dirty="0" err="1" smtClean="0"/>
              <a:t>Найвищий</a:t>
            </a:r>
            <a:r>
              <a:rPr lang="ru-RU" sz="1100" dirty="0" smtClean="0"/>
              <a:t> орган </a:t>
            </a:r>
            <a:r>
              <a:rPr lang="ru-RU" sz="1100" dirty="0" err="1" smtClean="0"/>
              <a:t>виконавчої</a:t>
            </a:r>
            <a:r>
              <a:rPr lang="ru-RU" sz="1100" dirty="0" smtClean="0"/>
              <a:t> </a:t>
            </a:r>
            <a:r>
              <a:rPr lang="ru-RU" sz="1100" dirty="0" err="1" smtClean="0"/>
              <a:t>влади</a:t>
            </a:r>
            <a:r>
              <a:rPr lang="ru-RU" sz="1100" dirty="0" smtClean="0"/>
              <a:t> — президент США. Президент — глава </a:t>
            </a:r>
            <a:r>
              <a:rPr lang="ru-RU" sz="1100" dirty="0" err="1" smtClean="0"/>
              <a:t>держави</a:t>
            </a:r>
            <a:r>
              <a:rPr lang="ru-RU" sz="1100" dirty="0" smtClean="0"/>
              <a:t>, </a:t>
            </a:r>
            <a:r>
              <a:rPr lang="ru-RU" sz="1100" dirty="0" err="1" smtClean="0"/>
              <a:t>головнокомандувач</a:t>
            </a:r>
            <a:r>
              <a:rPr lang="ru-RU" sz="1100" dirty="0" smtClean="0"/>
              <a:t> </a:t>
            </a:r>
            <a:r>
              <a:rPr lang="ru-RU" sz="1100" dirty="0" err="1" smtClean="0"/>
              <a:t>збройними</a:t>
            </a:r>
            <a:r>
              <a:rPr lang="ru-RU" sz="1100" dirty="0" smtClean="0"/>
              <a:t> силами. </a:t>
            </a:r>
            <a:r>
              <a:rPr lang="ru-RU" sz="1100" dirty="0" err="1" smtClean="0"/>
              <a:t>Існує</a:t>
            </a:r>
            <a:r>
              <a:rPr lang="ru-RU" sz="1100" dirty="0" smtClean="0"/>
              <a:t> посада </a:t>
            </a:r>
            <a:r>
              <a:rPr lang="ru-RU" sz="1100" dirty="0" err="1" smtClean="0"/>
              <a:t>віце-президента</a:t>
            </a:r>
            <a:r>
              <a:rPr lang="ru-RU" sz="11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ru-RU" sz="1100" dirty="0" smtClean="0"/>
          </a:p>
          <a:p>
            <a:pPr>
              <a:buFont typeface="Wingdings" pitchFamily="2" charset="2"/>
              <a:buChar char="v"/>
            </a:pPr>
            <a:r>
              <a:rPr lang="ru-RU" sz="1100" dirty="0" err="1" smtClean="0"/>
              <a:t>Найвищий</a:t>
            </a:r>
            <a:r>
              <a:rPr lang="ru-RU" sz="1100" dirty="0" smtClean="0"/>
              <a:t> орган </a:t>
            </a:r>
            <a:r>
              <a:rPr lang="ru-RU" sz="1100" dirty="0" err="1" smtClean="0"/>
              <a:t>судової</a:t>
            </a:r>
            <a:r>
              <a:rPr lang="ru-RU" sz="1100" dirty="0" smtClean="0"/>
              <a:t> </a:t>
            </a:r>
            <a:r>
              <a:rPr lang="ru-RU" sz="1100" dirty="0" err="1" smtClean="0"/>
              <a:t>влади</a:t>
            </a:r>
            <a:r>
              <a:rPr lang="ru-RU" sz="1100" dirty="0" smtClean="0"/>
              <a:t> — </a:t>
            </a:r>
            <a:r>
              <a:rPr lang="ru-RU" sz="1100" dirty="0" err="1" smtClean="0"/>
              <a:t>Верховний</a:t>
            </a:r>
            <a:r>
              <a:rPr lang="ru-RU" sz="1100" dirty="0" smtClean="0"/>
              <a:t> суд США.</a:t>
            </a:r>
          </a:p>
          <a:p>
            <a:pPr>
              <a:buFont typeface="Wingdings" pitchFamily="2" charset="2"/>
              <a:buChar char="v"/>
            </a:pPr>
            <a:endParaRPr lang="ru-RU" sz="1100" dirty="0" smtClean="0"/>
          </a:p>
          <a:p>
            <a:pPr>
              <a:buFont typeface="Wingdings" pitchFamily="2" charset="2"/>
              <a:buChar char="v"/>
            </a:pPr>
            <a:r>
              <a:rPr lang="ru-RU" sz="1100" dirty="0" err="1" smtClean="0"/>
              <a:t>Основні</a:t>
            </a:r>
            <a:r>
              <a:rPr lang="ru-RU" sz="1100" dirty="0" smtClean="0"/>
              <a:t> </a:t>
            </a:r>
            <a:r>
              <a:rPr lang="ru-RU" sz="1100" dirty="0" err="1" smtClean="0"/>
              <a:t>політичні</a:t>
            </a:r>
            <a:r>
              <a:rPr lang="ru-RU" sz="1100" dirty="0" smtClean="0"/>
              <a:t> </a:t>
            </a:r>
            <a:r>
              <a:rPr lang="ru-RU" sz="1100" dirty="0" err="1" smtClean="0"/>
              <a:t>партії</a:t>
            </a:r>
            <a:r>
              <a:rPr lang="ru-RU" sz="1100" dirty="0" smtClean="0"/>
              <a:t> — </a:t>
            </a:r>
            <a:r>
              <a:rPr lang="ru-RU" sz="1100" dirty="0" err="1" smtClean="0"/>
              <a:t>республіканська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демократична. </a:t>
            </a:r>
            <a:r>
              <a:rPr lang="ru-RU" sz="1100" dirty="0" err="1" smtClean="0"/>
              <a:t>Також</a:t>
            </a:r>
            <a:r>
              <a:rPr lang="ru-RU" sz="1100" dirty="0" smtClean="0"/>
              <a:t> </a:t>
            </a:r>
            <a:r>
              <a:rPr lang="ru-RU" sz="1100" dirty="0" err="1" smtClean="0"/>
              <a:t>існує</a:t>
            </a:r>
            <a:r>
              <a:rPr lang="ru-RU" sz="1100" dirty="0" smtClean="0"/>
              <a:t> </a:t>
            </a:r>
            <a:r>
              <a:rPr lang="ru-RU" sz="1100" dirty="0" err="1" smtClean="0"/>
              <a:t>багато</a:t>
            </a:r>
            <a:r>
              <a:rPr lang="ru-RU" sz="1100" dirty="0" smtClean="0"/>
              <a:t> </a:t>
            </a:r>
            <a:r>
              <a:rPr lang="ru-RU" sz="1100" dirty="0" err="1" smtClean="0"/>
              <a:t>інших</a:t>
            </a:r>
            <a:r>
              <a:rPr lang="ru-RU" sz="1100" dirty="0" smtClean="0"/>
              <a:t>, </a:t>
            </a:r>
            <a:r>
              <a:rPr lang="ru-RU" sz="1100" dirty="0" err="1" smtClean="0"/>
              <a:t>дрібніших</a:t>
            </a:r>
            <a:r>
              <a:rPr lang="ru-RU" sz="1100" dirty="0" smtClean="0"/>
              <a:t> </a:t>
            </a:r>
            <a:r>
              <a:rPr lang="ru-RU" sz="1100" dirty="0" err="1" smtClean="0"/>
              <a:t>партій</a:t>
            </a:r>
            <a:r>
              <a:rPr lang="ru-RU" sz="11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ru-RU" sz="1100" dirty="0" smtClean="0"/>
          </a:p>
          <a:p>
            <a:pPr>
              <a:buFont typeface="Wingdings" pitchFamily="2" charset="2"/>
              <a:buChar char="v"/>
            </a:pPr>
            <a:r>
              <a:rPr lang="ru-RU" sz="1100" dirty="0" err="1" smtClean="0"/>
              <a:t>Зовнішня</a:t>
            </a:r>
            <a:r>
              <a:rPr lang="ru-RU" sz="1100" dirty="0" smtClean="0"/>
              <a:t> </a:t>
            </a:r>
            <a:r>
              <a:rPr lang="ru-RU" sz="1100" dirty="0" err="1" smtClean="0"/>
              <a:t>політика</a:t>
            </a:r>
            <a:r>
              <a:rPr lang="ru-RU" sz="1100" dirty="0" smtClean="0"/>
              <a:t> США направлена на </a:t>
            </a:r>
            <a:r>
              <a:rPr lang="ru-RU" sz="1100" dirty="0" err="1" smtClean="0"/>
              <a:t>досягнення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двох</a:t>
            </a:r>
            <a:r>
              <a:rPr lang="ru-RU" sz="1100" dirty="0" smtClean="0"/>
              <a:t> </a:t>
            </a:r>
            <a:r>
              <a:rPr lang="ru-RU" sz="1100" dirty="0" err="1" smtClean="0"/>
              <a:t>основних</a:t>
            </a:r>
            <a:r>
              <a:rPr lang="ru-RU" sz="1100" dirty="0" smtClean="0"/>
              <a:t> </a:t>
            </a:r>
            <a:r>
              <a:rPr lang="ru-RU" sz="1100" dirty="0" err="1" smtClean="0"/>
              <a:t>цілей</a:t>
            </a:r>
            <a:r>
              <a:rPr lang="ru-RU" sz="1100" dirty="0" smtClean="0"/>
              <a:t> — </a:t>
            </a:r>
            <a:r>
              <a:rPr lang="ru-RU" sz="1100" dirty="0" err="1" smtClean="0"/>
              <a:t>на</a:t>
            </a:r>
            <a:r>
              <a:rPr lang="ru-RU" sz="1100" dirty="0" smtClean="0"/>
              <a:t> </a:t>
            </a:r>
            <a:r>
              <a:rPr lang="ru-RU" sz="1100" dirty="0" err="1" smtClean="0"/>
              <a:t>забезпечення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безпеки</a:t>
            </a:r>
            <a:r>
              <a:rPr lang="ru-RU" sz="1100" dirty="0" smtClean="0"/>
              <a:t> </a:t>
            </a:r>
            <a:r>
              <a:rPr lang="ru-RU" sz="1100" dirty="0" err="1" smtClean="0"/>
              <a:t>держави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його</a:t>
            </a:r>
            <a:r>
              <a:rPr lang="ru-RU" sz="1100" dirty="0" smtClean="0"/>
              <a:t> </a:t>
            </a:r>
            <a:r>
              <a:rPr lang="ru-RU" sz="1100" dirty="0" err="1" smtClean="0"/>
              <a:t>громадян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на</a:t>
            </a:r>
            <a:r>
              <a:rPr lang="ru-RU" sz="1100" dirty="0" smtClean="0"/>
              <a:t> </a:t>
            </a:r>
            <a:r>
              <a:rPr lang="ru-RU" sz="1100" dirty="0" err="1" smtClean="0"/>
              <a:t>забезпечення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добробуту</a:t>
            </a:r>
            <a:r>
              <a:rPr lang="ru-RU" sz="1100" dirty="0" smtClean="0"/>
              <a:t> </a:t>
            </a:r>
            <a:r>
              <a:rPr lang="ru-RU" sz="1100" dirty="0" err="1" smtClean="0"/>
              <a:t>громадян</a:t>
            </a:r>
            <a:r>
              <a:rPr lang="ru-RU" sz="1100" dirty="0" smtClean="0"/>
              <a:t> </a:t>
            </a:r>
            <a:r>
              <a:rPr lang="ru-RU" sz="1100" dirty="0" err="1" smtClean="0"/>
              <a:t>країни</a:t>
            </a:r>
            <a:r>
              <a:rPr lang="ru-RU" sz="1100" dirty="0" smtClean="0"/>
              <a:t>. В </a:t>
            </a:r>
            <a:r>
              <a:rPr lang="ru-RU" sz="1100" dirty="0" err="1" smtClean="0"/>
              <a:t>умовах</a:t>
            </a:r>
            <a:r>
              <a:rPr lang="ru-RU" sz="1100" dirty="0" smtClean="0"/>
              <a:t> </a:t>
            </a:r>
            <a:r>
              <a:rPr lang="ru-RU" sz="1100" dirty="0" err="1" smtClean="0"/>
              <a:t>сучасного</a:t>
            </a:r>
            <a:r>
              <a:rPr lang="ru-RU" sz="1100" dirty="0" smtClean="0"/>
              <a:t> </a:t>
            </a:r>
            <a:r>
              <a:rPr lang="ru-RU" sz="1100" dirty="0" err="1" smtClean="0"/>
              <a:t>світу</a:t>
            </a:r>
            <a:r>
              <a:rPr lang="ru-RU" sz="1100" dirty="0" smtClean="0"/>
              <a:t> </a:t>
            </a:r>
            <a:r>
              <a:rPr lang="ru-RU" sz="1100" dirty="0" err="1" smtClean="0"/>
              <a:t>американська</a:t>
            </a:r>
            <a:r>
              <a:rPr lang="ru-RU" sz="1100" dirty="0" smtClean="0"/>
              <a:t> </a:t>
            </a:r>
            <a:r>
              <a:rPr lang="ru-RU" sz="1100" dirty="0" err="1" smtClean="0"/>
              <a:t>зовнішня</a:t>
            </a:r>
            <a:r>
              <a:rPr lang="ru-RU" sz="1100" dirty="0" smtClean="0"/>
              <a:t> </a:t>
            </a:r>
            <a:r>
              <a:rPr lang="ru-RU" sz="1100" dirty="0" err="1" smtClean="0"/>
              <a:t>політика</a:t>
            </a:r>
            <a:r>
              <a:rPr lang="ru-RU" sz="1100" dirty="0" smtClean="0"/>
              <a:t> </a:t>
            </a:r>
            <a:r>
              <a:rPr lang="ru-RU" sz="1100" dirty="0" err="1" smtClean="0"/>
              <a:t>тяжіє</a:t>
            </a:r>
            <a:r>
              <a:rPr lang="ru-RU" sz="1100" dirty="0" smtClean="0"/>
              <a:t> до </a:t>
            </a:r>
            <a:r>
              <a:rPr lang="ru-RU" sz="1100" dirty="0" err="1" smtClean="0"/>
              <a:t>гегемонії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обумовлене</a:t>
            </a:r>
            <a:r>
              <a:rPr lang="ru-RU" sz="1100" dirty="0" smtClean="0"/>
              <a:t> </a:t>
            </a:r>
            <a:r>
              <a:rPr lang="ru-RU" sz="1100" dirty="0" err="1" smtClean="0"/>
              <a:t>руйнуванням</a:t>
            </a:r>
            <a:r>
              <a:rPr lang="ru-RU" sz="1100" dirty="0" smtClean="0"/>
              <a:t> </a:t>
            </a:r>
            <a:r>
              <a:rPr lang="ru-RU" sz="1100" dirty="0" err="1" smtClean="0"/>
              <a:t>біполярної</a:t>
            </a:r>
            <a:r>
              <a:rPr lang="ru-RU" sz="1100" dirty="0" smtClean="0"/>
              <a:t> (за </a:t>
            </a:r>
            <a:r>
              <a:rPr lang="ru-RU" sz="1100" dirty="0" err="1" smtClean="0"/>
              <a:t>участю</a:t>
            </a:r>
            <a:r>
              <a:rPr lang="ru-RU" sz="1100" dirty="0" smtClean="0"/>
              <a:t> СРСР) </a:t>
            </a:r>
            <a:r>
              <a:rPr lang="ru-RU" sz="1100" dirty="0" err="1" smtClean="0"/>
              <a:t>системи</a:t>
            </a:r>
            <a:r>
              <a:rPr lang="ru-RU" sz="1100" dirty="0" smtClean="0"/>
              <a:t> </a:t>
            </a:r>
            <a:r>
              <a:rPr lang="ru-RU" sz="1100" dirty="0" err="1" smtClean="0"/>
              <a:t>міжнародних</a:t>
            </a:r>
            <a:r>
              <a:rPr lang="ru-RU" sz="1100" dirty="0" smtClean="0"/>
              <a:t> </a:t>
            </a:r>
            <a:r>
              <a:rPr lang="ru-RU" sz="1100" dirty="0" err="1" smtClean="0"/>
              <a:t>відносин</a:t>
            </a:r>
            <a:r>
              <a:rPr lang="ru-RU" sz="1100" dirty="0" smtClean="0"/>
              <a:t>.</a:t>
            </a:r>
            <a:endParaRPr lang="ru-RU" sz="1100" dirty="0"/>
          </a:p>
        </p:txBody>
      </p:sp>
      <p:pic>
        <p:nvPicPr>
          <p:cNvPr id="5" name="Рисунок 4" descr="61603085_barak_oba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285860"/>
            <a:ext cx="3000396" cy="450059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3220</Words>
  <Application>Microsoft Office PowerPoint</Application>
  <PresentationFormat>Экран (4:3)</PresentationFormat>
  <Paragraphs>214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США  </vt:lpstr>
      <vt:lpstr>     Сполучені Штати Америки </vt:lpstr>
      <vt:lpstr>Штати США</vt:lpstr>
      <vt:lpstr>Назва країни</vt:lpstr>
      <vt:lpstr>Географічне розташування</vt:lpstr>
      <vt:lpstr>Рельєф</vt:lpstr>
      <vt:lpstr>Природа</vt:lpstr>
      <vt:lpstr>Річки</vt:lpstr>
      <vt:lpstr>Політична система</vt:lpstr>
      <vt:lpstr>Адміністративний поділ</vt:lpstr>
      <vt:lpstr>Історія</vt:lpstr>
      <vt:lpstr>Населення</vt:lpstr>
      <vt:lpstr>Сучасний склад населення</vt:lpstr>
      <vt:lpstr>Мови</vt:lpstr>
      <vt:lpstr>Економіка США</vt:lpstr>
      <vt:lpstr>Збройні сили Америки</vt:lpstr>
      <vt:lpstr>Національні свята США</vt:lpstr>
      <vt:lpstr> Одне  з чудес США: Ніагарський водоспад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США</dc:title>
  <dc:creator>PC3</dc:creator>
  <cp:lastModifiedBy>KEKC</cp:lastModifiedBy>
  <cp:revision>23</cp:revision>
  <dcterms:created xsi:type="dcterms:W3CDTF">2010-09-28T07:27:31Z</dcterms:created>
  <dcterms:modified xsi:type="dcterms:W3CDTF">2012-01-24T15:43:35Z</dcterms:modified>
</cp:coreProperties>
</file>