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5CEAF7C-2A99-44D1-972B-BE6C7C810153}" type="datetimeFigureOut">
              <a:rPr lang="ru-RU" smtClean="0"/>
              <a:pPr/>
              <a:t>13.02.2013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DF880B-75D2-4FA0-894E-DEC22C08D286}" type="slidenum">
              <a:rPr lang="ru-RU" smtClean="0"/>
              <a:pPr/>
              <a:t>‹#›</a:t>
            </a:fld>
            <a:endParaRPr lang="ru-RU"/>
          </a:p>
        </p:txBody>
      </p:sp>
    </p:spTree>
  </p:cSld>
  <p:clrMapOvr>
    <a:masterClrMapping/>
  </p:clrMapOvr>
  <p:transition spd="slow" advClick="0" advTm="2000">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5CEAF7C-2A99-44D1-972B-BE6C7C810153}" type="datetimeFigureOut">
              <a:rPr lang="ru-RU" smtClean="0"/>
              <a:pPr/>
              <a:t>13.02.2013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DF880B-75D2-4FA0-894E-DEC22C08D286}" type="slidenum">
              <a:rPr lang="ru-RU" smtClean="0"/>
              <a:pPr/>
              <a:t>‹#›</a:t>
            </a:fld>
            <a:endParaRPr lang="ru-RU"/>
          </a:p>
        </p:txBody>
      </p:sp>
    </p:spTree>
  </p:cSld>
  <p:clrMapOvr>
    <a:masterClrMapping/>
  </p:clrMapOvr>
  <p:transition spd="slow" advClick="0" advTm="2000">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5CEAF7C-2A99-44D1-972B-BE6C7C810153}" type="datetimeFigureOut">
              <a:rPr lang="ru-RU" smtClean="0"/>
              <a:pPr/>
              <a:t>13.02.2013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DF880B-75D2-4FA0-894E-DEC22C08D286}" type="slidenum">
              <a:rPr lang="ru-RU" smtClean="0"/>
              <a:pPr/>
              <a:t>‹#›</a:t>
            </a:fld>
            <a:endParaRPr lang="ru-RU"/>
          </a:p>
        </p:txBody>
      </p:sp>
    </p:spTree>
  </p:cSld>
  <p:clrMapOvr>
    <a:masterClrMapping/>
  </p:clrMapOvr>
  <p:transition spd="slow" advClick="0" advTm="2000">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5CEAF7C-2A99-44D1-972B-BE6C7C810153}" type="datetimeFigureOut">
              <a:rPr lang="ru-RU" smtClean="0"/>
              <a:pPr/>
              <a:t>13.02.2013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DF880B-75D2-4FA0-894E-DEC22C08D286}" type="slidenum">
              <a:rPr lang="ru-RU" smtClean="0"/>
              <a:pPr/>
              <a:t>‹#›</a:t>
            </a:fld>
            <a:endParaRPr lang="ru-RU"/>
          </a:p>
        </p:txBody>
      </p:sp>
    </p:spTree>
  </p:cSld>
  <p:clrMapOvr>
    <a:masterClrMapping/>
  </p:clrMapOvr>
  <p:transition spd="slow" advClick="0" advTm="2000">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5CEAF7C-2A99-44D1-972B-BE6C7C810153}" type="datetimeFigureOut">
              <a:rPr lang="ru-RU" smtClean="0"/>
              <a:pPr/>
              <a:t>13.02.2013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DF880B-75D2-4FA0-894E-DEC22C08D286}" type="slidenum">
              <a:rPr lang="ru-RU" smtClean="0"/>
              <a:pPr/>
              <a:t>‹#›</a:t>
            </a:fld>
            <a:endParaRPr lang="ru-RU"/>
          </a:p>
        </p:txBody>
      </p:sp>
    </p:spTree>
  </p:cSld>
  <p:clrMapOvr>
    <a:masterClrMapping/>
  </p:clrMapOvr>
  <p:transition spd="slow" advClick="0" advTm="2000">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5CEAF7C-2A99-44D1-972B-BE6C7C810153}" type="datetimeFigureOut">
              <a:rPr lang="ru-RU" smtClean="0"/>
              <a:pPr/>
              <a:t>13.02.2013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ADF880B-75D2-4FA0-894E-DEC22C08D286}" type="slidenum">
              <a:rPr lang="ru-RU" smtClean="0"/>
              <a:pPr/>
              <a:t>‹#›</a:t>
            </a:fld>
            <a:endParaRPr lang="ru-RU"/>
          </a:p>
        </p:txBody>
      </p:sp>
    </p:spTree>
  </p:cSld>
  <p:clrMapOvr>
    <a:masterClrMapping/>
  </p:clrMapOvr>
  <p:transition spd="slow" advClick="0" advTm="2000">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5CEAF7C-2A99-44D1-972B-BE6C7C810153}" type="datetimeFigureOut">
              <a:rPr lang="ru-RU" smtClean="0"/>
              <a:pPr/>
              <a:t>13.02.2013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ADF880B-75D2-4FA0-894E-DEC22C08D286}" type="slidenum">
              <a:rPr lang="ru-RU" smtClean="0"/>
              <a:pPr/>
              <a:t>‹#›</a:t>
            </a:fld>
            <a:endParaRPr lang="ru-RU"/>
          </a:p>
        </p:txBody>
      </p:sp>
    </p:spTree>
  </p:cSld>
  <p:clrMapOvr>
    <a:masterClrMapping/>
  </p:clrMapOvr>
  <p:transition spd="slow" advClick="0" advTm="2000">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5CEAF7C-2A99-44D1-972B-BE6C7C810153}" type="datetimeFigureOut">
              <a:rPr lang="ru-RU" smtClean="0"/>
              <a:pPr/>
              <a:t>13.02.2013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ADF880B-75D2-4FA0-894E-DEC22C08D286}" type="slidenum">
              <a:rPr lang="ru-RU" smtClean="0"/>
              <a:pPr/>
              <a:t>‹#›</a:t>
            </a:fld>
            <a:endParaRPr lang="ru-RU"/>
          </a:p>
        </p:txBody>
      </p:sp>
    </p:spTree>
  </p:cSld>
  <p:clrMapOvr>
    <a:masterClrMapping/>
  </p:clrMapOvr>
  <p:transition spd="slow" advClick="0" advTm="2000">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5CEAF7C-2A99-44D1-972B-BE6C7C810153}" type="datetimeFigureOut">
              <a:rPr lang="ru-RU" smtClean="0"/>
              <a:pPr/>
              <a:t>13.02.2013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ADF880B-75D2-4FA0-894E-DEC22C08D286}" type="slidenum">
              <a:rPr lang="ru-RU" smtClean="0"/>
              <a:pPr/>
              <a:t>‹#›</a:t>
            </a:fld>
            <a:endParaRPr lang="ru-RU"/>
          </a:p>
        </p:txBody>
      </p:sp>
    </p:spTree>
  </p:cSld>
  <p:clrMapOvr>
    <a:masterClrMapping/>
  </p:clrMapOvr>
  <p:transition spd="slow" advClick="0" advTm="2000">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5CEAF7C-2A99-44D1-972B-BE6C7C810153}" type="datetimeFigureOut">
              <a:rPr lang="ru-RU" smtClean="0"/>
              <a:pPr/>
              <a:t>13.02.2013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ADF880B-75D2-4FA0-894E-DEC22C08D286}" type="slidenum">
              <a:rPr lang="ru-RU" smtClean="0"/>
              <a:pPr/>
              <a:t>‹#›</a:t>
            </a:fld>
            <a:endParaRPr lang="ru-RU"/>
          </a:p>
        </p:txBody>
      </p:sp>
    </p:spTree>
  </p:cSld>
  <p:clrMapOvr>
    <a:masterClrMapping/>
  </p:clrMapOvr>
  <p:transition spd="slow" advClick="0" advTm="2000">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5CEAF7C-2A99-44D1-972B-BE6C7C810153}" type="datetimeFigureOut">
              <a:rPr lang="ru-RU" smtClean="0"/>
              <a:pPr/>
              <a:t>13.02.2013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ADF880B-75D2-4FA0-894E-DEC22C08D286}" type="slidenum">
              <a:rPr lang="ru-RU" smtClean="0"/>
              <a:pPr/>
              <a:t>‹#›</a:t>
            </a:fld>
            <a:endParaRPr lang="ru-RU"/>
          </a:p>
        </p:txBody>
      </p:sp>
    </p:spTree>
  </p:cSld>
  <p:clrMapOvr>
    <a:masterClrMapping/>
  </p:clrMapOvr>
  <p:transition spd="slow" advClick="0" advTm="2000">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CEAF7C-2A99-44D1-972B-BE6C7C810153}" type="datetimeFigureOut">
              <a:rPr lang="ru-RU" smtClean="0"/>
              <a:pPr/>
              <a:t>13.02.2013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DF880B-75D2-4FA0-894E-DEC22C08D28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Click="0" advTm="2000">
    <p:dissolv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2.wav"/><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
            <a:ext cx="7772400" cy="2348879"/>
          </a:xfrm>
        </p:spPr>
        <p:txBody>
          <a:bodyPr>
            <a:noAutofit/>
          </a:bodyPr>
          <a:lstStyle/>
          <a:p>
            <a:r>
              <a:rPr lang="en-US" sz="8000" dirty="0" smtClean="0"/>
              <a:t>Saint Valentines Day!!!</a:t>
            </a:r>
            <a:endParaRPr lang="ru-RU" sz="8000" dirty="0"/>
          </a:p>
        </p:txBody>
      </p:sp>
      <p:sp>
        <p:nvSpPr>
          <p:cNvPr id="3" name="Подзаголовок 2"/>
          <p:cNvSpPr>
            <a:spLocks noGrp="1"/>
          </p:cNvSpPr>
          <p:nvPr>
            <p:ph type="subTitle" idx="1"/>
          </p:nvPr>
        </p:nvSpPr>
        <p:spPr/>
        <p:txBody>
          <a:bodyPr/>
          <a:lstStyle/>
          <a:p>
            <a:endParaRPr lang="ru-RU"/>
          </a:p>
        </p:txBody>
      </p:sp>
      <p:pic>
        <p:nvPicPr>
          <p:cNvPr id="4" name="Рисунок 3" descr="kartinki-den-valentina-26[1].jpg"/>
          <p:cNvPicPr>
            <a:picLocks noChangeAspect="1"/>
          </p:cNvPicPr>
          <p:nvPr/>
        </p:nvPicPr>
        <p:blipFill>
          <a:blip r:embed="rId3" cstate="print"/>
          <a:stretch>
            <a:fillRect/>
          </a:stretch>
        </p:blipFill>
        <p:spPr>
          <a:xfrm>
            <a:off x="0" y="2420888"/>
            <a:ext cx="9144000" cy="4437112"/>
          </a:xfrm>
          <a:prstGeom prst="rect">
            <a:avLst/>
          </a:prstGeom>
        </p:spPr>
      </p:pic>
    </p:spTree>
  </p:cSld>
  <p:clrMapOvr>
    <a:masterClrMapping/>
  </p:clrMapOvr>
  <p:transition spd="slow" advClick="0" advTm="2000">
    <p:dissolve/>
    <p:sndAc>
      <p:stSnd>
        <p:snd r:embed="rId2" name="chimes.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kartinki-den-valentina-31[1].jpg"/>
          <p:cNvPicPr>
            <a:picLocks noChangeAspect="1"/>
          </p:cNvPicPr>
          <p:nvPr/>
        </p:nvPicPr>
        <p:blipFill>
          <a:blip r:embed="rId3" cstate="print"/>
          <a:stretch>
            <a:fillRect/>
          </a:stretch>
        </p:blipFill>
        <p:spPr>
          <a:xfrm>
            <a:off x="0" y="0"/>
            <a:ext cx="9144000" cy="6858000"/>
          </a:xfrm>
          <a:prstGeom prst="rect">
            <a:avLst/>
          </a:prstGeom>
          <a:ln w="34925">
            <a:solidFill>
              <a:srgbClr val="FFFFFF"/>
            </a:solidFill>
          </a:ln>
          <a:effectLst>
            <a:outerShdw blurRad="317500" dir="2700000" algn="ctr">
              <a:srgbClr val="000000">
                <a:alpha val="43000"/>
              </a:srgbClr>
            </a:outerShdw>
          </a:effectLst>
        </p:spPr>
      </p:pic>
    </p:spTree>
  </p:cSld>
  <p:clrMapOvr>
    <a:masterClrMapping/>
  </p:clrMapOvr>
  <p:transition spd="slow" advClick="0" advTm="2000">
    <p:dissolve/>
    <p:sndAc>
      <p:stSnd>
        <p:snd r:embed="rId2" name="wind.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04664"/>
            <a:ext cx="9144000" cy="1628800"/>
          </a:xfrm>
        </p:spPr>
        <p:txBody>
          <a:bodyPr>
            <a:normAutofit fontScale="90000"/>
          </a:bodyPr>
          <a:lstStyle/>
          <a:p>
            <a:r>
              <a:rPr lang="en-US" sz="5400" dirty="0" smtClean="0"/>
              <a:t>Valentine's Day Superstitions &amp; Traditions </a:t>
            </a:r>
            <a:br>
              <a:rPr lang="en-US" sz="5400" dirty="0" smtClean="0"/>
            </a:br>
            <a:endParaRPr lang="ru-RU" sz="5400" dirty="0"/>
          </a:p>
        </p:txBody>
      </p:sp>
      <p:sp>
        <p:nvSpPr>
          <p:cNvPr id="3" name="Содержимое 2"/>
          <p:cNvSpPr>
            <a:spLocks noGrp="1"/>
          </p:cNvSpPr>
          <p:nvPr>
            <p:ph idx="1"/>
          </p:nvPr>
        </p:nvSpPr>
        <p:spPr>
          <a:xfrm>
            <a:off x="0" y="2132856"/>
            <a:ext cx="9144000" cy="5257800"/>
          </a:xfrm>
        </p:spPr>
        <p:txBody>
          <a:bodyPr>
            <a:normAutofit/>
          </a:bodyPr>
          <a:lstStyle/>
          <a:p>
            <a:r>
              <a:rPr lang="en-US" sz="4400" dirty="0" smtClean="0"/>
              <a:t>Traditionally, spring begins on St Valentine's Day (February 14th), the day on which birds chose their mates. In parts of Sussex Valentines Day was called </a:t>
            </a:r>
            <a:r>
              <a:rPr lang="en-US" sz="4400" smtClean="0"/>
              <a:t>'the Birds </a:t>
            </a:r>
            <a:r>
              <a:rPr lang="en-US" sz="4400" dirty="0" smtClean="0"/>
              <a:t>Wedding Day'.</a:t>
            </a:r>
            <a:endParaRPr lang="ru-RU" sz="4400" dirty="0"/>
          </a:p>
        </p:txBody>
      </p:sp>
    </p:spTree>
  </p:cSld>
  <p:clrMapOvr>
    <a:masterClrMapping/>
  </p:clrMapOvr>
  <p:transition spd="slow" advClick="0" advTm="15000">
    <p:dissolve/>
    <p:sndAc>
      <p:stSnd>
        <p:snd r:embed="rId2" name="chimes.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kartinki-den-valentina-10[1].jpg"/>
          <p:cNvPicPr>
            <a:picLocks noChangeAspect="1"/>
          </p:cNvPicPr>
          <p:nvPr/>
        </p:nvPicPr>
        <p:blipFill>
          <a:blip r:embed="rId3" cstate="print"/>
          <a:stretch>
            <a:fillRect/>
          </a:stretch>
        </p:blipFill>
        <p:spPr>
          <a:xfrm>
            <a:off x="0" y="-27384"/>
            <a:ext cx="9144000" cy="6885384"/>
          </a:xfrm>
          <a:prstGeom prst="rect">
            <a:avLst/>
          </a:prstGeom>
        </p:spPr>
      </p:pic>
    </p:spTree>
  </p:cSld>
  <p:clrMapOvr>
    <a:masterClrMapping/>
  </p:clrMapOvr>
  <p:transition spd="slow" advClick="0" advTm="2000">
    <p:dissolve/>
    <p:sndAc>
      <p:stSnd>
        <p:snd r:embed="rId2" name="wind.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996952"/>
          </a:xfrm>
        </p:spPr>
        <p:txBody>
          <a:bodyPr>
            <a:normAutofit fontScale="90000"/>
          </a:bodyPr>
          <a:lstStyle/>
          <a:p>
            <a:r>
              <a:rPr lang="en-US" sz="4800" dirty="0" smtClean="0"/>
              <a:t>There are many other traditions and superstitions associated with romance activities on Valentine's day including:</a:t>
            </a:r>
            <a:endParaRPr lang="ru-RU" sz="4800" dirty="0"/>
          </a:p>
        </p:txBody>
      </p:sp>
      <p:pic>
        <p:nvPicPr>
          <p:cNvPr id="4" name="Содержимое 3" descr="kartinki-den-valentina-44[1].jpg"/>
          <p:cNvPicPr>
            <a:picLocks noGrp="1" noChangeAspect="1"/>
          </p:cNvPicPr>
          <p:nvPr>
            <p:ph idx="1"/>
          </p:nvPr>
        </p:nvPicPr>
        <p:blipFill>
          <a:blip r:embed="rId3" cstate="print"/>
          <a:stretch>
            <a:fillRect/>
          </a:stretch>
        </p:blipFill>
        <p:spPr>
          <a:xfrm>
            <a:off x="0" y="2492896"/>
            <a:ext cx="9143999" cy="4365103"/>
          </a:xfrm>
        </p:spPr>
      </p:pic>
    </p:spTree>
  </p:cSld>
  <p:clrMapOvr>
    <a:masterClrMapping/>
  </p:clrMapOvr>
  <p:transition spd="slow" advClick="0" advTm="9000">
    <p:dissolve/>
    <p:sndAc>
      <p:stSnd>
        <p:snd r:embed="rId2" name="chimes.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35696" y="836712"/>
            <a:ext cx="5616624" cy="5078313"/>
          </a:xfrm>
          <a:prstGeom prst="rect">
            <a:avLst/>
          </a:prstGeom>
        </p:spPr>
        <p:txBody>
          <a:bodyPr wrap="square">
            <a:spAutoFit/>
          </a:bodyPr>
          <a:lstStyle/>
          <a:p>
            <a:r>
              <a:rPr lang="en-US" sz="5400" dirty="0" smtClean="0"/>
              <a:t>the first man an unmarried woman saw on 14th February would be her future husband;</a:t>
            </a:r>
            <a:endParaRPr lang="ru-RU" sz="5400" dirty="0"/>
          </a:p>
        </p:txBody>
      </p:sp>
    </p:spTree>
  </p:cSld>
  <p:clrMapOvr>
    <a:masterClrMapping/>
  </p:clrMapOvr>
  <p:transition spd="slow" advClick="0" advTm="5000">
    <p:dissolve/>
    <p:sndAc>
      <p:stSnd>
        <p:snd r:embed="rId2" name="laser.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476672"/>
            <a:ext cx="7056784" cy="6001643"/>
          </a:xfrm>
          <a:prstGeom prst="rect">
            <a:avLst/>
          </a:prstGeom>
        </p:spPr>
        <p:txBody>
          <a:bodyPr wrap="square">
            <a:spAutoFit/>
          </a:bodyPr>
          <a:lstStyle/>
          <a:p>
            <a:r>
              <a:rPr lang="en-US" sz="4800" dirty="0" smtClean="0"/>
              <a:t>if the names of all a girl's suitors were written on paper and wrapped in clay and the clay put into water, the piece that rose to the surface first would contain the name of her husband-to-be.</a:t>
            </a:r>
            <a:endParaRPr lang="ru-RU" sz="4800" dirty="0"/>
          </a:p>
        </p:txBody>
      </p:sp>
    </p:spTree>
  </p:cSld>
  <p:clrMapOvr>
    <a:masterClrMapping/>
  </p:clrMapOvr>
  <p:transition spd="slow" advClick="0" advTm="15000">
    <p:dissolve/>
    <p:sndAc>
      <p:stSnd>
        <p:snd r:embed="rId2" name="laser.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19672" y="332656"/>
            <a:ext cx="6390456" cy="6186309"/>
          </a:xfrm>
          <a:prstGeom prst="rect">
            <a:avLst/>
          </a:prstGeom>
        </p:spPr>
        <p:txBody>
          <a:bodyPr wrap="square">
            <a:spAutoFit/>
          </a:bodyPr>
          <a:lstStyle/>
          <a:p>
            <a:r>
              <a:rPr lang="en-US" sz="4400" dirty="0" smtClean="0"/>
              <a:t>if a woman saw a robin flying overhead on Valentine’s Day, it meant she would marry a sailor. If she saw a sparrow, she would marry a poor man and be very happy. If she saw a goldfinch, she would marry a rich person</a:t>
            </a:r>
            <a:endParaRPr lang="ru-RU" sz="4400" dirty="0"/>
          </a:p>
        </p:txBody>
      </p:sp>
    </p:spTree>
  </p:cSld>
  <p:clrMapOvr>
    <a:masterClrMapping/>
  </p:clrMapOvr>
  <p:transition spd="slow" advClick="0" advTm="17000">
    <p:dissolve/>
    <p:sndAc>
      <p:stSnd>
        <p:snd r:embed="rId2" name="laser.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764704"/>
            <a:ext cx="6858000" cy="5262979"/>
          </a:xfrm>
          <a:prstGeom prst="rect">
            <a:avLst/>
          </a:prstGeom>
        </p:spPr>
        <p:txBody>
          <a:bodyPr wrap="square">
            <a:spAutoFit/>
          </a:bodyPr>
          <a:lstStyle/>
          <a:p>
            <a:r>
              <a:rPr lang="en-US" sz="4800" dirty="0" smtClean="0"/>
              <a:t>In the Middle Ages, young men and women drew names from a bowl to see who their valentines would be. They would wear these names on their sleeves for one week.</a:t>
            </a:r>
            <a:endParaRPr lang="ru-RU" sz="4800" dirty="0"/>
          </a:p>
        </p:txBody>
      </p:sp>
    </p:spTree>
  </p:cSld>
  <p:clrMapOvr>
    <a:masterClrMapping/>
  </p:clrMapOvr>
  <p:transition spd="slow" advClick="0" advTm="14000">
    <p:dissolve/>
    <p:sndAc>
      <p:stSnd>
        <p:snd r:embed="rId2" name="laser.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03648" y="0"/>
            <a:ext cx="6858000" cy="6740307"/>
          </a:xfrm>
          <a:prstGeom prst="rect">
            <a:avLst/>
          </a:prstGeom>
        </p:spPr>
        <p:txBody>
          <a:bodyPr wrap="square">
            <a:spAutoFit/>
          </a:bodyPr>
          <a:lstStyle/>
          <a:p>
            <a:r>
              <a:rPr lang="en-US" sz="4800" dirty="0" smtClean="0"/>
              <a:t>In Wales wooden love spoons were carved and given as gifts on the 14</a:t>
            </a:r>
            <a:r>
              <a:rPr lang="en-US" sz="4800" baseline="30000" dirty="0" smtClean="0"/>
              <a:t>th</a:t>
            </a:r>
            <a:r>
              <a:rPr lang="en-US" sz="4800" dirty="0" smtClean="0"/>
              <a:t> of February. Hearts, keys and keyholes were </a:t>
            </a:r>
            <a:r>
              <a:rPr lang="en-US" sz="4800" dirty="0" err="1" smtClean="0"/>
              <a:t>favourite</a:t>
            </a:r>
            <a:r>
              <a:rPr lang="en-US" sz="4800" dirty="0" smtClean="0"/>
              <a:t> decorations on the spoons. The decoration meant, "You unlock my heart!"</a:t>
            </a:r>
            <a:endParaRPr lang="en-US" sz="4800" dirty="0"/>
          </a:p>
        </p:txBody>
      </p:sp>
    </p:spTree>
  </p:cSld>
  <p:clrMapOvr>
    <a:masterClrMapping/>
  </p:clrMapOvr>
  <p:transition spd="slow" advClick="0" advTm="15000">
    <p:dissolve/>
    <p:sndAc>
      <p:stSnd>
        <p:snd r:embed="rId2" name="laser.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rmAutofit/>
          </a:bodyPr>
          <a:lstStyle/>
          <a:p>
            <a:r>
              <a:rPr lang="en-US" sz="9600" smtClean="0">
                <a:solidFill>
                  <a:srgbClr val="66FF33"/>
                </a:solidFill>
              </a:rPr>
              <a:t>+ BONUS!!!</a:t>
            </a:r>
            <a:endParaRPr lang="ru-RU" sz="9600" dirty="0">
              <a:solidFill>
                <a:srgbClr val="66FF33"/>
              </a:solidFill>
            </a:endParaRPr>
          </a:p>
        </p:txBody>
      </p:sp>
    </p:spTree>
  </p:cSld>
  <p:clrMapOvr>
    <a:masterClrMapping/>
  </p:clrMapOvr>
  <p:transition spd="slow" advClick="0" advTm="2000">
    <p:dissolve/>
    <p:sndAc>
      <p:stSnd>
        <p:snd r:embed="rId2" name="applause.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Рисунок 4" descr="kartinki-den-valentina-54[1].jpg"/>
          <p:cNvPicPr>
            <a:picLocks noGrp="1" noChangeAspect="1"/>
          </p:cNvPicPr>
          <p:nvPr>
            <p:ph type="pic" idx="1"/>
          </p:nvPr>
        </p:nvPicPr>
        <p:blipFill>
          <a:blip r:embed="rId3" cstate="print"/>
          <a:srcRect/>
          <a:stretch>
            <a:fillRect/>
          </a:stretch>
        </p:blipFill>
        <p:spPr>
          <a:xfrm>
            <a:off x="0" y="0"/>
            <a:ext cx="9144000" cy="6832019"/>
          </a:xfrm>
        </p:spPr>
      </p:pic>
      <p:sp>
        <p:nvSpPr>
          <p:cNvPr id="4" name="Текст 3"/>
          <p:cNvSpPr>
            <a:spLocks noGrp="1"/>
          </p:cNvSpPr>
          <p:nvPr>
            <p:ph type="body" sz="half" idx="2"/>
          </p:nvPr>
        </p:nvSpPr>
        <p:spPr/>
        <p:txBody>
          <a:bodyPr/>
          <a:lstStyle/>
          <a:p>
            <a:endParaRPr lang="ru-RU" dirty="0"/>
          </a:p>
        </p:txBody>
      </p:sp>
    </p:spTree>
  </p:cSld>
  <p:clrMapOvr>
    <a:masterClrMapping/>
  </p:clrMapOvr>
  <p:transition spd="slow" advClick="0" advTm="2000">
    <p:dissolve/>
    <p:sndAc>
      <p:stSnd>
        <p:snd r:embed="rId2" name="wind.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0_281db_a8f17641_M[1].jpg"/>
          <p:cNvPicPr>
            <a:picLocks noChangeAspect="1"/>
          </p:cNvPicPr>
          <p:nvPr/>
        </p:nvPicPr>
        <p:blipFill>
          <a:blip r:embed="rId2" cstate="print"/>
          <a:stretch>
            <a:fillRect/>
          </a:stretch>
        </p:blipFill>
        <p:spPr>
          <a:xfrm>
            <a:off x="4056" y="0"/>
            <a:ext cx="9139944" cy="6858000"/>
          </a:xfrm>
          <a:prstGeom prst="rect">
            <a:avLst/>
          </a:prstGeom>
        </p:spPr>
      </p:pic>
    </p:spTree>
  </p:cSld>
  <p:clrMapOvr>
    <a:masterClrMapping/>
  </p:clrMapOvr>
  <p:transition spd="slow" advClick="0" advTm="2000">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0_281dc_e5e30fb4_M[1].jpg"/>
          <p:cNvPicPr>
            <a:picLocks noChangeAspect="1"/>
          </p:cNvPicPr>
          <p:nvPr/>
        </p:nvPicPr>
        <p:blipFill>
          <a:blip r:embed="rId2" cstate="print"/>
          <a:stretch>
            <a:fillRect/>
          </a:stretch>
        </p:blipFill>
        <p:spPr>
          <a:xfrm>
            <a:off x="35496" y="0"/>
            <a:ext cx="9108504" cy="6858000"/>
          </a:xfrm>
          <a:prstGeom prst="rect">
            <a:avLst/>
          </a:prstGeom>
        </p:spPr>
      </p:pic>
    </p:spTree>
  </p:cSld>
  <p:clrMapOvr>
    <a:masterClrMapping/>
  </p:clrMapOvr>
  <p:transition spd="slow" advClick="0" advTm="2000">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pugs-03[1].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ransition spd="slow" advClick="0" advTm="2000">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pugs-25[1].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ransition spd="slow" advClick="0" advTm="2000">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tn-73[1].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ransition spd="slow" advClick="0" advTm="2000">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tn-153[1].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ransition spd="slow" advClick="0" advTm="2000">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kartinki-den-valentina-13[1].jpg"/>
          <p:cNvPicPr>
            <a:picLocks noGrp="1" noChangeAspect="1"/>
          </p:cNvPicPr>
          <p:nvPr>
            <p:ph idx="1"/>
          </p:nvPr>
        </p:nvPicPr>
        <p:blipFill>
          <a:blip r:embed="rId3" cstate="print"/>
          <a:stretch>
            <a:fillRect/>
          </a:stretch>
        </p:blipFill>
        <p:spPr>
          <a:xfrm>
            <a:off x="1" y="1"/>
            <a:ext cx="9143999" cy="6858000"/>
          </a:xfrm>
        </p:spPr>
      </p:pic>
      <p:sp>
        <p:nvSpPr>
          <p:cNvPr id="2" name="Заголовок 1"/>
          <p:cNvSpPr>
            <a:spLocks noGrp="1"/>
          </p:cNvSpPr>
          <p:nvPr>
            <p:ph type="title"/>
          </p:nvPr>
        </p:nvSpPr>
        <p:spPr>
          <a:xfrm>
            <a:off x="395536" y="2780928"/>
            <a:ext cx="8229600" cy="1143000"/>
          </a:xfrm>
        </p:spPr>
        <p:txBody>
          <a:bodyPr>
            <a:noAutofit/>
          </a:bodyPr>
          <a:lstStyle/>
          <a:p>
            <a:r>
              <a:rPr lang="en-US" sz="9600" dirty="0" err="1" smtClean="0">
                <a:solidFill>
                  <a:srgbClr val="FF3300"/>
                </a:solidFill>
              </a:rPr>
              <a:t>Zhenia</a:t>
            </a:r>
            <a:r>
              <a:rPr lang="en-US" sz="9600" dirty="0" smtClean="0">
                <a:solidFill>
                  <a:srgbClr val="FF3300"/>
                </a:solidFill>
              </a:rPr>
              <a:t> Demchenko!!!</a:t>
            </a:r>
            <a:endParaRPr lang="ru-RU" sz="9600" dirty="0">
              <a:solidFill>
                <a:srgbClr val="FF3300"/>
              </a:solidFill>
            </a:endParaRPr>
          </a:p>
        </p:txBody>
      </p:sp>
    </p:spTree>
  </p:cSld>
  <p:clrMapOvr>
    <a:masterClrMapping/>
  </p:clrMapOvr>
  <p:transition spd="slow" advClick="0" advTm="3000">
    <p:dissolve/>
    <p:sndAc>
      <p:stSnd>
        <p:snd r:embed="rId2" name="applause.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a:xfrm>
            <a:off x="0" y="0"/>
            <a:ext cx="9144000" cy="6858000"/>
          </a:xfrm>
        </p:spPr>
        <p:txBody>
          <a:bodyPr>
            <a:normAutofit/>
          </a:bodyPr>
          <a:lstStyle/>
          <a:p>
            <a:pPr>
              <a:buNone/>
            </a:pPr>
            <a:r>
              <a:rPr lang="en-US" sz="4400" dirty="0" smtClean="0"/>
              <a:t>Valentine's Day (Saint Valentine's Day) is an occasion celebrated on February 14. </a:t>
            </a:r>
            <a:r>
              <a:rPr lang="en-US" sz="4400" smtClean="0"/>
              <a:t>It is the traditional day on which people express their love for each other by sending Valentine's cards, presenting flowers, or offering confectionery.</a:t>
            </a:r>
            <a:endParaRPr lang="ru-RU" sz="4400" dirty="0"/>
          </a:p>
        </p:txBody>
      </p:sp>
      <p:pic>
        <p:nvPicPr>
          <p:cNvPr id="4" name="Рисунок 3" descr="crop_150x85_de8e33bf9861e599b514d71439da1b58[1].jpg"/>
          <p:cNvPicPr>
            <a:picLocks noChangeAspect="1"/>
          </p:cNvPicPr>
          <p:nvPr/>
        </p:nvPicPr>
        <p:blipFill>
          <a:blip r:embed="rId3" cstate="print"/>
          <a:stretch>
            <a:fillRect/>
          </a:stretch>
        </p:blipFill>
        <p:spPr>
          <a:xfrm>
            <a:off x="3779912" y="4086674"/>
            <a:ext cx="5364088" cy="2771326"/>
          </a:xfrm>
          <a:prstGeom prst="rect">
            <a:avLst/>
          </a:prstGeom>
        </p:spPr>
      </p:pic>
    </p:spTree>
  </p:cSld>
  <p:clrMapOvr>
    <a:masterClrMapping/>
  </p:clrMapOvr>
  <p:transition spd="slow" advClick="0" advTm="17000">
    <p:dissolve/>
    <p:sndAc>
      <p:stSnd>
        <p:snd r:embed="rId2"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kartinki-den-valentina-8[1].jpg"/>
          <p:cNvPicPr>
            <a:picLocks noChangeAspect="1"/>
          </p:cNvPicPr>
          <p:nvPr/>
        </p:nvPicPr>
        <p:blipFill>
          <a:blip r:embed="rId3" cstate="print"/>
          <a:stretch>
            <a:fillRect/>
          </a:stretch>
        </p:blipFill>
        <p:spPr>
          <a:xfrm>
            <a:off x="0" y="0"/>
            <a:ext cx="9144000" cy="6858000"/>
          </a:xfrm>
          <a:prstGeom prst="rect">
            <a:avLst/>
          </a:prstGeom>
        </p:spPr>
      </p:pic>
    </p:spTree>
  </p:cSld>
  <p:clrMapOvr>
    <a:masterClrMapping/>
  </p:clrMapOvr>
  <p:transition spd="slow" advClick="0" advTm="2000">
    <p:dissolve/>
    <p:sndAc>
      <p:stSnd>
        <p:snd r:embed="rId2" name="wind.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p:spPr>
        <p:txBody>
          <a:bodyPr/>
          <a:lstStyle/>
          <a:p>
            <a:r>
              <a:rPr lang="en-US" dirty="0" smtClean="0"/>
              <a:t>Who is St. Valentine?</a:t>
            </a:r>
            <a:endParaRPr lang="ru-RU" dirty="0"/>
          </a:p>
        </p:txBody>
      </p:sp>
      <p:sp>
        <p:nvSpPr>
          <p:cNvPr id="3" name="Содержимое 2"/>
          <p:cNvSpPr>
            <a:spLocks noGrp="1"/>
          </p:cNvSpPr>
          <p:nvPr>
            <p:ph idx="1"/>
          </p:nvPr>
        </p:nvSpPr>
        <p:spPr>
          <a:xfrm>
            <a:off x="0" y="1484784"/>
            <a:ext cx="9144000" cy="5373216"/>
          </a:xfrm>
        </p:spPr>
        <p:txBody>
          <a:bodyPr/>
          <a:lstStyle/>
          <a:p>
            <a:r>
              <a:rPr lang="en-US" dirty="0" smtClean="0"/>
              <a:t>There were many Christians names Valentine. According to the Catholic </a:t>
            </a:r>
            <a:r>
              <a:rPr lang="en-US" dirty="0" err="1" smtClean="0"/>
              <a:t>Encyclopaedia</a:t>
            </a:r>
            <a:r>
              <a:rPr lang="en-US" dirty="0" smtClean="0"/>
              <a:t>, at least three Saint Valentines are mentioned who are associated with 14 February. One is described as a priest at Rome, another as a Bishop of </a:t>
            </a:r>
            <a:r>
              <a:rPr lang="en-US" dirty="0" err="1" smtClean="0"/>
              <a:t>Interamna</a:t>
            </a:r>
            <a:r>
              <a:rPr lang="en-US" dirty="0" smtClean="0"/>
              <a:t> (now Terni in Italy) and the other lived and died in Africa.</a:t>
            </a:r>
            <a:endParaRPr lang="ru-RU" dirty="0"/>
          </a:p>
        </p:txBody>
      </p:sp>
      <p:pic>
        <p:nvPicPr>
          <p:cNvPr id="4" name="Рисунок 3" descr="kartinki-den-valentina-61[1].jpg"/>
          <p:cNvPicPr>
            <a:picLocks noChangeAspect="1"/>
          </p:cNvPicPr>
          <p:nvPr/>
        </p:nvPicPr>
        <p:blipFill>
          <a:blip r:embed="rId3" cstate="print"/>
          <a:stretch>
            <a:fillRect/>
          </a:stretch>
        </p:blipFill>
        <p:spPr>
          <a:xfrm>
            <a:off x="2051720" y="4581128"/>
            <a:ext cx="7092280" cy="2276872"/>
          </a:xfrm>
          <a:prstGeom prst="rect">
            <a:avLst/>
          </a:prstGeom>
        </p:spPr>
      </p:pic>
    </p:spTree>
  </p:cSld>
  <p:clrMapOvr>
    <a:masterClrMapping/>
  </p:clrMapOvr>
  <p:transition spd="slow" advClick="0" advTm="20000">
    <p:dissolve/>
    <p:sndAc>
      <p:stSnd>
        <p:snd r:embed="rId2" name="chimes.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kartinki-den-valentina-11[1].jpg"/>
          <p:cNvPicPr>
            <a:picLocks noChangeAspect="1"/>
          </p:cNvPicPr>
          <p:nvPr/>
        </p:nvPicPr>
        <p:blipFill>
          <a:blip r:embed="rId3" cstate="print"/>
          <a:stretch>
            <a:fillRect/>
          </a:stretch>
        </p:blipFill>
        <p:spPr>
          <a:xfrm>
            <a:off x="0" y="-10060"/>
            <a:ext cx="9144000" cy="6868059"/>
          </a:xfrm>
          <a:prstGeom prst="rect">
            <a:avLst/>
          </a:prstGeom>
        </p:spPr>
      </p:pic>
    </p:spTree>
  </p:cSld>
  <p:clrMapOvr>
    <a:masterClrMapping/>
  </p:clrMapOvr>
  <p:transition spd="slow" advClick="0" advTm="2000">
    <p:dissolve/>
    <p:sndAc>
      <p:stSnd>
        <p:snd r:embed="rId2" name="wind.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rmAutofit fontScale="90000"/>
          </a:bodyPr>
          <a:lstStyle/>
          <a:p>
            <a:r>
              <a:rPr lang="en-US" sz="6600" dirty="0" smtClean="0"/>
              <a:t>The Valentine that most experts believe is the actual one remembered on St. Valentine's Day was a Roman who was martyred for refusing to give </a:t>
            </a:r>
            <a:r>
              <a:rPr lang="en-US" sz="6600" smtClean="0"/>
              <a:t>up Christianity.</a:t>
            </a:r>
            <a:endParaRPr lang="ru-RU" sz="6600" dirty="0"/>
          </a:p>
        </p:txBody>
      </p:sp>
    </p:spTree>
  </p:cSld>
  <p:clrMapOvr>
    <a:masterClrMapping/>
  </p:clrMapOvr>
  <p:transition spd="slow" advClick="0" advTm="10000">
    <p:dissolve/>
    <p:sndAc>
      <p:stSnd>
        <p:snd r:embed="rId2" name="chimes.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kartinki-den-valentina-55[1].jpg"/>
          <p:cNvPicPr>
            <a:picLocks noChangeAspect="1"/>
          </p:cNvPicPr>
          <p:nvPr/>
        </p:nvPicPr>
        <p:blipFill>
          <a:blip r:embed="rId3" cstate="print"/>
          <a:stretch>
            <a:fillRect/>
          </a:stretch>
        </p:blipFill>
        <p:spPr>
          <a:xfrm>
            <a:off x="0" y="0"/>
            <a:ext cx="9144000" cy="6858000"/>
          </a:xfrm>
          <a:prstGeom prst="rect">
            <a:avLst/>
          </a:prstGeom>
        </p:spPr>
      </p:pic>
    </p:spTree>
  </p:cSld>
  <p:clrMapOvr>
    <a:masterClrMapping/>
  </p:clrMapOvr>
  <p:transition spd="slow" advClick="0" advTm="2000">
    <p:dissolve/>
    <p:sndAc>
      <p:stSnd>
        <p:snd r:embed="rId2" name="wind.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p:spPr>
        <p:txBody>
          <a:bodyPr>
            <a:normAutofit fontScale="90000"/>
          </a:bodyPr>
          <a:lstStyle/>
          <a:p>
            <a:r>
              <a:rPr lang="en-US" dirty="0" smtClean="0"/>
              <a:t>What happens on Valentines day in Britain?</a:t>
            </a:r>
            <a:br>
              <a:rPr lang="en-US" dirty="0" smtClean="0"/>
            </a:br>
            <a:endParaRPr lang="ru-RU" dirty="0"/>
          </a:p>
        </p:txBody>
      </p:sp>
      <p:sp>
        <p:nvSpPr>
          <p:cNvPr id="3" name="Содержимое 2"/>
          <p:cNvSpPr>
            <a:spLocks noGrp="1"/>
          </p:cNvSpPr>
          <p:nvPr>
            <p:ph idx="1"/>
          </p:nvPr>
        </p:nvSpPr>
        <p:spPr>
          <a:xfrm>
            <a:off x="0" y="1600200"/>
            <a:ext cx="9144000" cy="5257800"/>
          </a:xfrm>
        </p:spPr>
        <p:txBody>
          <a:bodyPr/>
          <a:lstStyle/>
          <a:p>
            <a:r>
              <a:rPr lang="en-US" dirty="0" smtClean="0"/>
              <a:t>Each year in Britain, we spend much money on cards, flowers, chocolates and other gifts for Valentine's Day. Traditionally these were sent anonymously, but nowadays we often make it clear who is sending each Valentine.</a:t>
            </a:r>
            <a:endParaRPr lang="ru-RU" dirty="0" smtClean="0"/>
          </a:p>
          <a:p>
            <a:r>
              <a:rPr lang="en-US" dirty="0" smtClean="0"/>
              <a:t>Valentine'.</a:t>
            </a:r>
          </a:p>
          <a:p>
            <a:endParaRPr lang="ru-RU" dirty="0"/>
          </a:p>
        </p:txBody>
      </p:sp>
      <p:pic>
        <p:nvPicPr>
          <p:cNvPr id="4" name="Рисунок 3" descr="kartinki-den-valentina-45[1].jpg"/>
          <p:cNvPicPr>
            <a:picLocks noChangeAspect="1"/>
          </p:cNvPicPr>
          <p:nvPr/>
        </p:nvPicPr>
        <p:blipFill>
          <a:blip r:embed="rId3" cstate="print"/>
          <a:stretch>
            <a:fillRect/>
          </a:stretch>
        </p:blipFill>
        <p:spPr>
          <a:xfrm>
            <a:off x="0" y="4149080"/>
            <a:ext cx="9144000" cy="2708920"/>
          </a:xfrm>
          <a:prstGeom prst="rect">
            <a:avLst/>
          </a:prstGeom>
        </p:spPr>
      </p:pic>
    </p:spTree>
  </p:cSld>
  <p:clrMapOvr>
    <a:masterClrMapping/>
  </p:clrMapOvr>
  <p:transition spd="slow" advClick="0" advTm="17000">
    <p:dissolve/>
    <p:sndAc>
      <p:stSnd>
        <p:snd r:embed="rId2" name="chimes.wav"/>
      </p:stSnd>
    </p:sndAc>
  </p:transition>
  <p:timing>
    <p:tnLst>
      <p:par>
        <p:cTn id="1" dur="indefinite" restart="never" nodeType="tmRoot"/>
      </p:par>
    </p:tnLst>
  </p:timing>
</p:sld>
</file>

<file path=ppt/theme/theme1.xml><?xml version="1.0" encoding="utf-8"?>
<a:theme xmlns:a="http://schemas.openxmlformats.org/drawingml/2006/main" name="Тема Office">
  <a:themeElements>
    <a:clrScheme name="Другая 2">
      <a:dk1>
        <a:srgbClr val="FF9999"/>
      </a:dk1>
      <a:lt1>
        <a:srgbClr val="000000"/>
      </a:lt1>
      <a:dk2>
        <a:srgbClr val="F2F2F2"/>
      </a:dk2>
      <a:lt2>
        <a:srgbClr val="FE66FF"/>
      </a:lt2>
      <a:accent1>
        <a:srgbClr val="3F0040"/>
      </a:accent1>
      <a:accent2>
        <a:srgbClr val="FEB2FF"/>
      </a:accent2>
      <a:accent3>
        <a:srgbClr val="953734"/>
      </a:accent3>
      <a:accent4>
        <a:srgbClr val="FF0000"/>
      </a:accent4>
      <a:accent5>
        <a:srgbClr val="5F0060"/>
      </a:accent5>
      <a:accent6>
        <a:srgbClr val="FE19FF"/>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TotalTime>
  <Words>426</Words>
  <Application>Microsoft Office PowerPoint</Application>
  <PresentationFormat>Экран (4:3)</PresentationFormat>
  <Paragraphs>18</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Тема Office</vt:lpstr>
      <vt:lpstr>Saint Valentines Day!!!</vt:lpstr>
      <vt:lpstr>Слайд 2</vt:lpstr>
      <vt:lpstr>Слайд 3</vt:lpstr>
      <vt:lpstr>Слайд 4</vt:lpstr>
      <vt:lpstr>Who is St. Valentine?</vt:lpstr>
      <vt:lpstr>Слайд 6</vt:lpstr>
      <vt:lpstr>The Valentine that most experts believe is the actual one remembered on St. Valentine's Day was a Roman who was martyred for refusing to give up Christianity.</vt:lpstr>
      <vt:lpstr>Слайд 8</vt:lpstr>
      <vt:lpstr>What happens on Valentines day in Britain? </vt:lpstr>
      <vt:lpstr>Слайд 10</vt:lpstr>
      <vt:lpstr>Valentine's Day Superstitions &amp; Traditions  </vt:lpstr>
      <vt:lpstr>Слайд 12</vt:lpstr>
      <vt:lpstr>There are many other traditions and superstitions associated with romance activities on Valentine's day including:</vt:lpstr>
      <vt:lpstr>Слайд 14</vt:lpstr>
      <vt:lpstr>Слайд 15</vt:lpstr>
      <vt:lpstr>Слайд 16</vt:lpstr>
      <vt:lpstr>Слайд 17</vt:lpstr>
      <vt:lpstr>Слайд 18</vt:lpstr>
      <vt:lpstr>+ BONUS!!!</vt:lpstr>
      <vt:lpstr>Слайд 20</vt:lpstr>
      <vt:lpstr>Слайд 21</vt:lpstr>
      <vt:lpstr>Слайд 22</vt:lpstr>
      <vt:lpstr>Слайд 23</vt:lpstr>
      <vt:lpstr>Слайд 24</vt:lpstr>
      <vt:lpstr>Слайд 25</vt:lpstr>
      <vt:lpstr>Zhenia Demchenko!!!</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Saint Valentines Day!!!</dc:title>
  <dc:creator>Your User Name</dc:creator>
  <cp:lastModifiedBy>Your User Name</cp:lastModifiedBy>
  <cp:revision>32</cp:revision>
  <dcterms:created xsi:type="dcterms:W3CDTF">2013-02-12T10:35:33Z</dcterms:created>
  <dcterms:modified xsi:type="dcterms:W3CDTF">2013-02-13T20:43:30Z</dcterms:modified>
</cp:coreProperties>
</file>