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44" r:id="rId3"/>
    <p:sldMasterId id="2147483792" r:id="rId4"/>
    <p:sldMasterId id="2147483804" r:id="rId5"/>
    <p:sldMasterId id="2147483816" r:id="rId6"/>
    <p:sldMasterId id="2147483828" r:id="rId7"/>
    <p:sldMasterId id="2147483840" r:id="rId8"/>
    <p:sldMasterId id="2147483852" r:id="rId9"/>
    <p:sldMasterId id="2147483912" r:id="rId10"/>
    <p:sldMasterId id="2147483924" r:id="rId11"/>
    <p:sldMasterId id="2147483948" r:id="rId12"/>
    <p:sldMasterId id="2147483960" r:id="rId13"/>
  </p:sldMasterIdLst>
  <p:notesMasterIdLst>
    <p:notesMasterId r:id="rId33"/>
  </p:notesMasterIdLst>
  <p:sldIdLst>
    <p:sldId id="256" r:id="rId14"/>
    <p:sldId id="257" r:id="rId15"/>
    <p:sldId id="259" r:id="rId16"/>
    <p:sldId id="264" r:id="rId17"/>
    <p:sldId id="265" r:id="rId18"/>
    <p:sldId id="268" r:id="rId19"/>
    <p:sldId id="266" r:id="rId20"/>
    <p:sldId id="267" r:id="rId21"/>
    <p:sldId id="270" r:id="rId22"/>
    <p:sldId id="282" r:id="rId23"/>
    <p:sldId id="27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047" autoAdjust="0"/>
    <p:restoredTop sz="96437" autoAdjust="0"/>
  </p:normalViewPr>
  <p:slideViewPr>
    <p:cSldViewPr>
      <p:cViewPr varScale="1">
        <p:scale>
          <a:sx n="112" d="100"/>
          <a:sy n="112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6411-B307-41C3-A256-F4FB91ADA73F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7446F-0A80-4ABA-AC3B-BCC473970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830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4/8/2014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4/8/2014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8572560" cy="2428892"/>
          </a:xfrm>
        </p:spPr>
        <p:txBody>
          <a:bodyPr>
            <a:no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Вплив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зелених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насаджень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загазованість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міста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Броди</a:t>
            </a:r>
            <a:endParaRPr lang="ru-RU" dirty="0"/>
          </a:p>
        </p:txBody>
      </p:sp>
      <p:pic>
        <p:nvPicPr>
          <p:cNvPr id="5" name="Рисунок 4" descr="posadka-lisu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000348"/>
            <a:ext cx="506253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bigstockphoto_Green_Earth_5801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1500174"/>
            <a:ext cx="2857520" cy="283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роди_герб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000240"/>
            <a:ext cx="714380" cy="90271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214290"/>
            <a:ext cx="7643866" cy="41434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dirty="0" err="1" smtClean="0"/>
              <a:t>Кількість</a:t>
            </a:r>
            <a:r>
              <a:rPr lang="ru-RU" sz="2400" dirty="0" smtClean="0"/>
              <a:t> пилу в </a:t>
            </a:r>
            <a:r>
              <a:rPr lang="ru-RU" sz="2400" dirty="0" err="1" smtClean="0"/>
              <a:t>повітрі</a:t>
            </a:r>
            <a:r>
              <a:rPr lang="ru-RU" sz="2400" dirty="0" smtClean="0"/>
              <a:t> </a:t>
            </a:r>
            <a:r>
              <a:rPr lang="ru-RU" sz="2400" dirty="0" err="1" smtClean="0"/>
              <a:t>зменшується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міру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Кількісні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забруднення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повітря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знаходяться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залежності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розмірів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озелененої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ступеня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густоти</a:t>
            </a:r>
            <a:r>
              <a:rPr lang="ru-RU" sz="2400" dirty="0" smtClean="0"/>
              <a:t> посадок. У </a:t>
            </a:r>
            <a:r>
              <a:rPr lang="ru-RU" sz="2400" dirty="0" err="1" smtClean="0"/>
              <a:t>повітрі</a:t>
            </a:r>
            <a:r>
              <a:rPr lang="ru-RU" sz="2400" dirty="0" smtClean="0"/>
              <a:t> великого парку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густими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насадженнями</a:t>
            </a:r>
            <a:r>
              <a:rPr lang="ru-RU" sz="2400" dirty="0" smtClean="0"/>
              <a:t> пилу 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, </a:t>
            </a:r>
            <a:r>
              <a:rPr lang="ru-RU" sz="2400" dirty="0" err="1" smtClean="0"/>
              <a:t>ніж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повітрі</a:t>
            </a:r>
            <a:r>
              <a:rPr lang="ru-RU" sz="2400" dirty="0" smtClean="0"/>
              <a:t> такого ж великого парку,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розрідженими</a:t>
            </a:r>
            <a:r>
              <a:rPr lang="ru-RU" sz="2400" dirty="0" smtClean="0"/>
              <a:t> посадками.</a:t>
            </a:r>
            <a:endParaRPr lang="ru-RU" sz="2400" dirty="0"/>
          </a:p>
        </p:txBody>
      </p:sp>
      <p:pic>
        <p:nvPicPr>
          <p:cNvPr id="4" name="Рисунок 3" descr="x_29ebf3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714752"/>
            <a:ext cx="407196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арк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2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4643470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Листя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дерев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чагарників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гарним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акумулятором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пилу.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Навіть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зимові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місяці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коли дерева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позбавлені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листя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вони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мають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велике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пилозахисне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Однак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дослідження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показують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різні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породи дерев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чагарників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дають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далеко не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однаковий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пилозахисний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ефект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Так,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«вяз»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затримує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6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разів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більше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пилу,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чим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«тополя </a:t>
            </a:r>
            <a:r>
              <a:rPr lang="ru-RU" sz="24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бальзамічна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</a:t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V_4v1lfGEq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696892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9"/>
            <a:ext cx="8258204" cy="421484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налічується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автомобілів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спалюють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нафтопродуктів</a:t>
            </a:r>
            <a:r>
              <a:rPr lang="ru-RU" dirty="0" smtClean="0"/>
              <a:t>,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забруднюючи</a:t>
            </a:r>
            <a:r>
              <a:rPr lang="ru-RU" dirty="0" smtClean="0"/>
              <a:t> </a:t>
            </a:r>
            <a:r>
              <a:rPr lang="ru-RU" dirty="0" err="1" smtClean="0"/>
              <a:t>атмосферне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 </a:t>
            </a:r>
            <a:r>
              <a:rPr lang="ru-RU" dirty="0" err="1" smtClean="0"/>
              <a:t>Вихлопні</a:t>
            </a:r>
            <a:r>
              <a:rPr lang="ru-RU" dirty="0" smtClean="0"/>
              <a:t> гази </a:t>
            </a:r>
            <a:r>
              <a:rPr lang="ru-RU" dirty="0" err="1" smtClean="0"/>
              <a:t>двигунів</a:t>
            </a:r>
            <a:r>
              <a:rPr lang="ru-RU" dirty="0" smtClean="0"/>
              <a:t>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згоряння</a:t>
            </a:r>
            <a:r>
              <a:rPr lang="ru-RU" dirty="0" smtClean="0"/>
              <a:t> (особливо </a:t>
            </a:r>
            <a:r>
              <a:rPr lang="ru-RU" dirty="0" err="1" smtClean="0"/>
              <a:t>карбіраторних</a:t>
            </a:r>
            <a:r>
              <a:rPr lang="ru-RU" dirty="0" smtClean="0"/>
              <a:t>)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токсичних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— </a:t>
            </a:r>
            <a:r>
              <a:rPr lang="ru-RU" dirty="0" err="1" smtClean="0"/>
              <a:t>бенз</a:t>
            </a:r>
            <a:r>
              <a:rPr lang="ru-RU" dirty="0" smtClean="0"/>
              <a:t>(о)</a:t>
            </a:r>
            <a:r>
              <a:rPr lang="ru-RU" dirty="0" err="1" smtClean="0"/>
              <a:t>пірену</a:t>
            </a:r>
            <a:r>
              <a:rPr lang="ru-RU" dirty="0" smtClean="0"/>
              <a:t>, </a:t>
            </a:r>
            <a:r>
              <a:rPr lang="ru-RU" dirty="0" err="1" smtClean="0"/>
              <a:t>альдегідів</a:t>
            </a:r>
            <a:r>
              <a:rPr lang="ru-RU" dirty="0" smtClean="0"/>
              <a:t>, </a:t>
            </a:r>
            <a:r>
              <a:rPr lang="ru-RU" dirty="0" err="1" smtClean="0"/>
              <a:t>оксидів</a:t>
            </a:r>
            <a:r>
              <a:rPr lang="ru-RU" dirty="0" smtClean="0"/>
              <a:t> азоту та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особливо </a:t>
            </a:r>
            <a:r>
              <a:rPr lang="ru-RU" dirty="0" err="1" smtClean="0"/>
              <a:t>небезпечних</a:t>
            </a:r>
            <a:r>
              <a:rPr lang="ru-RU" dirty="0" smtClean="0"/>
              <a:t> </a:t>
            </a:r>
            <a:r>
              <a:rPr lang="ru-RU" dirty="0" err="1" smtClean="0"/>
              <a:t>сполук</a:t>
            </a:r>
            <a:r>
              <a:rPr lang="ru-RU" dirty="0" smtClean="0"/>
              <a:t> </a:t>
            </a:r>
            <a:r>
              <a:rPr lang="ru-RU" dirty="0" err="1" smtClean="0"/>
              <a:t>свинцю</a:t>
            </a:r>
            <a:r>
              <a:rPr lang="ru-RU" dirty="0" smtClean="0"/>
              <a:t> (у </a:t>
            </a:r>
            <a:r>
              <a:rPr lang="ru-RU" dirty="0" err="1" smtClean="0"/>
              <a:t>випадку</a:t>
            </a:r>
            <a:r>
              <a:rPr lang="ru-RU" dirty="0" smtClean="0"/>
              <a:t> </a:t>
            </a:r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ru-RU" dirty="0" err="1" smtClean="0"/>
              <a:t>етилового</a:t>
            </a:r>
            <a:r>
              <a:rPr lang="ru-RU" dirty="0" smtClean="0"/>
              <a:t> бензину).</a:t>
            </a:r>
            <a:endParaRPr lang="ru-RU" dirty="0"/>
          </a:p>
        </p:txBody>
      </p:sp>
      <p:pic>
        <p:nvPicPr>
          <p:cNvPr id="4" name="Рисунок 3" descr="завантаженн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3" y="4449383"/>
            <a:ext cx="3619507" cy="240861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5340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для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та </a:t>
            </a:r>
            <a:r>
              <a:rPr lang="ru-RU" dirty="0" err="1" smtClean="0"/>
              <a:t>існувати</a:t>
            </a:r>
            <a:r>
              <a:rPr lang="ru-RU" dirty="0" smtClean="0"/>
              <a:t> </a:t>
            </a:r>
            <a:r>
              <a:rPr lang="ru-RU" dirty="0" err="1" smtClean="0"/>
              <a:t>усьому</a:t>
            </a:r>
            <a:r>
              <a:rPr lang="ru-RU" dirty="0" smtClean="0"/>
              <a:t> живому.</a:t>
            </a:r>
            <a:endParaRPr lang="ru-RU" dirty="0"/>
          </a:p>
        </p:txBody>
      </p:sp>
      <p:pic>
        <p:nvPicPr>
          <p:cNvPr id="4" name="Рисунок 3" descr="zelenaya+planeta+583394257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928934"/>
            <a:ext cx="6572264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2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2214578"/>
          </a:xfrm>
        </p:spPr>
        <p:txBody>
          <a:bodyPr>
            <a:normAutofit/>
          </a:bodyPr>
          <a:lstStyle/>
          <a:p>
            <a:r>
              <a:rPr lang="uk-UA" dirty="0" smtClean="0"/>
              <a:t>Зелені насадження очищують повітря, вдихаючи вуглекислий газ, і видихають кисень.</a:t>
            </a:r>
            <a:endParaRPr lang="ru-RU" dirty="0"/>
          </a:p>
        </p:txBody>
      </p:sp>
      <p:pic>
        <p:nvPicPr>
          <p:cNvPr id="4" name="Рисунок 3" descr="zelenaya+planeta+69793056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3857652" cy="431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Неконтрольована</a:t>
            </a:r>
            <a:r>
              <a:rPr lang="ru-RU" b="1" dirty="0" smtClean="0"/>
              <a:t> </a:t>
            </a:r>
            <a:r>
              <a:rPr lang="ru-RU" b="1" dirty="0" err="1" smtClean="0"/>
              <a:t>вирубка</a:t>
            </a:r>
            <a:r>
              <a:rPr lang="ru-RU" b="1" dirty="0" smtClean="0"/>
              <a:t> </a:t>
            </a:r>
            <a:r>
              <a:rPr lang="ru-RU" b="1" dirty="0" err="1" smtClean="0"/>
              <a:t>лісів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429552" cy="400052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Ліс-це</a:t>
            </a:r>
            <a:r>
              <a:rPr lang="ru-RU" dirty="0" smtClean="0"/>
              <a:t> </a:t>
            </a:r>
            <a:r>
              <a:rPr lang="ru-RU" dirty="0" err="1" smtClean="0"/>
              <a:t>складова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важлива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біосфери</a:t>
            </a:r>
            <a:r>
              <a:rPr lang="ru-RU" dirty="0" smtClean="0"/>
              <a:t>, яка </a:t>
            </a:r>
            <a:r>
              <a:rPr lang="ru-RU" dirty="0" err="1" smtClean="0"/>
              <a:t>є</a:t>
            </a:r>
            <a:r>
              <a:rPr lang="ru-RU" dirty="0" smtClean="0"/>
              <a:t>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r>
              <a:rPr lang="ru-RU" dirty="0" err="1" smtClean="0"/>
              <a:t>рослинності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сукупності</a:t>
            </a:r>
            <a:r>
              <a:rPr lang="ru-RU" dirty="0" smtClean="0"/>
              <a:t> дерев, </a:t>
            </a:r>
            <a:r>
              <a:rPr lang="ru-RU" dirty="0" err="1" smtClean="0"/>
              <a:t>чагарників</a:t>
            </a:r>
            <a:r>
              <a:rPr lang="ru-RU" dirty="0" smtClean="0"/>
              <a:t>, трав, </a:t>
            </a:r>
            <a:r>
              <a:rPr lang="ru-RU" dirty="0" err="1" smtClean="0"/>
              <a:t>мохів</a:t>
            </a:r>
            <a:r>
              <a:rPr lang="ru-RU" dirty="0" smtClean="0"/>
              <a:t>, </a:t>
            </a:r>
            <a:r>
              <a:rPr lang="ru-RU" dirty="0" err="1" smtClean="0"/>
              <a:t>лишайників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т.д.,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мікроорганізми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   Все в </a:t>
            </a:r>
            <a:r>
              <a:rPr lang="ru-RU" dirty="0" err="1" smtClean="0"/>
              <a:t>лісі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взаємопов'язано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один на одного,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зовнішнє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phplVF7VARs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953000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3643338"/>
          </a:xfrm>
        </p:spPr>
        <p:txBody>
          <a:bodyPr>
            <a:normAutofit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підрахунками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, </a:t>
            </a:r>
            <a:r>
              <a:rPr lang="ru-RU" dirty="0" err="1" smtClean="0"/>
              <a:t>за</a:t>
            </a:r>
            <a:r>
              <a:rPr lang="ru-RU" dirty="0" smtClean="0"/>
              <a:t> один </a:t>
            </a:r>
            <a:r>
              <a:rPr lang="ru-RU" dirty="0" err="1" smtClean="0"/>
              <a:t>сонячний</a:t>
            </a:r>
            <a:r>
              <a:rPr lang="ru-RU" dirty="0" smtClean="0"/>
              <a:t> день гектар </a:t>
            </a:r>
            <a:r>
              <a:rPr lang="ru-RU" dirty="0" err="1" smtClean="0"/>
              <a:t>лісу</a:t>
            </a:r>
            <a:r>
              <a:rPr lang="ru-RU" dirty="0" smtClean="0"/>
              <a:t> </a:t>
            </a:r>
            <a:r>
              <a:rPr lang="ru-RU" dirty="0" err="1" smtClean="0"/>
              <a:t>поглинає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120-280 кг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виділяє</a:t>
            </a:r>
            <a:r>
              <a:rPr lang="ru-RU" dirty="0" smtClean="0"/>
              <a:t> 180-200 кг </a:t>
            </a:r>
            <a:r>
              <a:rPr lang="ru-RU" dirty="0" err="1" smtClean="0"/>
              <a:t>кисню</a:t>
            </a:r>
            <a:r>
              <a:rPr lang="ru-RU" dirty="0" smtClean="0"/>
              <a:t>. </a:t>
            </a:r>
            <a:r>
              <a:rPr lang="ru-RU" dirty="0" err="1" smtClean="0"/>
              <a:t>Одне</a:t>
            </a:r>
            <a:r>
              <a:rPr lang="ru-RU" dirty="0" smtClean="0"/>
              <a:t> дерево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достатню</a:t>
            </a:r>
            <a:r>
              <a:rPr lang="ru-RU" dirty="0" smtClean="0"/>
              <a:t> для </a:t>
            </a:r>
            <a:r>
              <a:rPr lang="ru-RU" dirty="0" err="1" smtClean="0"/>
              <a:t>дихання</a:t>
            </a:r>
            <a:r>
              <a:rPr lang="ru-RU" dirty="0" smtClean="0"/>
              <a:t> 3-х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. Гектар хвойного </a:t>
            </a:r>
            <a:r>
              <a:rPr lang="ru-RU" dirty="0" err="1" smtClean="0"/>
              <a:t>лісу</a:t>
            </a:r>
            <a:r>
              <a:rPr lang="ru-RU" dirty="0" smtClean="0"/>
              <a:t> </a:t>
            </a:r>
            <a:r>
              <a:rPr lang="ru-RU" dirty="0" err="1" smtClean="0"/>
              <a:t>затримує</a:t>
            </a:r>
            <a:r>
              <a:rPr lang="ru-RU" dirty="0" smtClean="0"/>
              <a:t> 40 тонн пилу, </a:t>
            </a:r>
          </a:p>
          <a:p>
            <a:r>
              <a:rPr lang="ru-RU" dirty="0" smtClean="0"/>
              <a:t>а </a:t>
            </a:r>
            <a:r>
              <a:rPr lang="ru-RU" dirty="0" err="1" smtClean="0"/>
              <a:t>листяного</a:t>
            </a:r>
            <a:r>
              <a:rPr lang="ru-RU" dirty="0" smtClean="0"/>
              <a:t> -100 тонн.</a:t>
            </a:r>
            <a:endParaRPr lang="ru-RU" dirty="0"/>
          </a:p>
        </p:txBody>
      </p:sp>
      <p:pic>
        <p:nvPicPr>
          <p:cNvPr id="4" name="Рисунок 3" descr="151-t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716" y="3071811"/>
            <a:ext cx="5679284" cy="378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</a:t>
            </a:r>
            <a:r>
              <a:rPr lang="uk-UA" dirty="0" smtClean="0"/>
              <a:t> кожним роком людей все більше, а дерев все менше…</a:t>
            </a: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7572428" cy="504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50"/>
                            </p:stCondLst>
                            <p:childTnLst>
                              <p:par>
                                <p:cTn id="1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7553356" cy="6312884"/>
          </a:xfrm>
        </p:spPr>
        <p:txBody>
          <a:bodyPr/>
          <a:lstStyle/>
          <a:p>
            <a:r>
              <a:rPr lang="ru-RU" dirty="0" smtClean="0"/>
              <a:t>Але </a:t>
            </a:r>
            <a:r>
              <a:rPr lang="ru-RU" dirty="0" err="1" smtClean="0"/>
              <a:t>хіба</a:t>
            </a:r>
            <a:r>
              <a:rPr lang="ru-RU" dirty="0" smtClean="0"/>
              <a:t> </a:t>
            </a:r>
            <a:r>
              <a:rPr lang="ru-RU" dirty="0" err="1" smtClean="0"/>
              <a:t>можемо</a:t>
            </a:r>
            <a:r>
              <a:rPr lang="ru-RU" dirty="0" smtClean="0"/>
              <a:t> ми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, </a:t>
            </a:r>
            <a:r>
              <a:rPr lang="ru-RU" dirty="0" err="1" smtClean="0"/>
              <a:t>запитають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нас?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зобов'язані</a:t>
            </a:r>
            <a:r>
              <a:rPr lang="ru-RU" dirty="0" smtClean="0"/>
              <a:t>! Для початку,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призупинити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засмічення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живого </a:t>
            </a:r>
            <a:r>
              <a:rPr lang="ru-RU" dirty="0" err="1" smtClean="0"/>
              <a:t>навколо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переосмислення</a:t>
            </a:r>
            <a:r>
              <a:rPr lang="ru-RU" dirty="0" smtClean="0"/>
              <a:t> та </a:t>
            </a:r>
            <a:r>
              <a:rPr lang="ru-RU" dirty="0" err="1" smtClean="0"/>
              <a:t>формування</a:t>
            </a:r>
            <a:r>
              <a:rPr lang="ru-RU" dirty="0" smtClean="0"/>
              <a:t> нового </a:t>
            </a:r>
            <a:r>
              <a:rPr lang="ru-RU" dirty="0" err="1" smtClean="0"/>
              <a:t>морально-стійкого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 </a:t>
            </a:r>
            <a:r>
              <a:rPr lang="ru-RU" dirty="0" err="1" smtClean="0"/>
              <a:t>природокористування</a:t>
            </a:r>
            <a:r>
              <a:rPr lang="ru-RU" dirty="0" smtClean="0"/>
              <a:t>. </a:t>
            </a:r>
            <a:r>
              <a:rPr lang="ru-RU" dirty="0" err="1" smtClean="0"/>
              <a:t>Вже</a:t>
            </a:r>
            <a:r>
              <a:rPr lang="ru-RU" dirty="0" smtClean="0"/>
              <a:t> зараз ми </a:t>
            </a:r>
            <a:r>
              <a:rPr lang="ru-RU" dirty="0" err="1" smtClean="0"/>
              <a:t>зобов'язані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радикально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лісів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подумати</a:t>
            </a:r>
            <a:r>
              <a:rPr lang="ru-RU" dirty="0" smtClean="0"/>
              <a:t>, як </a:t>
            </a:r>
            <a:r>
              <a:rPr lang="ru-RU" dirty="0" err="1" smtClean="0"/>
              <a:t>зберегти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примножити</a:t>
            </a:r>
            <a:r>
              <a:rPr lang="ru-RU" dirty="0" smtClean="0"/>
              <a:t> наше </a:t>
            </a:r>
            <a:r>
              <a:rPr lang="ru-RU" dirty="0" err="1" smtClean="0"/>
              <a:t>лісове</a:t>
            </a:r>
            <a:r>
              <a:rPr lang="ru-RU" dirty="0" smtClean="0"/>
              <a:t> </a:t>
            </a:r>
            <a:r>
              <a:rPr lang="ru-RU" dirty="0" err="1" smtClean="0"/>
              <a:t>багатство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_9644532_222_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4607702"/>
            <a:ext cx="3000396" cy="2250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143932" cy="44291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 давайте ж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будемо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пам'ятати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про те,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ліси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безцінний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скарб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нашої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планети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</a:t>
            </a:r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1445636_s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357430"/>
            <a:ext cx="2209851" cy="250033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85728"/>
            <a:ext cx="8715436" cy="3046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Зелені насадження — це сукупність деревних, чагарникових і трав'янистих рослин на визначеній території. До них належать дерева, кущі, газони, квітники в парках, скверах, лісових масивах, вздовж вулиць і дорі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завантаженн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500438"/>
            <a:ext cx="4643470" cy="309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elena_planeta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314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7715304" cy="285752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600" b="1" dirty="0" err="1" smtClean="0"/>
              <a:t>Загазованість</a:t>
            </a:r>
            <a:r>
              <a:rPr lang="ru-RU" sz="2600" b="1" dirty="0" smtClean="0"/>
              <a:t> - </a:t>
            </a:r>
            <a:r>
              <a:rPr lang="ru-RU" sz="2600" b="1" dirty="0" err="1" smtClean="0"/>
              <a:t>поява</a:t>
            </a:r>
            <a:r>
              <a:rPr lang="ru-RU" sz="2600" b="1" dirty="0" smtClean="0"/>
              <a:t> в </a:t>
            </a:r>
            <a:r>
              <a:rPr lang="ru-RU" sz="2600" b="1" dirty="0" err="1" smtClean="0"/>
              <a:t>повітрі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шкідливих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або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вибухонебезпечних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газоподібних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речовин</a:t>
            </a:r>
            <a:r>
              <a:rPr lang="ru-RU" sz="2600" b="1" dirty="0" smtClean="0"/>
              <a:t> у </a:t>
            </a:r>
            <a:r>
              <a:rPr lang="ru-RU" sz="2600" b="1" dirty="0" err="1" smtClean="0"/>
              <a:t>відчутних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концентраціях</a:t>
            </a:r>
            <a:r>
              <a:rPr lang="ru-RU" sz="2600" b="1" dirty="0" smtClean="0"/>
              <a:t>; </a:t>
            </a:r>
            <a:r>
              <a:rPr lang="ru-RU" sz="2600" b="1" dirty="0" err="1" smtClean="0"/>
              <a:t>зміна</a:t>
            </a:r>
            <a:r>
              <a:rPr lang="ru-RU" sz="2600" b="1" dirty="0" smtClean="0"/>
              <a:t> складу </a:t>
            </a:r>
            <a:r>
              <a:rPr lang="ru-RU" sz="2600" b="1" dirty="0" err="1" smtClean="0"/>
              <a:t>повітря</a:t>
            </a:r>
            <a:r>
              <a:rPr lang="ru-RU" sz="2600" b="1" dirty="0" smtClean="0"/>
              <a:t> в </a:t>
            </a:r>
            <a:r>
              <a:rPr lang="ru-RU" sz="2600" b="1" dirty="0" err="1" smtClean="0"/>
              <a:t>бік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помітного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збільшення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вмісту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в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ньому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будь-якого</a:t>
            </a:r>
            <a:r>
              <a:rPr lang="ru-RU" sz="2600" b="1" dirty="0" smtClean="0"/>
              <a:t> газу </a:t>
            </a:r>
            <a:r>
              <a:rPr lang="ru-RU" sz="2600" b="1" dirty="0" err="1" smtClean="0"/>
              <a:t>проти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звичайної</a:t>
            </a:r>
            <a:r>
              <a:rPr lang="ru-RU" sz="2600" b="1" dirty="0" smtClean="0"/>
              <a:t> </a:t>
            </a:r>
            <a:r>
              <a:rPr lang="ru-RU" sz="2600" b="1" dirty="0" err="1" smtClean="0"/>
              <a:t>норми</a:t>
            </a:r>
            <a:r>
              <a:rPr lang="ru-RU" sz="2600" b="1" dirty="0" smtClean="0"/>
              <a:t>.</a:t>
            </a:r>
          </a:p>
        </p:txBody>
      </p:sp>
      <p:pic>
        <p:nvPicPr>
          <p:cNvPr id="5" name="Рисунок 4" descr="3835338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156711"/>
            <a:ext cx="5429256" cy="360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4285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ЗНАЧЕННЯ ЗЕЛЕНИХ НАСАДЖЕНЬ МІСТА У ФОРМУВАННІ ЗОВНІШНЬОГО 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СЕРЕДОВИЩА МІСТА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БРОДИ.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857364"/>
            <a:ext cx="8001056" cy="4041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Велике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err="1" smtClean="0"/>
              <a:t>різноманітне</a:t>
            </a:r>
            <a:r>
              <a:rPr lang="ru-RU" sz="2800" dirty="0" smtClean="0"/>
              <a:t> 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 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 </a:t>
            </a:r>
            <a:r>
              <a:rPr lang="ru-RU" sz="2800" dirty="0" err="1" smtClean="0"/>
              <a:t>зелені</a:t>
            </a:r>
            <a:r>
              <a:rPr lang="ru-RU" sz="2800" dirty="0" smtClean="0"/>
              <a:t> </a:t>
            </a:r>
          </a:p>
          <a:p>
            <a:r>
              <a:rPr lang="ru-RU" sz="2800" dirty="0" err="1" smtClean="0"/>
              <a:t>насадження</a:t>
            </a:r>
            <a:r>
              <a:rPr lang="ru-RU" sz="2800" dirty="0" smtClean="0"/>
              <a:t> у </a:t>
            </a:r>
            <a:r>
              <a:rPr lang="ru-RU" sz="2800" dirty="0" err="1" smtClean="0"/>
              <a:t>містобудуванні</a:t>
            </a:r>
            <a:r>
              <a:rPr lang="ru-RU" sz="2800" dirty="0" smtClean="0"/>
              <a:t>. Вони </a:t>
            </a:r>
            <a:r>
              <a:rPr lang="ru-RU" sz="2800" dirty="0" err="1" smtClean="0"/>
              <a:t>відіграють</a:t>
            </a:r>
            <a:r>
              <a:rPr lang="ru-RU" sz="2800" dirty="0" smtClean="0"/>
              <a:t> </a:t>
            </a:r>
          </a:p>
          <a:p>
            <a:r>
              <a:rPr lang="ru-RU" sz="2800" dirty="0" err="1" smtClean="0"/>
              <a:t>значну</a:t>
            </a:r>
            <a:r>
              <a:rPr lang="ru-RU" sz="2800" dirty="0" smtClean="0"/>
              <a:t> роль у </a:t>
            </a:r>
            <a:r>
              <a:rPr lang="ru-RU" sz="2800" dirty="0" err="1" smtClean="0"/>
              <a:t>формуванні</a:t>
            </a:r>
            <a:r>
              <a:rPr lang="ru-RU" sz="2800" dirty="0" smtClean="0"/>
              <a:t> </a:t>
            </a:r>
            <a:r>
              <a:rPr lang="ru-RU" sz="2800" dirty="0" err="1" smtClean="0"/>
              <a:t>навколишнього</a:t>
            </a:r>
            <a:endParaRPr lang="ru-RU" sz="2800" dirty="0" smtClean="0"/>
          </a:p>
          <a:p>
            <a:r>
              <a:rPr lang="ru-RU" sz="2800" dirty="0" err="1" smtClean="0"/>
              <a:t>середовища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тому </a:t>
            </a:r>
            <a:r>
              <a:rPr lang="ru-RU" sz="2800" dirty="0" err="1" smtClean="0"/>
              <a:t>щомають</a:t>
            </a:r>
            <a:r>
              <a:rPr lang="ru-RU" sz="2800" dirty="0" smtClean="0"/>
              <a:t> </a:t>
            </a:r>
            <a:r>
              <a:rPr lang="ru-RU" sz="2800" dirty="0" err="1" smtClean="0"/>
              <a:t>властивості</a:t>
            </a:r>
            <a:r>
              <a:rPr lang="ru-RU" sz="2800" dirty="0" smtClean="0"/>
              <a:t> </a:t>
            </a:r>
            <a:r>
              <a:rPr lang="ru-RU" sz="2800" dirty="0" err="1" smtClean="0"/>
              <a:t>поліпшувати</a:t>
            </a:r>
            <a:r>
              <a:rPr lang="ru-RU" sz="2800" dirty="0" smtClean="0"/>
              <a:t> </a:t>
            </a:r>
          </a:p>
          <a:p>
            <a:r>
              <a:rPr lang="ru-RU" sz="2800" dirty="0" err="1" smtClean="0"/>
              <a:t>санітарно-гігієнічну</a:t>
            </a:r>
            <a:r>
              <a:rPr lang="ru-RU" sz="2800" dirty="0" smtClean="0"/>
              <a:t> обстановку.</a:t>
            </a:r>
          </a:p>
          <a:p>
            <a:r>
              <a:rPr lang="ru-RU" sz="2800" dirty="0" smtClean="0"/>
              <a:t>Посадки </a:t>
            </a:r>
            <a:r>
              <a:rPr lang="ru-RU" sz="2800" dirty="0" err="1" smtClean="0"/>
              <a:t>знижують</a:t>
            </a:r>
            <a:r>
              <a:rPr lang="ru-RU" sz="2800" dirty="0" smtClean="0"/>
              <a:t> силу </a:t>
            </a:r>
            <a:r>
              <a:rPr lang="ru-RU" sz="2800" dirty="0" err="1" smtClean="0"/>
              <a:t>вітру</a:t>
            </a:r>
            <a:r>
              <a:rPr lang="ru-RU" sz="2800" dirty="0" smtClean="0"/>
              <a:t>, </a:t>
            </a:r>
            <a:r>
              <a:rPr lang="ru-RU" sz="2800" dirty="0" err="1" smtClean="0"/>
              <a:t>регулюють</a:t>
            </a:r>
            <a:endParaRPr lang="ru-RU" sz="2800" dirty="0" smtClean="0"/>
          </a:p>
          <a:p>
            <a:r>
              <a:rPr lang="ru-RU" sz="2800" dirty="0" smtClean="0"/>
              <a:t> </a:t>
            </a:r>
            <a:r>
              <a:rPr lang="ru-RU" sz="2800" dirty="0" err="1" smtClean="0"/>
              <a:t>тепловий</a:t>
            </a:r>
            <a:r>
              <a:rPr lang="ru-RU" sz="2800" dirty="0" smtClean="0"/>
              <a:t> режим, </a:t>
            </a:r>
            <a:r>
              <a:rPr lang="ru-RU" sz="2800" dirty="0" err="1" smtClean="0"/>
              <a:t>очищають</a:t>
            </a:r>
            <a:r>
              <a:rPr lang="ru-RU" sz="2800" dirty="0" smtClean="0"/>
              <a:t> </a:t>
            </a:r>
            <a:r>
              <a:rPr lang="ru-RU" sz="2800" dirty="0" err="1" smtClean="0"/>
              <a:t>і</a:t>
            </a:r>
            <a:r>
              <a:rPr lang="ru-RU" sz="2800" dirty="0" smtClean="0"/>
              <a:t> </a:t>
            </a:r>
            <a:r>
              <a:rPr lang="ru-RU" sz="2800" dirty="0" err="1" smtClean="0"/>
              <a:t>зволожують</a:t>
            </a:r>
            <a:r>
              <a:rPr lang="ru-RU" sz="2800" dirty="0" smtClean="0"/>
              <a:t> </a:t>
            </a:r>
            <a:r>
              <a:rPr lang="ru-RU" sz="2800" dirty="0" err="1" smtClean="0"/>
              <a:t>повітр</a:t>
            </a:r>
            <a:r>
              <a:rPr lang="ru-RU" sz="2800" dirty="0" smtClean="0"/>
              <a:t>, </a:t>
            </a:r>
            <a:r>
              <a:rPr lang="ru-RU" sz="2800" dirty="0" err="1" smtClean="0"/>
              <a:t>це</a:t>
            </a:r>
            <a:r>
              <a:rPr lang="ru-RU" sz="2800" dirty="0" smtClean="0"/>
              <a:t> 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величезне</a:t>
            </a:r>
            <a:r>
              <a:rPr lang="ru-RU" sz="2800" dirty="0" smtClean="0"/>
              <a:t> </a:t>
            </a:r>
            <a:r>
              <a:rPr lang="ru-RU" sz="2800" dirty="0" err="1" smtClean="0"/>
              <a:t>оздоровче</a:t>
            </a:r>
            <a:r>
              <a:rPr lang="ru-RU" sz="2800" dirty="0" smtClean="0"/>
              <a:t> </a:t>
            </a:r>
            <a:r>
              <a:rPr lang="ru-RU" sz="2800" dirty="0" err="1" smtClean="0"/>
              <a:t>значення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" name="Рисунок 7" descr="greenplanet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5286364"/>
            <a:ext cx="2093368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0"/>
            <a:ext cx="7929618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dirty="0" err="1" smtClean="0"/>
              <a:t>Зелені</a:t>
            </a:r>
            <a:r>
              <a:rPr lang="ru-RU" sz="2400" dirty="0" smtClean="0"/>
              <a:t> </a:t>
            </a:r>
            <a:r>
              <a:rPr lang="ru-RU" sz="2400" dirty="0" err="1" smtClean="0"/>
              <a:t>насадження</a:t>
            </a:r>
            <a:r>
              <a:rPr lang="ru-RU" sz="2400" dirty="0" smtClean="0"/>
              <a:t> - </a:t>
            </a:r>
            <a:r>
              <a:rPr lang="ru-RU" sz="2400" dirty="0" err="1" smtClean="0"/>
              <a:t>найкраще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середовище</a:t>
            </a:r>
            <a:r>
              <a:rPr lang="ru-RU" sz="2400" dirty="0" smtClean="0"/>
              <a:t> для </a:t>
            </a:r>
          </a:p>
          <a:p>
            <a:r>
              <a:rPr lang="ru-RU" sz="2400" dirty="0" err="1" smtClean="0"/>
              <a:t>відпочинку</a:t>
            </a:r>
            <a:r>
              <a:rPr lang="ru-RU" sz="2400" dirty="0" smtClean="0"/>
              <a:t> 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 </a:t>
            </a:r>
            <a:r>
              <a:rPr lang="ru-RU" sz="2400" dirty="0" err="1" smtClean="0"/>
              <a:t>міст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 селищ, для </a:t>
            </a:r>
            <a:r>
              <a:rPr lang="ru-RU" sz="2400" dirty="0" err="1" smtClean="0"/>
              <a:t>організації</a:t>
            </a:r>
            <a:endParaRPr lang="ru-RU" sz="2400" dirty="0" smtClean="0"/>
          </a:p>
          <a:p>
            <a:r>
              <a:rPr lang="ru-RU" sz="2400" dirty="0" err="1" smtClean="0"/>
              <a:t>різних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масових</a:t>
            </a:r>
            <a:r>
              <a:rPr lang="ru-RU" sz="2400" dirty="0" smtClean="0"/>
              <a:t> </a:t>
            </a:r>
            <a:r>
              <a:rPr lang="ru-RU" sz="2400" dirty="0" err="1" smtClean="0"/>
              <a:t>культурно-просвітніх</a:t>
            </a:r>
            <a:r>
              <a:rPr lang="ru-RU" sz="2400" dirty="0" smtClean="0"/>
              <a:t> 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/>
              <a:t>Створення</a:t>
            </a:r>
            <a:r>
              <a:rPr lang="ru-RU" sz="2400" dirty="0" smtClean="0"/>
              <a:t> </a:t>
            </a:r>
            <a:r>
              <a:rPr lang="ru-RU" sz="2400" dirty="0" err="1" smtClean="0"/>
              <a:t>насаджень</a:t>
            </a:r>
            <a:r>
              <a:rPr lang="ru-RU" sz="2400" dirty="0" smtClean="0"/>
              <a:t> - </a:t>
            </a:r>
            <a:r>
              <a:rPr lang="ru-RU" sz="2400" dirty="0" err="1" smtClean="0"/>
              <a:t>це</a:t>
            </a:r>
            <a:r>
              <a:rPr lang="ru-RU" sz="2400" dirty="0" smtClean="0"/>
              <a:t> не </a:t>
            </a:r>
            <a:r>
              <a:rPr lang="ru-RU" sz="2400" dirty="0" err="1" smtClean="0"/>
              <a:t>тільки</a:t>
            </a:r>
            <a:r>
              <a:rPr lang="ru-RU" sz="2400" dirty="0" smtClean="0"/>
              <a:t> </a:t>
            </a:r>
            <a:r>
              <a:rPr lang="ru-RU" sz="2400" dirty="0" err="1" smtClean="0"/>
              <a:t>засіб</a:t>
            </a:r>
            <a:endParaRPr lang="ru-RU" sz="2400" dirty="0" smtClean="0"/>
          </a:p>
          <a:p>
            <a:r>
              <a:rPr lang="ru-RU" sz="2400" dirty="0" err="1" smtClean="0"/>
              <a:t>Поліпшення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санітарно-гігієнічних</a:t>
            </a:r>
            <a:r>
              <a:rPr lang="ru-RU" sz="2400" dirty="0" smtClean="0"/>
              <a:t> умов 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в 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 </a:t>
            </a:r>
            <a:r>
              <a:rPr lang="ru-RU" sz="2400" dirty="0" err="1" smtClean="0"/>
              <a:t>населених</a:t>
            </a:r>
            <a:r>
              <a:rPr lang="ru-RU" sz="2400" dirty="0" smtClean="0"/>
              <a:t> пунктах, </a:t>
            </a:r>
            <a:r>
              <a:rPr lang="ru-RU" sz="2400" dirty="0" err="1" smtClean="0"/>
              <a:t>але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 один </a:t>
            </a:r>
            <a:r>
              <a:rPr lang="ru-RU" sz="2400" dirty="0" err="1" smtClean="0"/>
              <a:t>з</a:t>
            </a:r>
            <a:r>
              <a:rPr lang="ru-RU" sz="2400" dirty="0" smtClean="0"/>
              <a:t> </a:t>
            </a:r>
          </a:p>
          <a:p>
            <a:r>
              <a:rPr lang="ru-RU" sz="2400" dirty="0" err="1" smtClean="0"/>
              <a:t>основних</a:t>
            </a:r>
            <a:r>
              <a:rPr lang="ru-RU" sz="2400" dirty="0" smtClean="0"/>
              <a:t> </a:t>
            </a:r>
            <a:r>
              <a:rPr lang="ru-RU" sz="2400" dirty="0" err="1" smtClean="0"/>
              <a:t>методівко</a:t>
            </a:r>
            <a:r>
              <a:rPr lang="ru-RU" sz="2400" dirty="0" smtClean="0"/>
              <a:t> </a:t>
            </a:r>
            <a:r>
              <a:rPr lang="ru-RU" sz="2400" dirty="0" err="1" smtClean="0"/>
              <a:t>рінного</a:t>
            </a:r>
            <a:r>
              <a:rPr lang="ru-RU" sz="2400" dirty="0" smtClean="0"/>
              <a:t> 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 </a:t>
            </a:r>
          </a:p>
          <a:p>
            <a:r>
              <a:rPr lang="ru-RU" sz="2400" dirty="0" err="1" smtClean="0"/>
              <a:t>природних</a:t>
            </a:r>
            <a:r>
              <a:rPr lang="ru-RU" sz="2400" dirty="0" smtClean="0"/>
              <a:t> умов </a:t>
            </a:r>
            <a:r>
              <a:rPr lang="ru-RU" sz="2400" dirty="0" err="1" smtClean="0"/>
              <a:t>цілих</a:t>
            </a:r>
            <a:r>
              <a:rPr lang="ru-RU" sz="2400" dirty="0" smtClean="0"/>
              <a:t> </a:t>
            </a:r>
            <a:r>
              <a:rPr lang="ru-RU" sz="2400" dirty="0" err="1" smtClean="0"/>
              <a:t>районів</a:t>
            </a:r>
            <a:r>
              <a:rPr lang="ru-RU" sz="2400" dirty="0" smtClean="0"/>
              <a:t>.</a:t>
            </a:r>
            <a:endParaRPr lang="uk-U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risovannie+oboi+zelenaya+planeta+11424933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071810"/>
            <a:ext cx="5429256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445636_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0760"/>
            <a:ext cx="3214678" cy="363724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9001156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-Температура </a:t>
            </a:r>
            <a:r>
              <a:rPr lang="ru-RU" dirty="0" err="1" smtClean="0"/>
              <a:t>повітря</a:t>
            </a:r>
            <a:r>
              <a:rPr lang="ru-RU" dirty="0" smtClean="0"/>
              <a:t> в </a:t>
            </a:r>
            <a:r>
              <a:rPr lang="ru-RU" dirty="0" err="1" smtClean="0"/>
              <a:t>різні</a:t>
            </a:r>
            <a:r>
              <a:rPr lang="ru-RU" dirty="0" smtClean="0"/>
              <a:t> пори року;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атмосферних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випадають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вологість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Висота</a:t>
            </a:r>
            <a:r>
              <a:rPr lang="ru-RU" dirty="0" smtClean="0"/>
              <a:t> </a:t>
            </a:r>
            <a:r>
              <a:rPr lang="ru-RU" dirty="0" err="1" smtClean="0"/>
              <a:t>сонцестояння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хмарність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радіації</a:t>
            </a:r>
            <a:r>
              <a:rPr lang="ru-RU" dirty="0" smtClean="0"/>
              <a:t>;   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Вітровий</a:t>
            </a:r>
            <a:r>
              <a:rPr lang="ru-RU" dirty="0" smtClean="0"/>
              <a:t> режим, </a:t>
            </a:r>
            <a:r>
              <a:rPr lang="ru-RU" dirty="0" err="1" smtClean="0"/>
              <a:t>атмосферний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- усе 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це</a:t>
            </a:r>
            <a:r>
              <a:rPr lang="ru-RU" dirty="0" smtClean="0"/>
              <a:t> в </a:t>
            </a:r>
            <a:r>
              <a:rPr lang="ru-RU" dirty="0" err="1" smtClean="0"/>
              <a:t>сукупності</a:t>
            </a:r>
            <a:r>
              <a:rPr lang="ru-RU" dirty="0" smtClean="0"/>
              <a:t> </a:t>
            </a:r>
            <a:r>
              <a:rPr lang="ru-RU" dirty="0" err="1" smtClean="0"/>
              <a:t>характеризує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даної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err="1" smtClean="0"/>
              <a:t>місцевості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78579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ВПЛИВ НАСАДЖЕНЬ НА МІКРОКЛІМАТ: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571480"/>
            <a:ext cx="157163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we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686300"/>
            <a:ext cx="3695700" cy="2171700"/>
          </a:xfrm>
          <a:prstGeom prst="rect">
            <a:avLst/>
          </a:prstGeom>
        </p:spPr>
      </p:pic>
      <p:pic>
        <p:nvPicPr>
          <p:cNvPr id="9" name="Рисунок 8" descr="sturdy_tr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812458"/>
            <a:ext cx="2452688" cy="204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2976" y="0"/>
            <a:ext cx="8286808" cy="157161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ВПЛИВНАСАДЖЕНЬ НА СКЛАД І ЧИСТОТУ ПОВІТРЯ.</a:t>
            </a:r>
            <a:br>
              <a:rPr lang="ru-RU" sz="2400" dirty="0" smtClean="0"/>
            </a:br>
            <a:r>
              <a:rPr lang="ru-RU" sz="2400" dirty="0" smtClean="0"/>
              <a:t>РОЛЬ НАСАДЖЕНЬ У ПРОЦЕСІ ГАЗООБМІНУ.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00174"/>
            <a:ext cx="86439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Зелені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насадження</a:t>
            </a:r>
            <a:r>
              <a:rPr lang="ru-RU" sz="3200" dirty="0" smtClean="0"/>
              <a:t>, як </a:t>
            </a:r>
            <a:r>
              <a:rPr lang="ru-RU" sz="3200" dirty="0" err="1" smtClean="0"/>
              <a:t>відомо</a:t>
            </a:r>
            <a:r>
              <a:rPr lang="ru-RU" sz="3200" dirty="0" smtClean="0"/>
              <a:t>, </a:t>
            </a:r>
            <a:r>
              <a:rPr lang="ru-RU" sz="3200" dirty="0" err="1" smtClean="0"/>
              <a:t>поглинають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повітря</a:t>
            </a:r>
            <a:r>
              <a:rPr lang="ru-RU" sz="3200" dirty="0" smtClean="0"/>
              <a:t> </a:t>
            </a:r>
            <a:r>
              <a:rPr lang="ru-RU" sz="3200" dirty="0" err="1" smtClean="0"/>
              <a:t>діоксид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вуглецю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виділяє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людина</a:t>
            </a:r>
            <a:r>
              <a:rPr lang="ru-RU" sz="3200" dirty="0" smtClean="0"/>
              <a:t>,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збагачують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повітря</a:t>
            </a:r>
            <a:r>
              <a:rPr lang="ru-RU" sz="3200" dirty="0" smtClean="0"/>
              <a:t> киснем.</a:t>
            </a:r>
            <a:endParaRPr lang="ru-RU" sz="3200" dirty="0"/>
          </a:p>
        </p:txBody>
      </p:sp>
      <p:pic>
        <p:nvPicPr>
          <p:cNvPr id="9" name="Рисунок 8" descr="1262232606_1256594012_g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9" y="2928934"/>
            <a:ext cx="3897634" cy="3929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15436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У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цілому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роль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насаджень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газообмінув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повітряному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басейні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має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величезне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значення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Причому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виявилося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різні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дерев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чагарників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поглинають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вуглекислоти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виділяють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повітря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кисню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далеко не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однакову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кількість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Якщо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ефективність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ялинки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звичайної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прийняти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100%, то,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наприклад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ефективність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модрини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польської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складає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118%, сосни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звичайної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164%,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липи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широколистної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254%, дуба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черешчатого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450%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тополі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берлінської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691%. Тому на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вивчення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ефективності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багатьох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видів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рослин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процесі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газообміну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можна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підбирати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визначений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асортимент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насаджень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для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озеленення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зцією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властивістю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000108"/>
            <a:ext cx="7715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Атмосфера </a:t>
            </a:r>
            <a:r>
              <a:rPr lang="ru-RU" sz="2000" dirty="0" err="1" smtClean="0"/>
              <a:t>міст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пунктів</a:t>
            </a:r>
            <a:r>
              <a:rPr lang="ru-RU" sz="2000" dirty="0" smtClean="0"/>
              <a:t> систематично </a:t>
            </a:r>
            <a:r>
              <a:rPr lang="ru-RU" sz="2000" dirty="0" err="1" smtClean="0"/>
              <a:t>забруднюється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домішками</a:t>
            </a:r>
            <a:r>
              <a:rPr lang="ru-RU" sz="2000" dirty="0" smtClean="0"/>
              <a:t>. У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диму</a:t>
            </a:r>
            <a:r>
              <a:rPr lang="ru-RU" sz="2000" dirty="0" smtClean="0"/>
              <a:t>, </a:t>
            </a:r>
            <a:r>
              <a:rPr lang="ru-RU" sz="2000" dirty="0" err="1" smtClean="0"/>
              <a:t>попелу</a:t>
            </a:r>
            <a:r>
              <a:rPr lang="ru-RU" sz="2000" dirty="0" smtClean="0"/>
              <a:t>, </a:t>
            </a:r>
            <a:r>
              <a:rPr lang="ru-RU" sz="2000" dirty="0" err="1" smtClean="0"/>
              <a:t>сажі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газів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спалюванні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різного</a:t>
            </a:r>
            <a:r>
              <a:rPr lang="ru-RU" sz="2000" dirty="0" smtClean="0"/>
              <a:t> роду </a:t>
            </a:r>
            <a:r>
              <a:rPr lang="ru-RU" sz="2000" dirty="0" err="1" smtClean="0"/>
              <a:t>палива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промислових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підприємствах</a:t>
            </a:r>
            <a:r>
              <a:rPr lang="ru-RU" sz="2000" dirty="0" smtClean="0"/>
              <a:t>, у </a:t>
            </a:r>
            <a:r>
              <a:rPr lang="ru-RU" sz="2000" dirty="0" err="1" smtClean="0"/>
              <a:t>житлових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будівлях</a:t>
            </a:r>
            <a:r>
              <a:rPr lang="ru-RU" sz="2000" dirty="0" smtClean="0"/>
              <a:t>,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двигунах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автомобілів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процесах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металургійної</a:t>
            </a:r>
            <a:r>
              <a:rPr lang="ru-RU" sz="2000" dirty="0" smtClean="0"/>
              <a:t>, </a:t>
            </a:r>
            <a:r>
              <a:rPr lang="ru-RU" sz="2000" dirty="0" err="1" smtClean="0"/>
              <a:t>текстильноїй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галузей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промисловості</a:t>
            </a:r>
            <a:r>
              <a:rPr lang="ru-RU" sz="2000" dirty="0" smtClean="0"/>
              <a:t>.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атмосферного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величезної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шкоди</a:t>
            </a:r>
            <a:r>
              <a:rPr lang="ru-RU" sz="2000" dirty="0" smtClean="0"/>
              <a:t>: </a:t>
            </a:r>
            <a:r>
              <a:rPr lang="ru-RU" sz="2000" dirty="0" err="1" smtClean="0"/>
              <a:t>хворіютьлюди</a:t>
            </a:r>
            <a:r>
              <a:rPr lang="ru-RU" sz="2000" dirty="0" smtClean="0"/>
              <a:t> (у </a:t>
            </a:r>
            <a:r>
              <a:rPr lang="ru-RU" sz="2000" dirty="0" err="1" smtClean="0"/>
              <a:t>дихальнихшляхах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затримується</a:t>
            </a:r>
            <a:r>
              <a:rPr lang="ru-RU" sz="2000" dirty="0" smtClean="0"/>
              <a:t> 13 -48% </a:t>
            </a:r>
            <a:r>
              <a:rPr lang="ru-RU" sz="2000" dirty="0" err="1" smtClean="0"/>
              <a:t>домішок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містяться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повітрі</a:t>
            </a:r>
            <a:r>
              <a:rPr lang="ru-RU" sz="2000" dirty="0" smtClean="0"/>
              <a:t>), гинуть </a:t>
            </a:r>
            <a:r>
              <a:rPr lang="ru-RU" sz="2000" dirty="0" err="1" smtClean="0"/>
              <a:t>рослини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знижується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врожайність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сільськогосподарських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культур,знищуєтьсяцінна</a:t>
            </a:r>
            <a:r>
              <a:rPr lang="ru-RU" sz="2000" dirty="0" smtClean="0"/>
              <a:t> </a:t>
            </a:r>
            <a:r>
              <a:rPr lang="ru-RU" sz="2000" dirty="0" err="1" smtClean="0"/>
              <a:t>сировина</a:t>
            </a:r>
            <a:r>
              <a:rPr lang="ru-RU" sz="2000" dirty="0" smtClean="0"/>
              <a:t>, </a:t>
            </a:r>
            <a:r>
              <a:rPr lang="ru-RU" sz="2000" dirty="0" err="1" smtClean="0"/>
              <a:t>витрачаються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кошти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очищення</a:t>
            </a:r>
            <a:r>
              <a:rPr lang="ru-RU" sz="2000" dirty="0" smtClean="0"/>
              <a:t> приточного </a:t>
            </a:r>
            <a:r>
              <a:rPr lang="ru-RU" sz="2000" dirty="0" err="1" smtClean="0"/>
              <a:t>повітря.У</a:t>
            </a:r>
            <a:r>
              <a:rPr lang="ru-RU" sz="2000" dirty="0" smtClean="0"/>
              <a:t> </a:t>
            </a:r>
            <a:r>
              <a:rPr lang="ru-RU" sz="2000" dirty="0" err="1" smtClean="0"/>
              <a:t>ряді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забруднення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повітря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причиною поганого </a:t>
            </a:r>
            <a:r>
              <a:rPr lang="ru-RU" sz="2000" dirty="0" err="1" smtClean="0"/>
              <a:t>самопочуття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серйозних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людей,що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призводять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смерті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52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РОЛЬ  НАСАДЖЕНЬ У БОРОТЬБІ З ЗАБРУДНЕННЯМ АТМОСФЕРИ.</a:t>
            </a:r>
            <a:endParaRPr lang="ru-RU" sz="24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429264"/>
            <a:ext cx="2895602" cy="1428736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867</TotalTime>
  <Words>704</Words>
  <Application>Microsoft Office PowerPoint</Application>
  <PresentationFormat>Экран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Солнцестояние</vt:lpstr>
      <vt:lpstr>Открытая</vt:lpstr>
      <vt:lpstr>1_Открытая</vt:lpstr>
      <vt:lpstr>Метро</vt:lpstr>
      <vt:lpstr>Изящная</vt:lpstr>
      <vt:lpstr>Яркая</vt:lpstr>
      <vt:lpstr>1_Яркая</vt:lpstr>
      <vt:lpstr>1_Городская</vt:lpstr>
      <vt:lpstr>Апекс</vt:lpstr>
      <vt:lpstr>Тема Office</vt:lpstr>
      <vt:lpstr>Поток</vt:lpstr>
      <vt:lpstr>Справедливость</vt:lpstr>
      <vt:lpstr>2_Открытая</vt:lpstr>
      <vt:lpstr>      Вплив зелених насаджень на загазованість  міста Броди</vt:lpstr>
      <vt:lpstr>Слайд 2</vt:lpstr>
      <vt:lpstr>Слайд 3</vt:lpstr>
      <vt:lpstr>Слайд 4</vt:lpstr>
      <vt:lpstr>Слайд 5</vt:lpstr>
      <vt:lpstr>Слайд 6</vt:lpstr>
      <vt:lpstr>ВПЛИВНАСАДЖЕНЬ НА СКЛАД І ЧИСТОТУ ПОВІТРЯ. РОЛЬ НАСАДЖЕНЬ У ПРОЦЕСІ ГАЗООБМІНУ.</vt:lpstr>
      <vt:lpstr>Слайд 8</vt:lpstr>
      <vt:lpstr>Слайд 9</vt:lpstr>
      <vt:lpstr>Слайд 10</vt:lpstr>
      <vt:lpstr>Листя дерев і чагарників є гарним акумулятором пилу. Навіть у зимові місяці, коли дерева позбавлені листя, вони мають велике пилозахисне значення. Однак дослідження показують, що різні породи дерев і чагарників дають далеко не однаковий пилозахисний ефект. Так, наприклад, «вяз» затримує в 6 разів більше пилу, чим «тополя бальзамічна».  </vt:lpstr>
      <vt:lpstr>Слайд 12</vt:lpstr>
      <vt:lpstr>Повітря дуже важливе для нашого життя воно допомагає жити та існувати усьому живому.</vt:lpstr>
      <vt:lpstr>Зелені насадження очищують повітря, вдихаючи вуглекислий газ, і видихають кисень.</vt:lpstr>
      <vt:lpstr>Неконтрольована вирубка лісів. </vt:lpstr>
      <vt:lpstr>Слайд 16</vt:lpstr>
      <vt:lpstr>З кожним роком людей все більше, а дерев все менше…</vt:lpstr>
      <vt:lpstr>Слайд 18</vt:lpstr>
      <vt:lpstr>Так давайте ж будемо пам'ятати про те, що ліси - це безцінний скарб нашої планети! Дякую за увагу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види палива та їх значення в енергетиці країни</dc:title>
  <dc:creator>Misha</dc:creator>
  <cp:lastModifiedBy>Misha</cp:lastModifiedBy>
  <cp:revision>136</cp:revision>
  <dcterms:created xsi:type="dcterms:W3CDTF">2013-11-07T17:37:32Z</dcterms:created>
  <dcterms:modified xsi:type="dcterms:W3CDTF">2014-04-08T18:54:33Z</dcterms:modified>
</cp:coreProperties>
</file>