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63" r:id="rId5"/>
    <p:sldId id="259" r:id="rId6"/>
    <p:sldId id="261" r:id="rId7"/>
    <p:sldId id="262" r:id="rId8"/>
    <p:sldId id="260" r:id="rId9"/>
    <p:sldId id="264" r:id="rId10"/>
    <p:sldId id="265" r:id="rId11"/>
    <p:sldId id="266" r:id="rId12"/>
    <p:sldId id="267" r:id="rId13"/>
    <p:sldId id="268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64" autoAdjust="0"/>
    <p:restoredTop sz="94660"/>
  </p:normalViewPr>
  <p:slideViewPr>
    <p:cSldViewPr>
      <p:cViewPr varScale="1">
        <p:scale>
          <a:sx n="107" d="100"/>
          <a:sy n="107" d="100"/>
        </p:scale>
        <p:origin x="-1098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overOverlay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29.01.2015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grpSp>
        <p:nvGrpSpPr>
          <p:cNvPr id="8" name="Group 7"/>
          <p:cNvGrpSpPr/>
          <p:nvPr/>
        </p:nvGrpSpPr>
        <p:grpSpPr>
          <a:xfrm>
            <a:off x="1194101" y="2887530"/>
            <a:ext cx="6779110" cy="923330"/>
            <a:chOff x="1172584" y="1381459"/>
            <a:chExt cx="6779110" cy="923330"/>
          </a:xfrm>
          <a:effectLst>
            <a:outerShdw blurRad="38100" dist="12700" dir="16200000" rotWithShape="0">
              <a:prstClr val="black">
                <a:alpha val="30000"/>
              </a:prstClr>
            </a:outerShdw>
          </a:effectLst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ln w="3175">
                    <a:solidFill>
                      <a:schemeClr val="tx2">
                        <a:alpha val="60000"/>
                      </a:schemeClr>
                    </a:solidFill>
                  </a:ln>
                  <a:solidFill>
                    <a:schemeClr val="tx2">
                      <a:lumMod val="90000"/>
                    </a:schemeClr>
                  </a:solidFill>
                  <a:effectLst>
                    <a:outerShdw blurRad="34925" dist="12700" dir="14400000" algn="ctr" rotWithShape="0">
                      <a:srgbClr val="000000">
                        <a:alpha val="21000"/>
                      </a:srgbClr>
                    </a:outerShdw>
                  </a:effectLst>
                  <a:latin typeface="Wingdings" pitchFamily="2" charset="2"/>
                </a:rPr>
                <a:t></a:t>
              </a:r>
              <a:endParaRPr lang="en-US" sz="5400" dirty="0">
                <a:ln w="3175">
                  <a:solidFill>
                    <a:schemeClr val="tx2">
                      <a:alpha val="60000"/>
                    </a:schemeClr>
                  </a:solidFill>
                </a:ln>
                <a:solidFill>
                  <a:schemeClr val="tx2">
                    <a:lumMod val="90000"/>
                  </a:schemeClr>
                </a:solidFill>
                <a:effectLst>
                  <a:outerShdw blurRad="34925" dist="12700" dir="14400000" algn="ctr" rotWithShape="0">
                    <a:srgbClr val="000000">
                      <a:alpha val="21000"/>
                    </a:srgbClr>
                  </a:outerShdw>
                </a:effectLst>
                <a:latin typeface="Wingdings" pitchFamily="2" charset="2"/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293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83341" y="1387737"/>
            <a:ext cx="6777318" cy="1731982"/>
          </a:xfrm>
        </p:spPr>
        <p:txBody>
          <a:bodyPr anchor="b"/>
          <a:lstStyle>
            <a:lvl1pPr>
              <a:defRPr>
                <a:ln w="3175">
                  <a:solidFill>
                    <a:schemeClr val="tx1">
                      <a:alpha val="65000"/>
                    </a:schemeClr>
                  </a:solidFill>
                </a:ln>
                <a:solidFill>
                  <a:schemeClr val="tx1"/>
                </a:solidFill>
                <a:effectLst>
                  <a:outerShdw blurRad="25400" dist="12700" dir="14220000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767862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  <a:effectLst>
                  <a:outerShdw blurRad="34925" dist="12700" dir="14400000" rotWithShape="0">
                    <a:prstClr val="black">
                      <a:alpha val="21000"/>
                    </a:prstClr>
                  </a:outerShdw>
                </a:effectLst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grpSp>
        <p:nvGrpSpPr>
          <p:cNvPr id="11" name="Group 10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5" name="TextBox 14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6" name="Straight Connector 15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66560" y="559398"/>
            <a:ext cx="1678193" cy="556676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8488" y="849854"/>
            <a:ext cx="5507917" cy="502382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grpSp>
        <p:nvGrpSpPr>
          <p:cNvPr id="11" name="Group 10"/>
          <p:cNvGrpSpPr/>
          <p:nvPr/>
        </p:nvGrpSpPr>
        <p:grpSpPr>
          <a:xfrm rot="5400000">
            <a:off x="3909050" y="2880823"/>
            <a:ext cx="5480154" cy="923330"/>
            <a:chOff x="1815339" y="1381459"/>
            <a:chExt cx="5480154" cy="923330"/>
          </a:xfrm>
        </p:grpSpPr>
        <p:sp>
          <p:nvSpPr>
            <p:cNvPr id="12" name="TextBox 11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3" name="Straight Connector 12"/>
            <p:cNvCxnSpPr/>
            <p:nvPr/>
          </p:nvCxnSpPr>
          <p:spPr>
            <a:xfrm flipH="1" flipV="1">
              <a:off x="1815339" y="1924709"/>
              <a:ext cx="2468880" cy="2505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10800000">
              <a:off x="4826613" y="1927417"/>
              <a:ext cx="2468880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grpSp>
        <p:nvGrpSpPr>
          <p:cNvPr id="12" name="Group 11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3" name="TextBox 12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4" name="Straight Connector 13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CoverOverlay.png"/>
          <p:cNvPicPr>
            <a:picLocks noChangeAspect="1"/>
          </p:cNvPicPr>
          <p:nvPr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7" name="Group 7"/>
          <p:cNvGrpSpPr/>
          <p:nvPr/>
        </p:nvGrpSpPr>
        <p:grpSpPr>
          <a:xfrm>
            <a:off x="1172584" y="2887579"/>
            <a:ext cx="6779110" cy="923330"/>
            <a:chOff x="1172584" y="1381459"/>
            <a:chExt cx="6779110" cy="923330"/>
          </a:xfrm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7412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40" y="1204857"/>
            <a:ext cx="7754713" cy="1910716"/>
          </a:xfrm>
        </p:spPr>
        <p:txBody>
          <a:bodyPr anchor="b"/>
          <a:lstStyle>
            <a:lvl1pPr algn="ctr">
              <a:defRPr sz="5400" b="0" cap="none" baseline="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248" y="3767316"/>
            <a:ext cx="7734747" cy="15001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29.01.2015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grpSp>
        <p:nvGrpSpPr>
          <p:cNvPr id="13" name="Group 12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85800" y="2240280"/>
            <a:ext cx="3803904" cy="387705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4"/>
          </p:nvPr>
        </p:nvSpPr>
        <p:spPr>
          <a:xfrm>
            <a:off x="4645151" y="2240280"/>
            <a:ext cx="3803904" cy="387705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51560" y="2240280"/>
            <a:ext cx="3442446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8488" y="2947595"/>
            <a:ext cx="3803904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02306" y="2240280"/>
            <a:ext cx="3447288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944368"/>
            <a:ext cx="3799728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29.01.2015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grpSp>
        <p:nvGrpSpPr>
          <p:cNvPr id="14" name="Group 13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6" name="TextBox 15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7" name="Straight Connector 16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29.01.2015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grpSp>
        <p:nvGrpSpPr>
          <p:cNvPr id="10" name="Group 9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29.01.2015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4579" y="1678195"/>
            <a:ext cx="3422483" cy="1886921"/>
          </a:xfrm>
        </p:spPr>
        <p:txBody>
          <a:bodyPr anchor="b"/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2001" y="559398"/>
            <a:ext cx="4116667" cy="5566765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34579" y="3603812"/>
            <a:ext cx="3411725" cy="2517289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29.01.2015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731" y="4668818"/>
            <a:ext cx="7767021" cy="644729"/>
          </a:xfrm>
        </p:spPr>
        <p:txBody>
          <a:bodyPr anchor="b"/>
          <a:lstStyle>
            <a:lvl1pPr algn="ctr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240000">
            <a:off x="2183792" y="666965"/>
            <a:ext cx="4772156" cy="3598016"/>
          </a:xfr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24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8489" y="5324306"/>
            <a:ext cx="7756264" cy="804862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29.01.2015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83000">
                <a:schemeClr val="bg1">
                  <a:alpha val="11000"/>
                </a:schemeClr>
              </a:gs>
              <a:gs pos="100000">
                <a:schemeClr val="bg2">
                  <a:lumMod val="75000"/>
                  <a:alpha val="23000"/>
                </a:schemeClr>
              </a:gs>
            </a:gsLst>
            <a:path path="rect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8490" y="570156"/>
            <a:ext cx="7756263" cy="1054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247" y="2248347"/>
            <a:ext cx="7745505" cy="38778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60378" y="616144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29.01.2015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16144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639264" y="616144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540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6576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77724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"/>
        <a:defRPr sz="22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114300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0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1508760" indent="-32004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828800" indent="-32004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214884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46888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78892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jpg"/><Relationship Id="rId4" Type="http://schemas.openxmlformats.org/officeDocument/2006/relationships/image" Target="../media/image19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3.jpg"/><Relationship Id="rId4" Type="http://schemas.openxmlformats.org/officeDocument/2006/relationships/image" Target="../media/image12.jp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uk-UA" dirty="0" smtClean="0"/>
              <a:t>Презентація на тему:</a:t>
            </a:r>
            <a:br>
              <a:rPr lang="uk-UA" dirty="0" smtClean="0"/>
            </a:br>
            <a:r>
              <a:rPr lang="en-US" dirty="0" smtClean="0"/>
              <a:t>“</a:t>
            </a:r>
            <a:r>
              <a:rPr lang="uk-UA" dirty="0" smtClean="0"/>
              <a:t>Туристична привабливість Франції</a:t>
            </a:r>
            <a:r>
              <a:rPr lang="en-US" dirty="0" smtClean="0"/>
              <a:t>”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228184" y="5517232"/>
            <a:ext cx="2520280" cy="864096"/>
          </a:xfrm>
        </p:spPr>
        <p:txBody>
          <a:bodyPr>
            <a:noAutofit/>
          </a:bodyPr>
          <a:lstStyle/>
          <a:p>
            <a:r>
              <a:rPr lang="uk-UA" sz="1400" smtClean="0"/>
              <a:t>10 </a:t>
            </a:r>
            <a:r>
              <a:rPr lang="uk-UA" sz="1400" dirty="0" smtClean="0"/>
              <a:t>клас</a:t>
            </a:r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val="4092639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35497" y="1916833"/>
            <a:ext cx="4104455" cy="4824535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uk-UA" sz="1400" dirty="0"/>
              <a:t>У 1989 році була завершена перебудова двору </a:t>
            </a:r>
            <a:r>
              <a:rPr lang="uk-UA" sz="1400" dirty="0" smtClean="0"/>
              <a:t>Наполеона. </a:t>
            </a:r>
            <a:r>
              <a:rPr lang="uk-UA" sz="1400" dirty="0"/>
              <a:t>Новий проект передбачав </a:t>
            </a:r>
            <a:r>
              <a:rPr lang="uk-UA" sz="1400" dirty="0" smtClean="0"/>
              <a:t>зручний </a:t>
            </a:r>
            <a:r>
              <a:rPr lang="uk-UA" sz="1400" dirty="0"/>
              <a:t>центральне простір, </a:t>
            </a:r>
            <a:r>
              <a:rPr lang="uk-UA" sz="1400" dirty="0" smtClean="0"/>
              <a:t>відокремлений </a:t>
            </a:r>
            <a:r>
              <a:rPr lang="uk-UA" sz="1400" dirty="0"/>
              <a:t>від галерей, навколо якого здійснювалося рух </a:t>
            </a:r>
            <a:r>
              <a:rPr lang="uk-UA" sz="1400" dirty="0" smtClean="0"/>
              <a:t>відвідувачів. Пий </a:t>
            </a:r>
            <a:r>
              <a:rPr lang="uk-UA" sz="1400" dirty="0"/>
              <a:t>спроектував нові підземні галереї, сховища, лабораторії та переходи між крилами музею. Додавання і зміна призначення допоміжних приміщень дозволило Лувру розширити свою колекцію і розмістити більше експонатів для огляду.</a:t>
            </a:r>
            <a:endParaRPr lang="ru-RU" sz="1400" dirty="0"/>
          </a:p>
          <a:p>
            <a:pPr marL="0" indent="0">
              <a:buNone/>
            </a:pPr>
            <a:r>
              <a:rPr lang="uk-UA" sz="1400" dirty="0"/>
              <a:t>У дворі Наполеона Пий розмістив велику піраміду зі скла і сталі, яка служить головним входом і, разом з навколишніми її трьома пірамідами меншого розміру, забезпечує висвітлення сонячним світлом простору підземного холу. </a:t>
            </a:r>
            <a:endParaRPr lang="uk-UA" sz="1400" dirty="0" smtClean="0"/>
          </a:p>
          <a:p>
            <a:pPr marL="0" indent="0">
              <a:buNone/>
            </a:pPr>
            <a:r>
              <a:rPr lang="uk-UA" sz="1400" dirty="0"/>
              <a:t>"Формально, піраміда найбільш сумісна з архітектурою Лувру ..., вона є також однією з найбільш структурно стабільних форм, що підкреслює її прозорість, так як вона побудована зі скла і сталі, це означає розрив з архітектурними традиціями минулого. Це робота нашого часу. " - І. М. </a:t>
            </a:r>
            <a:r>
              <a:rPr lang="uk-UA" sz="1400" dirty="0" smtClean="0"/>
              <a:t>Пий.</a:t>
            </a:r>
            <a:endParaRPr lang="ru-RU" sz="1400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Лувр</a:t>
            </a:r>
            <a:endParaRPr lang="uk-UA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7152" y="2852936"/>
            <a:ext cx="4876796" cy="324036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5042931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760" y="332656"/>
            <a:ext cx="3968439" cy="2976329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7984" y="332656"/>
            <a:ext cx="4464496" cy="297633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760" y="3617653"/>
            <a:ext cx="3960440" cy="297033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5435" y="3617653"/>
            <a:ext cx="4482663" cy="2970330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32725451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4644008" y="1412777"/>
            <a:ext cx="4499991" cy="5445224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uk-UA" dirty="0"/>
              <a:t>Пантеон - будівля, розташована в Латинському кварталі, яке спочатку побудували як церкву, присвячену Святому </a:t>
            </a:r>
            <a:r>
              <a:rPr lang="uk-UA" dirty="0" err="1"/>
              <a:t>Женев'єву</a:t>
            </a:r>
            <a:r>
              <a:rPr lang="uk-UA" dirty="0"/>
              <a:t>, але після численних змін воно стало місцем поховання знаменитих людей. Це одна з перших споруд неокласичного напряму з фасадом, створеним за зразком фасаду Пантеону в Римі, увінчане невеликим куполом.</a:t>
            </a:r>
            <a:endParaRPr lang="ru-RU" dirty="0"/>
          </a:p>
          <a:p>
            <a:pPr marL="0" indent="0">
              <a:buNone/>
            </a:pPr>
            <a:r>
              <a:rPr lang="uk-UA" dirty="0"/>
              <a:t>З Пантеону, розташованого у 5-му районі Парижа на Пагорбі Святої </a:t>
            </a:r>
            <a:r>
              <a:rPr lang="uk-UA" dirty="0" err="1"/>
              <a:t>Женев'єви</a:t>
            </a:r>
            <a:r>
              <a:rPr lang="uk-UA" dirty="0"/>
              <a:t>, відкривається вид на весь Париж. Його архітектор </a:t>
            </a:r>
            <a:r>
              <a:rPr lang="uk-UA" dirty="0" err="1"/>
              <a:t>Жак-Жермен</a:t>
            </a:r>
            <a:r>
              <a:rPr lang="uk-UA" dirty="0"/>
              <a:t> </a:t>
            </a:r>
            <a:r>
              <a:rPr lang="uk-UA" dirty="0" err="1"/>
              <a:t>Суффле</a:t>
            </a:r>
            <a:r>
              <a:rPr lang="uk-UA" dirty="0"/>
              <a:t> хотів поєднати легкість і яскравість готичного собору з канонами класичної архітектури. </a:t>
            </a:r>
            <a:r>
              <a:rPr lang="uk-UA" dirty="0" err="1"/>
              <a:t>Суффле</a:t>
            </a:r>
            <a:r>
              <a:rPr lang="uk-UA" dirty="0"/>
              <a:t> помер до завершення будівництва, тому його задум був реалізований не повністю. Тим не менш, Пантеон залишається одним із самих значних архітектурних досягнень того часу і першим великим неокласичним пам'ятником.</a:t>
            </a:r>
            <a:endParaRPr lang="ru-RU" dirty="0"/>
          </a:p>
          <a:p>
            <a:pPr marL="0" indent="0">
              <a:buNone/>
            </a:pPr>
            <a:r>
              <a:rPr lang="uk-UA" dirty="0"/>
              <a:t>Конструктивно будівля виконана у вигляді грецького хреста з масивним портиком з коринфських колон. Це величезна споруда 110 метрів завдовжки, 84 метрів завширшки і 83 метрів заввишки з не менш грандіозною склепом велично підноситься над містом.</a:t>
            </a:r>
            <a:endParaRPr lang="ru-RU" dirty="0"/>
          </a:p>
          <a:p>
            <a:pPr marL="0" indent="0">
              <a:buNone/>
            </a:pPr>
            <a:r>
              <a:rPr lang="uk-UA" dirty="0"/>
              <a:t>У некрополі Пантеону поховані Вольтер, Руссо, Віктор Гюго, Еміль Золя, Жан </a:t>
            </a:r>
            <a:r>
              <a:rPr lang="uk-UA" dirty="0" err="1"/>
              <a:t>Мулен</a:t>
            </a:r>
            <a:r>
              <a:rPr lang="uk-UA" dirty="0"/>
              <a:t>, Марія Складовської-Кюрі, Луї </a:t>
            </a:r>
            <a:r>
              <a:rPr lang="uk-UA" dirty="0" err="1"/>
              <a:t>Брайль</a:t>
            </a:r>
            <a:r>
              <a:rPr lang="uk-UA" dirty="0"/>
              <a:t>, Жан Жорі та його архітектор </a:t>
            </a:r>
            <a:r>
              <a:rPr lang="uk-UA" dirty="0" err="1"/>
              <a:t>Суффле</a:t>
            </a:r>
            <a:r>
              <a:rPr lang="uk-UA" dirty="0"/>
              <a:t>. 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599384" y="199731"/>
            <a:ext cx="5544616" cy="997021"/>
          </a:xfrm>
        </p:spPr>
        <p:txBody>
          <a:bodyPr/>
          <a:lstStyle/>
          <a:p>
            <a:r>
              <a:rPr lang="uk-UA" dirty="0" smtClean="0"/>
              <a:t>Пантеон</a:t>
            </a:r>
            <a:endParaRPr lang="uk-UA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116632"/>
            <a:ext cx="3672408" cy="3278936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573016"/>
            <a:ext cx="4434060" cy="30363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50110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699247" y="2248347"/>
            <a:ext cx="7905201" cy="1684709"/>
          </a:xfrm>
          <a:solidFill>
            <a:schemeClr val="bg2"/>
          </a:solidFill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uk-UA" sz="8800" dirty="0" smtClean="0">
                <a:solidFill>
                  <a:schemeClr val="tx2">
                    <a:lumMod val="75000"/>
                  </a:schemeClr>
                </a:solidFill>
              </a:rPr>
              <a:t>Дякую за увагу!</a:t>
            </a:r>
            <a:endParaRPr lang="uk-UA" sz="8800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61102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2" dur="6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599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5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5" dur="500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 animBg="1"/>
      <p:bldP spid="2" grpId="1" build="p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259632" y="476672"/>
            <a:ext cx="7272808" cy="936104"/>
          </a:xfrm>
        </p:spPr>
        <p:txBody>
          <a:bodyPr/>
          <a:lstStyle/>
          <a:p>
            <a:r>
              <a:rPr lang="uk-UA" dirty="0" smtClean="0"/>
              <a:t>Загальні </a:t>
            </a:r>
            <a:r>
              <a:rPr lang="uk-UA" dirty="0"/>
              <a:t>в</a:t>
            </a:r>
            <a:r>
              <a:rPr lang="uk-UA" dirty="0" smtClean="0"/>
              <a:t>ідомості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611560" y="2060848"/>
            <a:ext cx="8064895" cy="2808312"/>
          </a:xfrm>
        </p:spPr>
        <p:txBody>
          <a:bodyPr>
            <a:normAutofit fontScale="92500" lnSpcReduction="20000"/>
          </a:bodyPr>
          <a:lstStyle/>
          <a:p>
            <a:pPr marL="0" indent="0" algn="ctr">
              <a:buNone/>
            </a:pPr>
            <a:r>
              <a:rPr lang="uk-UA" dirty="0"/>
              <a:t>Офіційна назва - Французька </a:t>
            </a:r>
            <a:r>
              <a:rPr lang="uk-UA" dirty="0" smtClean="0"/>
              <a:t>Республіка</a:t>
            </a:r>
            <a:endParaRPr lang="ru-RU" dirty="0"/>
          </a:p>
          <a:p>
            <a:pPr marL="0" indent="0" algn="ctr">
              <a:buNone/>
            </a:pPr>
            <a:r>
              <a:rPr lang="uk-UA" dirty="0"/>
              <a:t>Географічне положення - розташована в західній частині Європи, межує на північному сході з Бельгією, Люксембургом і Німеччиною, на сході з Німеччиною, Швейцарією та Італією, південному заході з Іспанією й Андоррою, омивається Атлантичним океаном, Північним і Середземним морями.</a:t>
            </a:r>
            <a:endParaRPr lang="ru-RU" dirty="0"/>
          </a:p>
          <a:p>
            <a:pPr marL="0" indent="0" algn="ctr">
              <a:buNone/>
            </a:pPr>
            <a:r>
              <a:rPr lang="uk-UA" dirty="0"/>
              <a:t>Територія - 551,6 тис. кв. км.</a:t>
            </a:r>
            <a:endParaRPr lang="ru-RU" dirty="0"/>
          </a:p>
          <a:p>
            <a:pPr marL="0" indent="0" algn="ctr">
              <a:buNone/>
            </a:pPr>
            <a:r>
              <a:rPr lang="uk-UA" dirty="0"/>
              <a:t>Населення - 65 </a:t>
            </a:r>
            <a:r>
              <a:rPr lang="uk-UA" dirty="0" err="1"/>
              <a:t>млн</a:t>
            </a:r>
            <a:r>
              <a:rPr lang="uk-UA" dirty="0"/>
              <a:t> 27 тис. осіб (1 січня 2011 р.).</a:t>
            </a:r>
            <a:endParaRPr lang="ru-RU" dirty="0"/>
          </a:p>
          <a:p>
            <a:pPr marL="0" indent="0" algn="ctr">
              <a:buNone/>
            </a:pPr>
            <a:r>
              <a:rPr lang="uk-UA" dirty="0"/>
              <a:t>Столиця - Париж (</a:t>
            </a:r>
            <a:r>
              <a:rPr lang="uk-UA" dirty="0" err="1"/>
              <a:t>Paris</a:t>
            </a:r>
            <a:r>
              <a:rPr lang="uk-UA" dirty="0"/>
              <a:t>) - 9,9 млн. осіб з передмістями (2007 р</a:t>
            </a:r>
            <a:r>
              <a:rPr lang="uk-UA" dirty="0" smtClean="0"/>
              <a:t>.)</a:t>
            </a:r>
          </a:p>
          <a:p>
            <a:pPr marL="0" indent="0" algn="ctr">
              <a:buNone/>
            </a:pPr>
            <a:endParaRPr lang="ru-RU" dirty="0"/>
          </a:p>
          <a:p>
            <a:endParaRPr lang="ru-RU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4" y="4941168"/>
            <a:ext cx="2512111" cy="165618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702144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46000"/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0" y="1916832"/>
            <a:ext cx="9144000" cy="4941168"/>
          </a:xfrm>
        </p:spPr>
        <p:txBody>
          <a:bodyPr>
            <a:normAutofit/>
          </a:bodyPr>
          <a:lstStyle/>
          <a:p>
            <a:r>
              <a:rPr lang="uk-UA" b="1" dirty="0"/>
              <a:t>Будівництво </a:t>
            </a:r>
            <a:r>
              <a:rPr lang="uk-UA" b="1" dirty="0" smtClean="0"/>
              <a:t>26 </a:t>
            </a:r>
            <a:r>
              <a:rPr lang="uk-UA" b="1" dirty="0"/>
              <a:t>січня </a:t>
            </a:r>
            <a:r>
              <a:rPr lang="uk-UA" b="1" dirty="0" smtClean="0"/>
              <a:t>1887р.– </a:t>
            </a:r>
            <a:r>
              <a:rPr lang="uk-UA" b="1" dirty="0"/>
              <a:t>31 березня 1889 </a:t>
            </a:r>
            <a:r>
              <a:rPr lang="uk-UA" b="1" dirty="0" smtClean="0"/>
              <a:t>р. </a:t>
            </a:r>
          </a:p>
          <a:p>
            <a:r>
              <a:rPr lang="uk-UA" b="1" dirty="0"/>
              <a:t>Головним архітектором був Олександр Густав </a:t>
            </a:r>
            <a:r>
              <a:rPr lang="uk-UA" b="1" dirty="0" smtClean="0"/>
              <a:t>Ейфель.</a:t>
            </a:r>
          </a:p>
          <a:p>
            <a:r>
              <a:rPr lang="uk-UA" b="1" dirty="0"/>
              <a:t>Висота вежі дорівнює 324 метри.</a:t>
            </a:r>
            <a:endParaRPr lang="ru-RU" b="1" dirty="0"/>
          </a:p>
          <a:p>
            <a:r>
              <a:rPr lang="uk-UA" b="1" dirty="0" smtClean="0"/>
              <a:t>Використано </a:t>
            </a:r>
            <a:r>
              <a:rPr lang="uk-UA" b="1" dirty="0"/>
              <a:t>9 441 тонн зварювального заліза</a:t>
            </a:r>
            <a:r>
              <a:rPr lang="uk-UA" b="1" dirty="0" smtClean="0"/>
              <a:t>.</a:t>
            </a:r>
          </a:p>
          <a:p>
            <a:r>
              <a:rPr lang="uk-UA" b="1" dirty="0"/>
              <a:t>Щоб її пофарбувати, потрібно близько 60 тонн фарби</a:t>
            </a:r>
            <a:r>
              <a:rPr lang="uk-UA" b="1" dirty="0" smtClean="0"/>
              <a:t>.</a:t>
            </a:r>
          </a:p>
          <a:p>
            <a:r>
              <a:rPr lang="uk-UA" b="1" dirty="0"/>
              <a:t>У ясну погоду з вершини вежі відкривається огляд околиць радіусом близько 70 км. </a:t>
            </a:r>
            <a:endParaRPr lang="ru-RU" b="1" dirty="0"/>
          </a:p>
          <a:p>
            <a:r>
              <a:rPr lang="uk-UA" b="1" dirty="0"/>
              <a:t>Площа основи Ейфелевої вежі дорівнює 100 м².</a:t>
            </a:r>
            <a:endParaRPr lang="ru-RU" b="1" dirty="0"/>
          </a:p>
          <a:p>
            <a:r>
              <a:rPr lang="uk-UA" b="1" dirty="0"/>
              <a:t>З часів заснування Ейфелеву вежу відвідали більше 200 мільйонів чоловік.</a:t>
            </a:r>
            <a:endParaRPr lang="ru-RU" b="1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115616" y="764704"/>
            <a:ext cx="6979853" cy="266556"/>
          </a:xfrm>
        </p:spPr>
        <p:txBody>
          <a:bodyPr/>
          <a:lstStyle/>
          <a:p>
            <a:r>
              <a:rPr lang="uk-UA" b="1" dirty="0"/>
              <a:t>Ейфелева </a:t>
            </a:r>
            <a:r>
              <a:rPr lang="uk-UA" b="1" dirty="0" smtClean="0"/>
              <a:t>вежа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42727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1" y="332656"/>
            <a:ext cx="4218434" cy="6336704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6054" y="3692621"/>
            <a:ext cx="4440386" cy="2952328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0003" y="332656"/>
            <a:ext cx="4392488" cy="32943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79577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60000"/>
            <a:lum/>
          </a:blip>
          <a:srcRect/>
          <a:stretch>
            <a:fillRect l="-7000" r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0" y="1988840"/>
            <a:ext cx="9143999" cy="4869159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uk-UA" sz="1600" b="1" dirty="0"/>
              <a:t>Музей </a:t>
            </a:r>
            <a:r>
              <a:rPr lang="uk-UA" sz="1600" b="1" dirty="0" err="1"/>
              <a:t>Пікассо</a:t>
            </a:r>
            <a:r>
              <a:rPr lang="uk-UA" sz="1600" b="1" dirty="0"/>
              <a:t> відкрився в 1985 році</a:t>
            </a:r>
            <a:r>
              <a:rPr lang="uk-UA" sz="1600" b="1" dirty="0" smtClean="0"/>
              <a:t>.</a:t>
            </a:r>
          </a:p>
          <a:p>
            <a:pPr marL="0" indent="0">
              <a:buNone/>
            </a:pPr>
            <a:r>
              <a:rPr lang="uk-UA" sz="1600" b="1" dirty="0"/>
              <a:t>У експозиції представлені всі періоди творчості </a:t>
            </a:r>
            <a:r>
              <a:rPr lang="uk-UA" sz="1600" b="1" dirty="0" err="1"/>
              <a:t>Пікассо</a:t>
            </a:r>
            <a:r>
              <a:rPr lang="uk-UA" sz="1600" b="1" dirty="0"/>
              <a:t>, колекція містить:</a:t>
            </a:r>
            <a:br>
              <a:rPr lang="uk-UA" sz="1600" b="1" dirty="0"/>
            </a:br>
            <a:r>
              <a:rPr lang="uk-UA" sz="1600" b="1" dirty="0"/>
              <a:t>-203 картини</a:t>
            </a:r>
            <a:br>
              <a:rPr lang="uk-UA" sz="1600" b="1" dirty="0"/>
            </a:br>
            <a:r>
              <a:rPr lang="uk-UA" sz="1600" b="1" dirty="0"/>
              <a:t>-158 скульптур</a:t>
            </a:r>
            <a:br>
              <a:rPr lang="uk-UA" sz="1600" b="1" dirty="0"/>
            </a:br>
            <a:r>
              <a:rPr lang="uk-UA" sz="1600" b="1" dirty="0"/>
              <a:t>-16 колажів</a:t>
            </a:r>
            <a:br>
              <a:rPr lang="uk-UA" sz="1600" b="1" dirty="0"/>
            </a:br>
            <a:r>
              <a:rPr lang="uk-UA" sz="1600" b="1" dirty="0"/>
              <a:t>-29 об'ємних картин</a:t>
            </a:r>
            <a:br>
              <a:rPr lang="uk-UA" sz="1600" b="1" dirty="0"/>
            </a:br>
            <a:r>
              <a:rPr lang="uk-UA" sz="1600" b="1" dirty="0"/>
              <a:t>-107 предметів кераміки</a:t>
            </a:r>
            <a:br>
              <a:rPr lang="uk-UA" sz="1600" b="1" dirty="0"/>
            </a:br>
            <a:r>
              <a:rPr lang="uk-UA" sz="1600" b="1" dirty="0"/>
              <a:t>-1500 малюнків</a:t>
            </a:r>
            <a:br>
              <a:rPr lang="uk-UA" sz="1600" b="1" dirty="0"/>
            </a:br>
            <a:r>
              <a:rPr lang="uk-UA" sz="1600" b="1" dirty="0"/>
              <a:t>-58 зошитів</a:t>
            </a:r>
            <a:endParaRPr lang="ru-RU" sz="1600" b="1" dirty="0"/>
          </a:p>
          <a:p>
            <a:pPr marL="0" indent="0">
              <a:buNone/>
            </a:pPr>
            <a:r>
              <a:rPr lang="uk-UA" sz="1600" b="1" dirty="0" smtClean="0"/>
              <a:t>Не </a:t>
            </a:r>
            <a:r>
              <a:rPr lang="uk-UA" sz="1600" b="1" dirty="0"/>
              <a:t>пропустіть портрети дружин та членів родини художника - мабуть, це найбільш зворушливі та сповнені любові творіння генія. Не менш цікава і особиста колекція </a:t>
            </a:r>
            <a:r>
              <a:rPr lang="uk-UA" sz="1600" b="1" dirty="0" err="1"/>
              <a:t>Пікассо</a:t>
            </a:r>
            <a:r>
              <a:rPr lang="uk-UA" sz="1600" b="1" dirty="0"/>
              <a:t>, що включає примітивне африканське мистецтво (маски племен Німба і веслував з Нової Гвінеї), Іберійському бронзу, </a:t>
            </a:r>
            <a:r>
              <a:rPr lang="uk-UA" sz="1600" b="1" dirty="0" smtClean="0"/>
              <a:t>картини </a:t>
            </a:r>
            <a:r>
              <a:rPr lang="uk-UA" sz="1600" b="1" dirty="0"/>
              <a:t>Коро, </a:t>
            </a:r>
            <a:r>
              <a:rPr lang="uk-UA" sz="1600" b="1" dirty="0" err="1"/>
              <a:t>Сезанна</a:t>
            </a:r>
            <a:r>
              <a:rPr lang="uk-UA" sz="1600" b="1" dirty="0"/>
              <a:t>, </a:t>
            </a:r>
            <a:r>
              <a:rPr lang="uk-UA" sz="1600" b="1" dirty="0" err="1"/>
              <a:t>Ренуара</a:t>
            </a:r>
            <a:r>
              <a:rPr lang="uk-UA" sz="1600" b="1" dirty="0"/>
              <a:t>, </a:t>
            </a:r>
            <a:r>
              <a:rPr lang="uk-UA" sz="1600" b="1" dirty="0" err="1" smtClean="0"/>
              <a:t>Матісса</a:t>
            </a:r>
            <a:r>
              <a:rPr lang="uk-UA" sz="1600" b="1" dirty="0" smtClean="0"/>
              <a:t>. </a:t>
            </a:r>
            <a:r>
              <a:rPr lang="uk-UA" sz="1600" b="1" dirty="0"/>
              <a:t>Представлена ​​в хронологічному порядку, є тут і велика експозиція фотографій художника, що запам'ятали його в моменти творчості і безтурботного відпочинку з сім'єю і друзями. </a:t>
            </a:r>
            <a:endParaRPr lang="uk-UA" sz="1600" b="1" dirty="0" smtClean="0"/>
          </a:p>
          <a:p>
            <a:pPr marL="0" indent="0">
              <a:buNone/>
            </a:pPr>
            <a:r>
              <a:rPr lang="uk-UA" sz="1600" b="1" dirty="0"/>
              <a:t>Музей обладнаний за останнім словом техніки - Ви зможете вивчити аудіо-та </a:t>
            </a:r>
            <a:r>
              <a:rPr lang="uk-UA" sz="1600" b="1" dirty="0" smtClean="0"/>
              <a:t>відеозаписи </a:t>
            </a:r>
            <a:r>
              <a:rPr lang="uk-UA" sz="1600" b="1" dirty="0"/>
              <a:t>в спеціальному кінотеатрі. Біографічні нотатки та коментарі критиків представлені в кожному виставковому приміщенні, включаючи бібліотеку і архів. </a:t>
            </a:r>
            <a:br>
              <a:rPr lang="uk-UA" sz="1600" b="1" dirty="0"/>
            </a:br>
            <a:endParaRPr lang="uk-UA" sz="1600" b="1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dirty="0"/>
              <a:t>Музей </a:t>
            </a:r>
            <a:r>
              <a:rPr lang="uk-UA" b="1" dirty="0" err="1"/>
              <a:t>Пікассо</a:t>
            </a:r>
            <a:endParaRPr lang="uk-UA" b="1" dirty="0"/>
          </a:p>
        </p:txBody>
      </p:sp>
    </p:spTree>
    <p:extLst>
      <p:ext uri="{BB962C8B-B14F-4D97-AF65-F5344CB8AC3E}">
        <p14:creationId xmlns:p14="http://schemas.microsoft.com/office/powerpoint/2010/main" val="30966445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0" y="1916832"/>
            <a:ext cx="9143999" cy="4941167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uk-UA" b="1" dirty="0"/>
              <a:t>Собор Паризької Богоматері, який є гордістю країни і оспіваний поетами та письменниками, відображений у полотнах найвідоміших художників. Завдяки оригінальній розробці та пропорціям собор став прекрасним взірцем ранньої готики</a:t>
            </a:r>
            <a:r>
              <a:rPr lang="uk-UA" b="1" dirty="0" smtClean="0"/>
              <a:t>.</a:t>
            </a:r>
          </a:p>
          <a:p>
            <a:pPr marL="0" indent="0">
              <a:buNone/>
            </a:pPr>
            <a:r>
              <a:rPr lang="uk-UA" b="1" dirty="0" smtClean="0"/>
              <a:t>Будівництво 1163 – 1345.</a:t>
            </a:r>
          </a:p>
          <a:p>
            <a:pPr marL="0" indent="0">
              <a:buNone/>
            </a:pPr>
            <a:r>
              <a:rPr lang="uk-UA" b="1" dirty="0" smtClean="0"/>
              <a:t>Висота </a:t>
            </a:r>
            <a:r>
              <a:rPr lang="uk-UA" b="1" dirty="0"/>
              <a:t>будівлі становить 35 м, довжина – 130 м, ширина – 48 м. Висота дзвіниць – 69 м, вага дзвона </a:t>
            </a:r>
            <a:r>
              <a:rPr lang="uk-UA" b="1" dirty="0" err="1"/>
              <a:t>Емануель</a:t>
            </a:r>
            <a:r>
              <a:rPr lang="uk-UA" b="1" dirty="0"/>
              <a:t>, який знаходиться у східній вежі – 15 тонн</a:t>
            </a:r>
            <a:r>
              <a:rPr lang="uk-UA" b="1" dirty="0" smtClean="0"/>
              <a:t>.</a:t>
            </a:r>
          </a:p>
          <a:p>
            <a:pPr marL="0" indent="0">
              <a:buNone/>
            </a:pPr>
            <a:r>
              <a:rPr lang="uk-UA" b="1" dirty="0"/>
              <a:t>У Соборі Паризької Богоматері зберігається одна з найбільших реліквій християнства – Терновий Вінець. </a:t>
            </a:r>
            <a:endParaRPr lang="ru-RU" b="1" dirty="0"/>
          </a:p>
          <a:p>
            <a:pPr marL="0" indent="0">
              <a:buNone/>
            </a:pPr>
            <a:r>
              <a:rPr lang="uk-UA" b="1" dirty="0"/>
              <a:t>Усередині собор зустрічає урочистим присмерком. У інтер'єрі собору переважає сірий колір каменю, з якого викладені стіни храму. Виникає деяке відчуття похмурості та прохолоди. Раніше в соборі було ще темніше, і довелося пробивати нові вікна у бічних стінах. Як і в інших готичних храмах, у </a:t>
            </a:r>
            <a:r>
              <a:rPr lang="uk-UA" b="1" dirty="0" err="1"/>
              <a:t>Нотр-Дам-де</a:t>
            </a:r>
            <a:r>
              <a:rPr lang="uk-UA" b="1" dirty="0"/>
              <a:t> Парі немає настінного живопису, і єдиним джерелом кольору в одноманітно-сірому інтер'єрі є численні вітражі високих стрілчастих вікон. Сонячне світло, проникаючи через них, заливає храм цілою веселкою відтінків. </a:t>
            </a:r>
            <a:endParaRPr lang="ru-RU" b="1" dirty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uk-UA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dirty="0" smtClean="0"/>
              <a:t>Собор Паризької Богоматері</a:t>
            </a:r>
            <a:endParaRPr lang="uk-UA" b="1" dirty="0"/>
          </a:p>
        </p:txBody>
      </p:sp>
    </p:spTree>
    <p:extLst>
      <p:ext uri="{BB962C8B-B14F-4D97-AF65-F5344CB8AC3E}">
        <p14:creationId xmlns:p14="http://schemas.microsoft.com/office/powerpoint/2010/main" val="835350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Объект 7"/>
          <p:cNvPicPr>
            <a:picLocks noGrp="1" noChangeAspect="1"/>
          </p:cNvPicPr>
          <p:nvPr>
            <p:ph sz="quarter" idx="14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2" y="188640"/>
            <a:ext cx="3803650" cy="2852737"/>
          </a:xfr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9952" y="3160196"/>
            <a:ext cx="4896544" cy="3672408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69" y="3789040"/>
            <a:ext cx="4032448" cy="3024336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332656"/>
            <a:ext cx="4320480" cy="28946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35347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35496" y="1988840"/>
            <a:ext cx="9143999" cy="460965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uk-UA" sz="1200" dirty="0"/>
              <a:t>Парк </a:t>
            </a:r>
            <a:r>
              <a:rPr lang="uk-UA" sz="1200" dirty="0" err="1"/>
              <a:t>Ла-Віллет</a:t>
            </a:r>
            <a:r>
              <a:rPr lang="uk-UA" sz="1200" dirty="0"/>
              <a:t> (</a:t>
            </a:r>
            <a:r>
              <a:rPr lang="uk-UA" sz="1200" dirty="0" err="1"/>
              <a:t>Parc</a:t>
            </a:r>
            <a:r>
              <a:rPr lang="uk-UA" sz="1200" dirty="0"/>
              <a:t> </a:t>
            </a:r>
            <a:r>
              <a:rPr lang="uk-UA" sz="1200" dirty="0" err="1"/>
              <a:t>de</a:t>
            </a:r>
            <a:r>
              <a:rPr lang="uk-UA" sz="1200" dirty="0"/>
              <a:t> </a:t>
            </a:r>
            <a:r>
              <a:rPr lang="uk-UA" sz="1200" dirty="0" err="1"/>
              <a:t>la</a:t>
            </a:r>
            <a:r>
              <a:rPr lang="uk-UA" sz="1200" dirty="0"/>
              <a:t> </a:t>
            </a:r>
            <a:r>
              <a:rPr lang="uk-UA" sz="1200" dirty="0" err="1"/>
              <a:t>Villette</a:t>
            </a:r>
            <a:r>
              <a:rPr lang="uk-UA" sz="1200" dirty="0"/>
              <a:t>) - це черговий доказ геніальності людської думки, люб'язно надане публіці Франсуа </a:t>
            </a:r>
            <a:r>
              <a:rPr lang="uk-UA" sz="1200" dirty="0" err="1"/>
              <a:t>Міттераном</a:t>
            </a:r>
            <a:r>
              <a:rPr lang="uk-UA" sz="1200" dirty="0"/>
              <a:t> в 1985 році</a:t>
            </a:r>
            <a:r>
              <a:rPr lang="uk-UA" sz="1200" dirty="0" smtClean="0"/>
              <a:t>.</a:t>
            </a:r>
          </a:p>
          <a:p>
            <a:pPr marL="0" indent="0">
              <a:buNone/>
            </a:pPr>
            <a:r>
              <a:rPr lang="uk-UA" sz="1200" dirty="0"/>
              <a:t>Тут </a:t>
            </a:r>
            <a:r>
              <a:rPr lang="uk-UA" sz="1200" dirty="0" smtClean="0"/>
              <a:t>розташувалися </a:t>
            </a:r>
            <a:r>
              <a:rPr lang="uk-UA" sz="1200" dirty="0"/>
              <a:t>музей науки, музичних інструментів, музична школа, зал для </a:t>
            </a:r>
            <a:r>
              <a:rPr lang="uk-UA" sz="1200" dirty="0" err="1"/>
              <a:t>рок-концертів</a:t>
            </a:r>
            <a:r>
              <a:rPr lang="uk-UA" sz="1200" dirty="0"/>
              <a:t>, виставкові павільйони і багато-багато іншого, а основна мета усього цього розмаїття - привернення уваги відвідувачів до мистецтва і </a:t>
            </a:r>
            <a:r>
              <a:rPr lang="uk-UA" sz="1200" dirty="0" smtClean="0"/>
              <a:t>науки.</a:t>
            </a:r>
            <a:r>
              <a:rPr lang="uk-UA" sz="1200" dirty="0"/>
              <a:t> </a:t>
            </a:r>
            <a:r>
              <a:rPr lang="uk-UA" sz="1200" dirty="0" smtClean="0"/>
              <a:t>Зелені </a:t>
            </a:r>
            <a:r>
              <a:rPr lang="uk-UA" sz="1200" dirty="0"/>
              <a:t>газони, алеї та дитячі майданчики допомагають створити розслаблюючу атмосферу, яка сприяє продуктивному відпочинку. Діти обожнюють цей парк, адже тут вони можуть відчути себе і льотчиком, керуючим винищувачем «Міраж», і капітаном цієї підводного човна або ж зовсім побувати ведучим на міні-телестудії, а також дізнатися, що з себе </a:t>
            </a:r>
            <a:endParaRPr lang="uk-UA" sz="1200" dirty="0" smtClean="0"/>
          </a:p>
          <a:p>
            <a:pPr marL="0" indent="0">
              <a:buNone/>
            </a:pPr>
            <a:r>
              <a:rPr lang="uk-UA" sz="1200" dirty="0" smtClean="0"/>
              <a:t>представляють </a:t>
            </a:r>
            <a:r>
              <a:rPr lang="uk-UA" sz="1200" dirty="0"/>
              <a:t>такі атракціони, як планетарій або сади Дракона.</a:t>
            </a:r>
            <a:br>
              <a:rPr lang="uk-UA" sz="1200" dirty="0"/>
            </a:br>
            <a:r>
              <a:rPr lang="uk-UA" sz="1200" dirty="0" smtClean="0"/>
              <a:t>Сферичний </a:t>
            </a:r>
            <a:r>
              <a:rPr lang="uk-UA" sz="1200" dirty="0"/>
              <a:t>кінотеатр - </a:t>
            </a:r>
            <a:r>
              <a:rPr lang="uk-UA" sz="1200" dirty="0" smtClean="0"/>
              <a:t>куляста будівля </a:t>
            </a:r>
            <a:r>
              <a:rPr lang="uk-UA" sz="1200" dirty="0"/>
              <a:t>"</a:t>
            </a:r>
            <a:r>
              <a:rPr lang="uk-UA" sz="1200" dirty="0" err="1"/>
              <a:t>Geode</a:t>
            </a:r>
            <a:r>
              <a:rPr lang="uk-UA" sz="1200" dirty="0"/>
              <a:t>" - вразить уяву </a:t>
            </a:r>
            <a:endParaRPr lang="uk-UA" sz="1200" dirty="0" smtClean="0"/>
          </a:p>
          <a:p>
            <a:pPr marL="0" indent="0">
              <a:buNone/>
            </a:pPr>
            <a:r>
              <a:rPr lang="uk-UA" sz="1200" dirty="0" smtClean="0"/>
              <a:t>кожного</a:t>
            </a:r>
            <a:r>
              <a:rPr lang="uk-UA" sz="1200" dirty="0"/>
              <a:t>. Його унікальність полягає в тому, що </a:t>
            </a:r>
            <a:r>
              <a:rPr lang="uk-UA" sz="1200" dirty="0" smtClean="0"/>
              <a:t>обсяг екрану </a:t>
            </a:r>
          </a:p>
          <a:p>
            <a:pPr marL="0" indent="0">
              <a:buNone/>
            </a:pPr>
            <a:r>
              <a:rPr lang="uk-UA" sz="1200" dirty="0" smtClean="0"/>
              <a:t>складає </a:t>
            </a:r>
            <a:r>
              <a:rPr lang="uk-UA" sz="1200" dirty="0"/>
              <a:t>180 градусів, що дозволяє змоделювати ефект </a:t>
            </a:r>
            <a:endParaRPr lang="uk-UA" sz="1200" dirty="0" smtClean="0"/>
          </a:p>
          <a:p>
            <a:pPr marL="0" indent="0">
              <a:buNone/>
            </a:pPr>
            <a:r>
              <a:rPr lang="uk-UA" sz="1200" dirty="0" smtClean="0"/>
              <a:t>присутності</a:t>
            </a:r>
            <a:r>
              <a:rPr lang="uk-UA" sz="1200" dirty="0"/>
              <a:t>. До речі, </a:t>
            </a:r>
            <a:r>
              <a:rPr lang="uk-UA" sz="1200" dirty="0" smtClean="0"/>
              <a:t>цей </a:t>
            </a:r>
            <a:r>
              <a:rPr lang="uk-UA" sz="1200" dirty="0"/>
              <a:t>кінотеатр визнаний одним з </a:t>
            </a:r>
            <a:endParaRPr lang="uk-UA" sz="1200" dirty="0" smtClean="0"/>
          </a:p>
          <a:p>
            <a:pPr marL="0" indent="0">
              <a:buNone/>
            </a:pPr>
            <a:r>
              <a:rPr lang="uk-UA" sz="1200" dirty="0" smtClean="0"/>
              <a:t>найдосконаліших споруд світу.</a:t>
            </a:r>
            <a:r>
              <a:rPr lang="uk-UA" sz="1200" dirty="0"/>
              <a:t> </a:t>
            </a:r>
            <a:r>
              <a:rPr lang="uk-UA" sz="1200" dirty="0" smtClean="0"/>
              <a:t>Істотна </a:t>
            </a:r>
            <a:r>
              <a:rPr lang="uk-UA" sz="1200" dirty="0"/>
              <a:t>особливість парку </a:t>
            </a:r>
            <a:endParaRPr lang="uk-UA" sz="1200" dirty="0" smtClean="0"/>
          </a:p>
          <a:p>
            <a:pPr marL="0" indent="0">
              <a:buNone/>
            </a:pPr>
            <a:r>
              <a:rPr lang="uk-UA" sz="1200" dirty="0" smtClean="0"/>
              <a:t>полягає </a:t>
            </a:r>
            <a:r>
              <a:rPr lang="uk-UA" sz="1200" dirty="0"/>
              <a:t>в існуючій перспективі з </a:t>
            </a:r>
            <a:r>
              <a:rPr lang="uk-UA" sz="1200" dirty="0" smtClean="0"/>
              <a:t>півночі </a:t>
            </a:r>
            <a:r>
              <a:rPr lang="uk-UA" sz="1200" dirty="0"/>
              <a:t>на південь. </a:t>
            </a:r>
            <a:r>
              <a:rPr lang="uk-UA" sz="1200" dirty="0" smtClean="0"/>
              <a:t>Прогулянка</a:t>
            </a:r>
          </a:p>
          <a:p>
            <a:pPr marL="0" indent="0">
              <a:buNone/>
            </a:pPr>
            <a:r>
              <a:rPr lang="uk-UA" sz="1200" dirty="0" smtClean="0"/>
              <a:t>парком </a:t>
            </a:r>
            <a:r>
              <a:rPr lang="uk-UA" sz="1200" dirty="0"/>
              <a:t>відбувається за </a:t>
            </a:r>
            <a:r>
              <a:rPr lang="uk-UA" sz="1200" dirty="0" smtClean="0"/>
              <a:t>тематичними </a:t>
            </a:r>
            <a:r>
              <a:rPr lang="uk-UA" sz="1200" dirty="0"/>
              <a:t>садам, одночасно слугуючи </a:t>
            </a:r>
            <a:endParaRPr lang="uk-UA" sz="1200" dirty="0" smtClean="0"/>
          </a:p>
          <a:p>
            <a:pPr marL="0" indent="0">
              <a:buNone/>
            </a:pPr>
            <a:r>
              <a:rPr lang="uk-UA" sz="1200" dirty="0" smtClean="0"/>
              <a:t>як </a:t>
            </a:r>
            <a:r>
              <a:rPr lang="uk-UA" sz="1200" dirty="0"/>
              <a:t>майданчиком для </a:t>
            </a:r>
            <a:r>
              <a:rPr lang="uk-UA" sz="1200" dirty="0" smtClean="0"/>
              <a:t>ігор</a:t>
            </a:r>
            <a:r>
              <a:rPr lang="uk-UA" sz="1200" dirty="0"/>
              <a:t>, так і для театральних імпрез, де на </a:t>
            </a:r>
            <a:endParaRPr lang="uk-UA" sz="1200" dirty="0" smtClean="0"/>
          </a:p>
          <a:p>
            <a:pPr marL="0" indent="0">
              <a:buNone/>
            </a:pPr>
            <a:r>
              <a:rPr lang="uk-UA" sz="1200" dirty="0" smtClean="0"/>
              <a:t>сцену </a:t>
            </a:r>
            <a:r>
              <a:rPr lang="uk-UA" sz="1200" dirty="0"/>
              <a:t>виходить </a:t>
            </a:r>
            <a:r>
              <a:rPr lang="uk-UA" sz="1200" dirty="0" err="1" smtClean="0"/>
              <a:t>природа.У</a:t>
            </a:r>
            <a:r>
              <a:rPr lang="uk-UA" sz="1200" dirty="0" smtClean="0"/>
              <a:t> </a:t>
            </a:r>
            <a:r>
              <a:rPr lang="uk-UA" sz="1200" dirty="0"/>
              <a:t>парку протягом усього року </a:t>
            </a:r>
            <a:endParaRPr lang="uk-UA" sz="1200" dirty="0" smtClean="0"/>
          </a:p>
          <a:p>
            <a:pPr marL="0" indent="0">
              <a:buNone/>
            </a:pPr>
            <a:r>
              <a:rPr lang="uk-UA" sz="1200" dirty="0" smtClean="0"/>
              <a:t>пропонується </a:t>
            </a:r>
            <a:r>
              <a:rPr lang="uk-UA" sz="1200" dirty="0"/>
              <a:t>різноманітна </a:t>
            </a:r>
            <a:r>
              <a:rPr lang="uk-UA" sz="1200" dirty="0" smtClean="0"/>
              <a:t>культурна </a:t>
            </a:r>
            <a:r>
              <a:rPr lang="uk-UA" sz="1200" dirty="0"/>
              <a:t>програма: виставки, </a:t>
            </a:r>
            <a:endParaRPr lang="uk-UA" sz="1200" dirty="0" smtClean="0"/>
          </a:p>
          <a:p>
            <a:pPr marL="0" indent="0">
              <a:buNone/>
            </a:pPr>
            <a:r>
              <a:rPr lang="uk-UA" sz="1200" dirty="0" smtClean="0"/>
              <a:t>театральні </a:t>
            </a:r>
            <a:r>
              <a:rPr lang="uk-UA" sz="1200" dirty="0"/>
              <a:t>постановки, </a:t>
            </a:r>
            <a:r>
              <a:rPr lang="uk-UA" sz="1200" dirty="0" smtClean="0"/>
              <a:t>концерти, цирк</a:t>
            </a:r>
            <a:r>
              <a:rPr lang="uk-UA" sz="1200" dirty="0"/>
              <a:t>, вечірні сеанси </a:t>
            </a:r>
            <a:r>
              <a:rPr lang="uk-UA" sz="1200" dirty="0" smtClean="0"/>
              <a:t>кіно </a:t>
            </a:r>
          </a:p>
          <a:p>
            <a:pPr marL="0" indent="0">
              <a:buNone/>
            </a:pPr>
            <a:r>
              <a:rPr lang="uk-UA" sz="1200" dirty="0" smtClean="0"/>
              <a:t>влітку </a:t>
            </a:r>
            <a:r>
              <a:rPr lang="uk-UA" sz="1200" dirty="0"/>
              <a:t>на відкритому повітрі.</a:t>
            </a:r>
            <a:endParaRPr lang="ru-RU" sz="1200" dirty="0"/>
          </a:p>
          <a:p>
            <a:pPr marL="0" indent="0">
              <a:buNone/>
            </a:pPr>
            <a:r>
              <a:rPr lang="uk-UA" sz="1200" dirty="0"/>
              <a:t/>
            </a:r>
            <a:br>
              <a:rPr lang="uk-UA" sz="1200" dirty="0"/>
            </a:br>
            <a:endParaRPr lang="ru-RU" sz="1200" dirty="0"/>
          </a:p>
          <a:p>
            <a:endParaRPr lang="uk-UA" sz="1200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dirty="0"/>
              <a:t>Парк </a:t>
            </a:r>
            <a:r>
              <a:rPr lang="uk-UA" b="1" dirty="0" err="1" smtClean="0"/>
              <a:t>Ла-Віллет</a:t>
            </a:r>
            <a:endParaRPr lang="uk-UA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3052" y="3308417"/>
            <a:ext cx="4708128" cy="35310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96512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2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2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0" y="908720"/>
            <a:ext cx="4067945" cy="6120680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uk-UA" sz="2600" b="1" dirty="0"/>
              <a:t>Тріумфальна арка - знаменита тріумфальна арка, розташована на площі Шарля де </a:t>
            </a:r>
            <a:r>
              <a:rPr lang="uk-UA" sz="2600" b="1" dirty="0" smtClean="0"/>
              <a:t>Голля.</a:t>
            </a:r>
            <a:endParaRPr lang="ru-RU" sz="2600" b="1" dirty="0"/>
          </a:p>
          <a:p>
            <a:pPr marL="0" indent="0">
              <a:buNone/>
            </a:pPr>
            <a:r>
              <a:rPr lang="uk-UA" sz="2600" b="1" dirty="0"/>
              <a:t>Всередині арки розташований музей історії Тріумфальної арки. На даху є оглядовий майданчик, з якого відкривається чудовий вид на місто. </a:t>
            </a:r>
            <a:endParaRPr lang="ru-RU" sz="2600" b="1" dirty="0"/>
          </a:p>
          <a:p>
            <a:pPr marL="0" indent="0">
              <a:buNone/>
            </a:pPr>
            <a:r>
              <a:rPr lang="uk-UA" sz="2600" b="1" dirty="0"/>
              <a:t>Під аркою з 1920 року знаходиться Могила Невідомого солдата, над якою горить вічний вогонь на честь героїв-воїнів, загиблих у Першій Світовій </a:t>
            </a:r>
            <a:r>
              <a:rPr lang="uk-UA" sz="2600" b="1" dirty="0" smtClean="0"/>
              <a:t>війн. </a:t>
            </a:r>
            <a:endParaRPr lang="ru-RU" sz="2600" b="1" dirty="0"/>
          </a:p>
          <a:p>
            <a:pPr marL="0" indent="0">
              <a:buNone/>
            </a:pPr>
            <a:r>
              <a:rPr lang="uk-UA" sz="2600" b="1" dirty="0" smtClean="0"/>
              <a:t>Висота </a:t>
            </a:r>
            <a:r>
              <a:rPr lang="uk-UA" sz="2600" b="1" dirty="0"/>
              <a:t>тріумфальної арки 50 м, ширина 45 м, арка має один проліт, розміри якого 14,2-29 м. Грандіозний п'ятиметровий фриз прикрашений рельєфними зображеннями початку походу французької армії (східний фасад) і її поверненням (західний). Тридцять щитів аттика (верхній ярус), з вигравіруваними на них назвами великих битв, нагадують про перемоги в Європі і Африці. Пілони арки декоровані барельєфами, висота яких 12 м. Барельєфи Марсельєза роботи Ф</a:t>
            </a:r>
            <a:r>
              <a:rPr lang="uk-UA" sz="2600" b="1" dirty="0" smtClean="0"/>
              <a:t>. </a:t>
            </a:r>
            <a:r>
              <a:rPr lang="uk-UA" sz="2600" b="1" dirty="0" err="1" smtClean="0"/>
              <a:t>Рюда</a:t>
            </a:r>
            <a:r>
              <a:rPr lang="uk-UA" sz="2600" b="1" dirty="0" smtClean="0"/>
              <a:t> </a:t>
            </a:r>
            <a:r>
              <a:rPr lang="uk-UA" sz="2600" b="1" dirty="0"/>
              <a:t>і Апофеоз Наполеона </a:t>
            </a:r>
            <a:r>
              <a:rPr lang="uk-UA" sz="2600" b="1" dirty="0" err="1"/>
              <a:t>Корто</a:t>
            </a:r>
            <a:r>
              <a:rPr lang="uk-UA" sz="2600" b="1" dirty="0"/>
              <a:t> звернені на Єлисейські поля, Опір навалі і Апофеоз світу </a:t>
            </a:r>
            <a:r>
              <a:rPr lang="uk-UA" sz="2600" b="1" dirty="0" err="1"/>
              <a:t>Етекса</a:t>
            </a:r>
            <a:r>
              <a:rPr lang="uk-UA" sz="2600" b="1" dirty="0"/>
              <a:t> - на авеню Великої </a:t>
            </a:r>
            <a:r>
              <a:rPr lang="uk-UA" sz="2600" b="1" dirty="0" err="1"/>
              <a:t>арміі</a:t>
            </a:r>
            <a:r>
              <a:rPr lang="uk-UA" sz="2600" b="1" dirty="0"/>
              <a:t>. </a:t>
            </a:r>
            <a:endParaRPr lang="ru-RU" sz="2600" b="1" dirty="0"/>
          </a:p>
          <a:p>
            <a:pPr marL="0" indent="0">
              <a:buNone/>
            </a:pPr>
            <a:endParaRPr lang="uk-UA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2267744" y="0"/>
            <a:ext cx="7756263" cy="1054250"/>
          </a:xfrm>
        </p:spPr>
        <p:txBody>
          <a:bodyPr/>
          <a:lstStyle/>
          <a:p>
            <a:r>
              <a:rPr lang="uk-UA" b="1" dirty="0"/>
              <a:t>Тріумфальна арка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3056" y="2060848"/>
            <a:ext cx="4526632" cy="33949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83640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вердый переплет">
  <a:themeElements>
    <a:clrScheme name="Кнопка">
      <a:dk1>
        <a:sysClr val="windowText" lastClr="000000"/>
      </a:dk1>
      <a:lt1>
        <a:sysClr val="window" lastClr="FFFFFF"/>
      </a:lt1>
      <a:dk2>
        <a:srgbClr val="465E9C"/>
      </a:dk2>
      <a:lt2>
        <a:srgbClr val="CCDDEA"/>
      </a:lt2>
      <a:accent1>
        <a:srgbClr val="FDA023"/>
      </a:accent1>
      <a:accent2>
        <a:srgbClr val="AA2B1E"/>
      </a:accent2>
      <a:accent3>
        <a:srgbClr val="71685C"/>
      </a:accent3>
      <a:accent4>
        <a:srgbClr val="64A73B"/>
      </a:accent4>
      <a:accent5>
        <a:srgbClr val="EB5605"/>
      </a:accent5>
      <a:accent6>
        <a:srgbClr val="B9CA1A"/>
      </a:accent6>
      <a:hlink>
        <a:srgbClr val="D83E2C"/>
      </a:hlink>
      <a:folHlink>
        <a:srgbClr val="ED7D27"/>
      </a:folHlink>
    </a:clrScheme>
    <a:fontScheme name="Твердый переплет">
      <a:maj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궁서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Твердый переплет">
      <a:fillStyleLst>
        <a:solidFill>
          <a:schemeClr val="phClr"/>
        </a:solidFill>
        <a:solidFill>
          <a:schemeClr val="phClr">
            <a:tint val="68000"/>
            <a:shade val="94000"/>
            <a:satMod val="300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80000"/>
                <a:lumMod val="98000"/>
              </a:schemeClr>
            </a:gs>
            <a:gs pos="100000">
              <a:schemeClr val="phClr">
                <a:satMod val="130000"/>
              </a:schemeClr>
            </a:gs>
          </a:gsLst>
          <a:lin ang="5160000" scaled="0"/>
        </a:gradFill>
      </a:fillStyleLst>
      <a:lnStyleLst>
        <a:ln w="12700" cap="flat" cmpd="sng" algn="ctr">
          <a:solidFill>
            <a:schemeClr val="phClr">
              <a:shade val="90000"/>
              <a:lumMod val="90000"/>
            </a:schemeClr>
          </a:solidFill>
          <a:prstDash val="solid"/>
        </a:ln>
        <a:ln w="19050" cap="flat" cmpd="sng" algn="ctr">
          <a:solidFill>
            <a:schemeClr val="phClr">
              <a:shade val="75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12700" dir="5400000" rotWithShape="0">
              <a:srgbClr val="000000">
                <a:alpha val="1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6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400000"/>
            </a:lightRig>
          </a:scene3d>
          <a:sp3d>
            <a:bevelT w="25400" h="25400"/>
          </a:sp3d>
        </a:effectStyle>
      </a:effectStyleLst>
      <a:bgFillStyleLst>
        <a:solidFill>
          <a:schemeClr val="phClr">
            <a:tint val="96000"/>
            <a:lumMod val="11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3000"/>
                <a:shade val="20000"/>
              </a:schemeClr>
              <a:schemeClr val="phClr">
                <a:tint val="90000"/>
                <a:shade val="85000"/>
                <a:satMod val="115000"/>
              </a:schemeClr>
            </a:duotone>
          </a:blip>
          <a:tile tx="0" ty="0" sx="60000" sy="6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shade val="50000"/>
                <a:satMod val="340000"/>
                <a:lumMod val="40000"/>
              </a:schemeClr>
              <a:schemeClr val="phClr">
                <a:tint val="92000"/>
                <a:shade val="94000"/>
                <a:hueMod val="110000"/>
                <a:satMod val="236000"/>
                <a:lum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Elemental</Template>
  <TotalTime>218</TotalTime>
  <Words>1002</Words>
  <Application>Microsoft Office PowerPoint</Application>
  <PresentationFormat>Экран (4:3)</PresentationFormat>
  <Paragraphs>60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Твердый переплет</vt:lpstr>
      <vt:lpstr>Презентація на тему: “Туристична привабливість Франції”</vt:lpstr>
      <vt:lpstr>Загальні відомості</vt:lpstr>
      <vt:lpstr>Ейфелева вежа </vt:lpstr>
      <vt:lpstr>Презентация PowerPoint</vt:lpstr>
      <vt:lpstr>Музей Пікассо</vt:lpstr>
      <vt:lpstr>Собор Паризької Богоматері</vt:lpstr>
      <vt:lpstr>Презентация PowerPoint</vt:lpstr>
      <vt:lpstr>Парк Ла-Віллет</vt:lpstr>
      <vt:lpstr>Тріумфальна арка</vt:lpstr>
      <vt:lpstr>Лувр</vt:lpstr>
      <vt:lpstr>Презентация PowerPoint</vt:lpstr>
      <vt:lpstr>Пантеон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на тему: “Туристична привабливість Франції”</dc:title>
  <dc:creator>Natalia</dc:creator>
  <cp:lastModifiedBy>Natalia</cp:lastModifiedBy>
  <cp:revision>17</cp:revision>
  <dcterms:created xsi:type="dcterms:W3CDTF">2012-12-22T14:26:44Z</dcterms:created>
  <dcterms:modified xsi:type="dcterms:W3CDTF">2015-01-29T10:02:17Z</dcterms:modified>
</cp:coreProperties>
</file>