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73" r:id="rId6"/>
    <p:sldId id="275" r:id="rId7"/>
    <p:sldId id="276" r:id="rId8"/>
    <p:sldId id="260" r:id="rId9"/>
    <p:sldId id="278" r:id="rId10"/>
    <p:sldId id="262" r:id="rId11"/>
    <p:sldId id="263" r:id="rId12"/>
    <p:sldId id="264" r:id="rId13"/>
    <p:sldId id="265" r:id="rId14"/>
    <p:sldId id="279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7DB0A-F7EE-4B1A-816B-FFFD9F241EC6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74C15-78B3-4104-AED0-7636E28643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3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74C15-78B3-4104-AED0-7636E286435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24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9545-6496-4529-A46B-56BC3D0349F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8E9F9-2F8A-4834-9C0F-60CFF09C236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9545-6496-4529-A46B-56BC3D0349F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E9F9-2F8A-4834-9C0F-60CFF09C2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9545-6496-4529-A46B-56BC3D0349F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E9F9-2F8A-4834-9C0F-60CFF09C23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9545-6496-4529-A46B-56BC3D0349F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8E9F9-2F8A-4834-9C0F-60CFF09C236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9545-6496-4529-A46B-56BC3D0349F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8E9F9-2F8A-4834-9C0F-60CFF09C236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9545-6496-4529-A46B-56BC3D0349F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8E9F9-2F8A-4834-9C0F-60CFF09C236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9545-6496-4529-A46B-56BC3D0349F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8E9F9-2F8A-4834-9C0F-60CFF09C236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9545-6496-4529-A46B-56BC3D0349F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8E9F9-2F8A-4834-9C0F-60CFF09C236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9545-6496-4529-A46B-56BC3D0349F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8E9F9-2F8A-4834-9C0F-60CFF09C236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9545-6496-4529-A46B-56BC3D0349F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8E9F9-2F8A-4834-9C0F-60CFF09C236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19545-6496-4529-A46B-56BC3D0349F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C8E9F9-2F8A-4834-9C0F-60CFF09C236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CD19545-6496-4529-A46B-56BC3D0349F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DC8E9F9-2F8A-4834-9C0F-60CFF09C236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Королевство Марокко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375490"/>
            <a:ext cx="6182072" cy="1781701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dirty="0" smtClean="0"/>
              <a:t>Ученица 10-Б класса</a:t>
            </a:r>
          </a:p>
          <a:p>
            <a:r>
              <a:rPr lang="ru-RU" dirty="0" smtClean="0"/>
              <a:t>ЭМЛ</a:t>
            </a:r>
          </a:p>
          <a:p>
            <a:r>
              <a:rPr lang="ru-RU" dirty="0" smtClean="0"/>
              <a:t>Таран Кристина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2331342" cy="22094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8641"/>
            <a:ext cx="2331342" cy="22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98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4114800" cy="4525963"/>
          </a:xfrm>
        </p:spPr>
        <p:txBody>
          <a:bodyPr>
            <a:normAutofit/>
          </a:bodyPr>
          <a:lstStyle/>
          <a:p>
            <a:r>
              <a:rPr lang="ru-RU" dirty="0"/>
              <a:t>Это военная организация Королевства Марокко, предназначенная для защиты свободы, независимости и территориальной целостности государства. Состоит из сухопутных войск, военно-морских и военно-воздушных сил.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733256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Вооружённые силы Марокко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2917057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8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Преимущества</a:t>
            </a:r>
            <a:r>
              <a:rPr lang="ru-RU" dirty="0"/>
              <a:t>: стимулирующая экономику политика и дешевая рабочая сила привлекают инвестиции. Уже сейчас развитая туристическая отрасль имеет ещё более значительный потенциал; добыча фосфатов и сельское хозяйство.</a:t>
            </a:r>
          </a:p>
          <a:p>
            <a:r>
              <a:rPr lang="ru-RU" b="1" dirty="0"/>
              <a:t>Слабые стороны</a:t>
            </a:r>
            <a:r>
              <a:rPr lang="ru-RU" dirty="0"/>
              <a:t>: высокая безработица (23 %) и большой рост населения. Засушливые периоды. Выращивание конопли (в основном для европейского рынка) усложняет отношения с ЕС.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Экономика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71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352928" cy="4608511"/>
          </a:xfrm>
        </p:spPr>
        <p:txBody>
          <a:bodyPr>
            <a:normAutofit fontScale="47500" lnSpcReduction="20000"/>
          </a:bodyPr>
          <a:lstStyle/>
          <a:p>
            <a:r>
              <a:rPr lang="ru-RU" sz="3300" dirty="0"/>
              <a:t>Экономика Марокко характеризуется внешней направленностью. Заключено несколько соглашений о свободной торговле с иностранными государствами: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3300" dirty="0"/>
              <a:t>Соглашение о свободной торговле с Европейским Союзом с целью войти в европейскую зону свободной торговли до 2012 года.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3300" dirty="0" err="1"/>
              <a:t>Агадирское</a:t>
            </a:r>
            <a:r>
              <a:rPr lang="ru-RU" sz="3300" dirty="0"/>
              <a:t> соглашение, подписанное с Египтом, Тунисом и Иорданией с целью создания арабской зоны свободной торговли.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3300" dirty="0"/>
              <a:t>Соглашение о свободной торговле с ОАЭ.</a:t>
            </a:r>
          </a:p>
          <a:p>
            <a:pPr marL="571500" indent="-571500">
              <a:buFont typeface="+mj-lt"/>
              <a:buAutoNum type="romanUcPeriod"/>
            </a:pPr>
            <a:r>
              <a:rPr lang="ru-RU" sz="3300" dirty="0"/>
              <a:t>Соглашение о свободной торговле с Турцией.</a:t>
            </a:r>
          </a:p>
          <a:p>
            <a:endParaRPr lang="ru-RU" sz="3300" dirty="0" smtClean="0"/>
          </a:p>
          <a:p>
            <a:r>
              <a:rPr lang="ru-RU" sz="3300" dirty="0" smtClean="0"/>
              <a:t>Основные </a:t>
            </a:r>
            <a:r>
              <a:rPr lang="ru-RU" sz="3300" dirty="0"/>
              <a:t>товары экспорта — фосфаты и удобрения, продукты и напитки, минералы; импорта — полуфабрикаты, промышленные товары и оборудование, продукты и напитки, потребительские товары, горючее.</a:t>
            </a:r>
          </a:p>
          <a:p>
            <a:r>
              <a:rPr lang="ru-RU" sz="3300" dirty="0"/>
              <a:t>Основные торговые партнёры по экспорту (20,2 млрд долл. в 2008) — Испания (19,2 %), Франция (17,6 %), Бразилия (7,1 %), США (4,5 %), Бельгия (4,5 %), Италия (4,3 %); по импорту (39,4 млрд долл.) — Франция (16,1 %), Испания (13,5 %), Италия (6,5 %), Китай (6 %), Германия (5,6 %), Саудовская Аравия (5,4 %), Молдавия (5 </a:t>
            </a:r>
            <a:r>
              <a:rPr lang="ru-RU" sz="3300" dirty="0" smtClean="0"/>
              <a:t>%).</a:t>
            </a:r>
            <a:endParaRPr lang="ru-RU" sz="3300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908251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Экономика:</a:t>
            </a:r>
            <a:br>
              <a:rPr lang="ru-RU" dirty="0" smtClean="0"/>
            </a:br>
            <a:r>
              <a:rPr lang="ru-RU" sz="2700" b="1" dirty="0"/>
              <a:t>Внешнеэкономические связи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387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Богата </a:t>
            </a:r>
            <a:r>
              <a:rPr lang="ru-RU" dirty="0"/>
              <a:t>и разнопланова в силу </a:t>
            </a:r>
            <a:r>
              <a:rPr lang="ru-RU" dirty="0" err="1"/>
              <a:t>многоэтничности</a:t>
            </a:r>
            <a:r>
              <a:rPr lang="ru-RU" dirty="0"/>
              <a:t> страны и её насыщенной истории. На протяжении истории Марокко, многие народы внесли свой вклад в формирование культуры страны — помимо коренного населения (берберов), вклад в неё были и с востока (финикийцы, арабы), и с юга (народы, обитавшие к югу от Сахары), и с севера (римляне, вандалы, </a:t>
            </a:r>
            <a:r>
              <a:rPr lang="ru-RU" dirty="0" err="1"/>
              <a:t>андалузцы</a:t>
            </a:r>
            <a:r>
              <a:rPr lang="ru-RU" dirty="0"/>
              <a:t>). В культуре Марокко оставили свой след многие конфессии — </a:t>
            </a:r>
            <a:r>
              <a:rPr lang="ru-RU" dirty="0" smtClean="0"/>
              <a:t>язычество, </a:t>
            </a:r>
            <a:r>
              <a:rPr lang="ru-RU" dirty="0"/>
              <a:t>иудаизм, христианство и ислам. Каждый регион Марокко имеет свои уникальные черты национальной культуры. Сохранение культурного наследия и защита его разнообразия является одним из приоритетов политики страны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638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" y="1813"/>
            <a:ext cx="3408396" cy="3787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17" y="0"/>
            <a:ext cx="5791200" cy="3789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" y="3789040"/>
            <a:ext cx="4572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74" y="3789040"/>
            <a:ext cx="48768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11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r>
              <a:rPr lang="ru-RU" dirty="0"/>
              <a:t>История марокканской литературы начинается в раннем средневековье, приблизительно с начала XI века. Литература Марокко включает сочинения на арабском, берберском, французском и испанском языках, написанные марокканскими авторами, а также авторами из Аль-</a:t>
            </a:r>
            <a:r>
              <a:rPr lang="ru-RU" dirty="0" err="1"/>
              <a:t>Андалус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543800" cy="914400"/>
          </a:xfrm>
        </p:spPr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340768"/>
            <a:ext cx="315938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1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Традиционная </a:t>
            </a:r>
            <a:r>
              <a:rPr lang="ru-RU" dirty="0" err="1"/>
              <a:t>мароканская</a:t>
            </a:r>
            <a:r>
              <a:rPr lang="ru-RU" dirty="0"/>
              <a:t> одежда для мужчин и женщин — </a:t>
            </a:r>
            <a:r>
              <a:rPr lang="ru-RU" dirty="0" err="1"/>
              <a:t>джеллаба</a:t>
            </a:r>
            <a:r>
              <a:rPr lang="ru-RU" dirty="0"/>
              <a:t>: длинная, свободная одежда с капюшоном с пышными рукавами. В особых случаях мужчины также носят красную шапку </a:t>
            </a:r>
            <a:r>
              <a:rPr lang="ru-RU" i="1" dirty="0" err="1"/>
              <a:t>бермусс</a:t>
            </a:r>
            <a:r>
              <a:rPr lang="ru-RU" dirty="0"/>
              <a:t>, более известную как феска. Женщины носят также кафтаны, украшенные орнаментами. Почти все мужчины, и большинство женщин, носят </a:t>
            </a:r>
            <a:r>
              <a:rPr lang="ru-RU" dirty="0" err="1" smtClean="0"/>
              <a:t>бальгха</a:t>
            </a:r>
            <a:r>
              <a:rPr lang="ru-RU" dirty="0" smtClean="0"/>
              <a:t> - мягкие </a:t>
            </a:r>
            <a:r>
              <a:rPr lang="ru-RU" dirty="0"/>
              <a:t>кожаные тапочки без каблука, часто желтого цвета. Женщины также носят сандалии на высоком каблуке, часто с серебряной или золотой мишурой.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Традиционная одежда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197971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46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1944 был создан «Марокканский кинематографический центр» -правительственный орган для по организации и управления национальной кинематографией. Первый художественный фильм марокканского режиссёра Мохаммеда </a:t>
            </a:r>
            <a:r>
              <a:rPr lang="ru-RU" dirty="0" err="1"/>
              <a:t>Усфура</a:t>
            </a:r>
            <a:r>
              <a:rPr lang="ru-RU" dirty="0"/>
              <a:t> «Проклятый сын» был снят в 1958 году, а в 1968 первый средиземноморский кинофестиваль состоялся в Танжере. Средиземноморский кинофестиваль в новом формате проводится в </a:t>
            </a:r>
            <a:r>
              <a:rPr lang="ru-RU" dirty="0" err="1"/>
              <a:t>Тетуане</a:t>
            </a:r>
            <a:r>
              <a:rPr lang="ru-RU" dirty="0"/>
              <a:t>. Первый национальный кинофестиваль в Марокко прошёл в Рабате в 1982, а в 2001 международный кинофестиваль состоялся в Марракеше.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0" cy="914400"/>
          </a:xfrm>
        </p:spPr>
        <p:txBody>
          <a:bodyPr/>
          <a:lstStyle/>
          <a:p>
            <a:r>
              <a:rPr lang="ru-RU" dirty="0" err="1" smtClean="0"/>
              <a:t>Кинематогроф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56792"/>
            <a:ext cx="3131840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95864"/>
            <a:ext cx="313184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0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4330824" cy="5328592"/>
          </a:xfrm>
        </p:spPr>
        <p:txBody>
          <a:bodyPr>
            <a:normAutofit/>
          </a:bodyPr>
          <a:lstStyle/>
          <a:p>
            <a:r>
              <a:rPr lang="ru-RU" dirty="0"/>
              <a:t>Марокканская кухня сформировалась под влиянием берберских, мавританских и арабских кулинарных традиций. Известна такими блюдами, как </a:t>
            </a:r>
            <a:r>
              <a:rPr lang="ru-RU" dirty="0" err="1"/>
              <a:t>кускус</a:t>
            </a:r>
            <a:r>
              <a:rPr lang="ru-RU" dirty="0"/>
              <a:t>, </a:t>
            </a:r>
            <a:r>
              <a:rPr lang="ru-RU" dirty="0" err="1"/>
              <a:t>пастилла</a:t>
            </a:r>
            <a:r>
              <a:rPr lang="ru-RU" dirty="0"/>
              <a:t> и другими. Популярностью пользуются восточные сладости — </a:t>
            </a:r>
            <a:r>
              <a:rPr lang="ru-RU" dirty="0" smtClean="0"/>
              <a:t>халва </a:t>
            </a:r>
            <a:r>
              <a:rPr lang="ru-RU" dirty="0"/>
              <a:t>и другие. Кухни соседних стран также влияют на кулинарные традиции страны.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5438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Кухня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901" y="30057"/>
            <a:ext cx="3528392" cy="20916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4" y="2121753"/>
            <a:ext cx="3525300" cy="2085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4" y="4206878"/>
            <a:ext cx="3525300" cy="20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20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4186808" cy="5145435"/>
          </a:xfrm>
        </p:spPr>
        <p:txBody>
          <a:bodyPr>
            <a:normAutofit/>
          </a:bodyPr>
          <a:lstStyle/>
          <a:p>
            <a:r>
              <a:rPr lang="ru-RU" dirty="0"/>
              <a:t>В Марокко представлены как традиционные направления музыки (берберская народная музыка, </a:t>
            </a:r>
            <a:r>
              <a:rPr lang="ru-RU" dirty="0" err="1" smtClean="0"/>
              <a:t>чааби</a:t>
            </a:r>
            <a:r>
              <a:rPr lang="ru-RU" dirty="0" smtClean="0"/>
              <a:t>, </a:t>
            </a:r>
            <a:r>
              <a:rPr lang="ru-RU" dirty="0" err="1"/>
              <a:t>гнауа</a:t>
            </a:r>
            <a:r>
              <a:rPr lang="ru-RU" dirty="0"/>
              <a:t>, </a:t>
            </a:r>
            <a:r>
              <a:rPr lang="ru-RU" dirty="0" err="1" smtClean="0"/>
              <a:t>малхун</a:t>
            </a:r>
            <a:r>
              <a:rPr lang="ru-RU" dirty="0" smtClean="0"/>
              <a:t>, </a:t>
            </a:r>
            <a:r>
              <a:rPr lang="ru-RU" dirty="0" err="1"/>
              <a:t>суфийская</a:t>
            </a:r>
            <a:r>
              <a:rPr lang="ru-RU" dirty="0"/>
              <a:t> музыка и другие), так и современная рок-музыка и поп-музыка.</a:t>
            </a:r>
          </a:p>
          <a:p>
            <a:r>
              <a:rPr lang="ru-RU" dirty="0"/>
              <a:t>Большое внимание уделяется также классической музыке, в стране имеется 27 консерваторий.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Музыка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36712"/>
            <a:ext cx="3851920" cy="1656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92896"/>
            <a:ext cx="3851920" cy="16561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149080"/>
            <a:ext cx="385192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269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Официальное название – </a:t>
            </a:r>
            <a:r>
              <a:rPr lang="vi-VN" sz="2400" dirty="0" smtClean="0"/>
              <a:t>Королевство Марокко</a:t>
            </a:r>
            <a:endParaRPr lang="ru-RU" sz="2400" dirty="0" smtClean="0"/>
          </a:p>
          <a:p>
            <a:r>
              <a:rPr lang="ru-RU" dirty="0" smtClean="0"/>
              <a:t>Площадь – 446 550 км²</a:t>
            </a:r>
          </a:p>
          <a:p>
            <a:r>
              <a:rPr lang="ru-RU" dirty="0" smtClean="0"/>
              <a:t>Население – </a:t>
            </a:r>
            <a:r>
              <a:rPr lang="ru-RU" dirty="0"/>
              <a:t>32 649 </a:t>
            </a:r>
            <a:r>
              <a:rPr lang="ru-RU" dirty="0" smtClean="0"/>
              <a:t>130 </a:t>
            </a:r>
            <a:r>
              <a:rPr lang="ru-RU" dirty="0"/>
              <a:t>чел. (</a:t>
            </a:r>
            <a:r>
              <a:rPr lang="ru-RU" dirty="0" smtClean="0"/>
              <a:t>38-е место в мире)</a:t>
            </a:r>
          </a:p>
          <a:p>
            <a:r>
              <a:rPr lang="ru-RU" dirty="0" smtClean="0"/>
              <a:t>Столица – Рабат </a:t>
            </a:r>
          </a:p>
          <a:p>
            <a:r>
              <a:rPr lang="ru-RU" dirty="0" smtClean="0"/>
              <a:t>ВВП на душу населения – 5200 долл.</a:t>
            </a:r>
          </a:p>
          <a:p>
            <a:r>
              <a:rPr lang="ru-RU" dirty="0" smtClean="0"/>
              <a:t>Государственное устройство – Конституционная монархия</a:t>
            </a:r>
          </a:p>
          <a:p>
            <a:r>
              <a:rPr lang="ru-RU" dirty="0" smtClean="0"/>
              <a:t>Состав территории – </a:t>
            </a:r>
            <a:r>
              <a:rPr lang="en-US" dirty="0" smtClean="0"/>
              <a:t>16 </a:t>
            </a:r>
            <a:r>
              <a:rPr lang="ru-RU" dirty="0" smtClean="0"/>
              <a:t>областей</a:t>
            </a:r>
            <a:endParaRPr lang="ru-RU" dirty="0" smtClean="0"/>
          </a:p>
          <a:p>
            <a:r>
              <a:rPr lang="ru-RU" dirty="0" smtClean="0"/>
              <a:t>Официальный язык – арабский, </a:t>
            </a:r>
            <a:r>
              <a:rPr lang="ru-RU" dirty="0" err="1" smtClean="0"/>
              <a:t>тамазигхтский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Религия – </a:t>
            </a:r>
            <a:r>
              <a:rPr lang="ru-RU" dirty="0" smtClean="0"/>
              <a:t>мусульмане-сунниты, христиане, иудеи</a:t>
            </a:r>
            <a:endParaRPr lang="ru-RU" dirty="0" smtClean="0"/>
          </a:p>
          <a:p>
            <a:r>
              <a:rPr lang="ru-RU" dirty="0" smtClean="0"/>
              <a:t>Валюта - Марокканский дирхам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21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3657599"/>
          </a:xfrm>
        </p:spPr>
        <p:txBody>
          <a:bodyPr/>
          <a:lstStyle/>
          <a:p>
            <a:r>
              <a:rPr lang="ru-RU" dirty="0" smtClean="0"/>
              <a:t>Марокко — единственная африканская страна, которая на данный момент не является членом Африканского Союза (вышла в 1984 году). Однако это государство входит в Лигу Арабских государств, Арабский </a:t>
            </a:r>
            <a:r>
              <a:rPr lang="ru-RU" dirty="0" err="1" smtClean="0"/>
              <a:t>магрибский</a:t>
            </a:r>
            <a:r>
              <a:rPr lang="ru-RU" dirty="0" smtClean="0"/>
              <a:t> союз, </a:t>
            </a:r>
            <a:r>
              <a:rPr lang="ru-RU" dirty="0" err="1" smtClean="0"/>
              <a:t>Франкофонию</a:t>
            </a:r>
            <a:r>
              <a:rPr lang="ru-RU" dirty="0" smtClean="0"/>
              <a:t>, Организацию Исламская конференция, группу Средиземноморского диалога, группу 77.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98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Омывается на севере водами Средиземного моря и на западе — Атлантического океана. Гибралтарский пролив отделяет Марокко от Европы. На востоке и юго-востоке граничит с Алжиром, на юге — с Западной Сахарой. Юго-восточная граница в пустыне Сахара точно не определена.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Географическое положение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94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1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271573"/>
              </p:ext>
            </p:extLst>
          </p:nvPr>
        </p:nvGraphicFramePr>
        <p:xfrm>
          <a:off x="0" y="-193847"/>
          <a:ext cx="9144000" cy="720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890"/>
                <a:gridCol w="5166514"/>
                <a:gridCol w="2376596"/>
              </a:tblGrid>
              <a:tr h="622539">
                <a:tc>
                  <a:txBody>
                    <a:bodyPr/>
                    <a:lstStyle/>
                    <a:p>
                      <a:r>
                        <a:rPr lang="ru-RU" dirty="0" smtClean="0"/>
                        <a:t>Номер на карте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Адм.центр</a:t>
                      </a:r>
                      <a:endParaRPr lang="ru-RU" dirty="0"/>
                    </a:p>
                  </a:txBody>
                  <a:tcPr/>
                </a:tc>
              </a:tr>
              <a:tr h="35573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Шавия-Уардинга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Сеттат</a:t>
                      </a:r>
                      <a:endParaRPr lang="ru-RU" dirty="0"/>
                    </a:p>
                  </a:txBody>
                  <a:tcPr/>
                </a:tc>
              </a:tr>
              <a:tr h="355737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Дуккала-Абда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Сафи</a:t>
                      </a:r>
                      <a:endParaRPr lang="ru-RU" dirty="0"/>
                    </a:p>
                  </a:txBody>
                  <a:tcPr/>
                </a:tc>
              </a:tr>
              <a:tr h="355737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Фес-</a:t>
                      </a:r>
                      <a:r>
                        <a:rPr lang="ru-RU" dirty="0" err="1" smtClean="0"/>
                        <a:t>Бульман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Фес</a:t>
                      </a:r>
                      <a:endParaRPr lang="ru-RU" dirty="0"/>
                    </a:p>
                  </a:txBody>
                  <a:tcPr/>
                </a:tc>
              </a:tr>
              <a:tr h="355737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Гарб-Шрарда-Бени-Хсен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Кенитра</a:t>
                      </a:r>
                      <a:endParaRPr lang="ru-RU" dirty="0"/>
                    </a:p>
                  </a:txBody>
                  <a:tcPr/>
                </a:tc>
              </a:tr>
              <a:tr h="355737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Большая</a:t>
                      </a:r>
                      <a:r>
                        <a:rPr lang="ru-RU" baseline="0" dirty="0" smtClean="0"/>
                        <a:t> Касабланка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Касабланка</a:t>
                      </a:r>
                      <a:endParaRPr lang="ru-RU" dirty="0"/>
                    </a:p>
                  </a:txBody>
                  <a:tcPr/>
                </a:tc>
              </a:tr>
              <a:tr h="355737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Гулимим</a:t>
                      </a:r>
                      <a:r>
                        <a:rPr lang="ru-RU" dirty="0" smtClean="0"/>
                        <a:t>-Эс-Самара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Гулимин</a:t>
                      </a:r>
                      <a:endParaRPr lang="ru-RU" dirty="0"/>
                    </a:p>
                  </a:txBody>
                  <a:tcPr/>
                </a:tc>
              </a:tr>
              <a:tr h="852348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Эль-</a:t>
                      </a:r>
                      <a:r>
                        <a:rPr lang="ru-RU" dirty="0" err="1" smtClean="0"/>
                        <a:t>Аюн</a:t>
                      </a:r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Буждур</a:t>
                      </a:r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Сегиет</a:t>
                      </a:r>
                      <a:r>
                        <a:rPr lang="ru-RU" dirty="0" smtClean="0"/>
                        <a:t>-эль-</a:t>
                      </a:r>
                      <a:r>
                        <a:rPr lang="ru-RU" dirty="0" err="1" smtClean="0"/>
                        <a:t>Хамра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Эль-</a:t>
                      </a:r>
                      <a:r>
                        <a:rPr lang="ru-RU" dirty="0" err="1" smtClean="0"/>
                        <a:t>Аюн</a:t>
                      </a:r>
                      <a:endParaRPr lang="ru-RU" dirty="0"/>
                    </a:p>
                  </a:txBody>
                  <a:tcPr anchor="ctr"/>
                </a:tc>
              </a:tr>
              <a:tr h="355737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Маракеш</a:t>
                      </a:r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Тенсифт</a:t>
                      </a:r>
                      <a:r>
                        <a:rPr lang="ru-RU" dirty="0" smtClean="0"/>
                        <a:t>-Эль-</a:t>
                      </a:r>
                      <a:r>
                        <a:rPr lang="ru-RU" dirty="0" err="1" smtClean="0"/>
                        <a:t>Хауз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Марракеш</a:t>
                      </a:r>
                      <a:endParaRPr lang="ru-RU" dirty="0"/>
                    </a:p>
                  </a:txBody>
                  <a:tcPr/>
                </a:tc>
              </a:tr>
              <a:tr h="355737"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Мекнес-Тафилалет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Мекнес</a:t>
                      </a:r>
                      <a:endParaRPr lang="ru-RU" dirty="0"/>
                    </a:p>
                  </a:txBody>
                  <a:tcPr/>
                </a:tc>
              </a:tr>
              <a:tr h="355737"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Восточная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Уджда</a:t>
                      </a:r>
                      <a:endParaRPr lang="ru-RU" dirty="0"/>
                    </a:p>
                  </a:txBody>
                  <a:tcPr/>
                </a:tc>
              </a:tr>
              <a:tr h="355737"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Вади-</a:t>
                      </a:r>
                      <a:r>
                        <a:rPr lang="ru-RU" dirty="0" err="1" smtClean="0"/>
                        <a:t>эд</a:t>
                      </a:r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Дахаб</a:t>
                      </a:r>
                      <a:r>
                        <a:rPr lang="ru-RU" dirty="0" smtClean="0"/>
                        <a:t>-эль-</a:t>
                      </a:r>
                      <a:r>
                        <a:rPr lang="ru-RU" dirty="0" err="1" smtClean="0"/>
                        <a:t>Кувира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Дахла</a:t>
                      </a:r>
                      <a:endParaRPr lang="ru-RU" dirty="0"/>
                    </a:p>
                  </a:txBody>
                  <a:tcPr/>
                </a:tc>
              </a:tr>
              <a:tr h="355737"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Рабат-Сале-</a:t>
                      </a:r>
                      <a:r>
                        <a:rPr lang="ru-RU" dirty="0" err="1" smtClean="0"/>
                        <a:t>Заммур</a:t>
                      </a:r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Заер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Рабат</a:t>
                      </a:r>
                      <a:endParaRPr lang="ru-RU" dirty="0"/>
                    </a:p>
                  </a:txBody>
                  <a:tcPr/>
                </a:tc>
              </a:tr>
              <a:tr h="355737"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Сус</a:t>
                      </a:r>
                      <a:r>
                        <a:rPr lang="ru-RU" dirty="0" smtClean="0"/>
                        <a:t>-Масса-</a:t>
                      </a:r>
                      <a:r>
                        <a:rPr lang="ru-RU" dirty="0" err="1" smtClean="0"/>
                        <a:t>Драа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Агадир</a:t>
                      </a:r>
                      <a:endParaRPr lang="ru-RU" dirty="0"/>
                    </a:p>
                  </a:txBody>
                  <a:tcPr/>
                </a:tc>
              </a:tr>
              <a:tr h="596644"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Тадла-Азилаль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Бени-Меллаль</a:t>
                      </a:r>
                      <a:endParaRPr lang="ru-RU" dirty="0"/>
                    </a:p>
                  </a:txBody>
                  <a:tcPr/>
                </a:tc>
              </a:tr>
              <a:tr h="355737"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Танжер-</a:t>
                      </a:r>
                      <a:r>
                        <a:rPr lang="ru-RU" dirty="0" err="1" smtClean="0"/>
                        <a:t>Тетуан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Танжер</a:t>
                      </a:r>
                      <a:endParaRPr lang="ru-RU" dirty="0"/>
                    </a:p>
                  </a:txBody>
                  <a:tcPr/>
                </a:tc>
              </a:tr>
              <a:tr h="355737"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Таза-Эль-</a:t>
                      </a:r>
                      <a:r>
                        <a:rPr lang="ru-RU" dirty="0" err="1" smtClean="0"/>
                        <a:t>Хосейма</a:t>
                      </a:r>
                      <a:r>
                        <a:rPr lang="ru-RU" dirty="0" smtClean="0"/>
                        <a:t>-</a:t>
                      </a:r>
                      <a:r>
                        <a:rPr lang="ru-RU" dirty="0" err="1" smtClean="0"/>
                        <a:t>Таунат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Таза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995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70438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052" y="1340768"/>
            <a:ext cx="9112602" cy="3657599"/>
          </a:xfrm>
        </p:spPr>
        <p:txBody>
          <a:bodyPr>
            <a:normAutofit fontScale="92500"/>
          </a:bodyPr>
          <a:lstStyle/>
          <a:p>
            <a:r>
              <a:rPr lang="ru-RU" dirty="0"/>
              <a:t>М</a:t>
            </a:r>
            <a:r>
              <a:rPr lang="ru-RU" dirty="0" smtClean="0"/>
              <a:t>арокканцы численностью 34,9 млн человек (оценка на июль 2009). Это третья в мире по численности населения </a:t>
            </a:r>
            <a:r>
              <a:rPr lang="ru-RU" dirty="0" err="1" smtClean="0"/>
              <a:t>арабоязычная</a:t>
            </a:r>
            <a:r>
              <a:rPr lang="ru-RU" dirty="0" smtClean="0"/>
              <a:t> страна после Египта и Судана. Около 60 % населения — арабы, около 40 % — берберы. Европейцы составляют 60 тыс. человек (в основном французы, испанцы и португальцы), евреи около 3 </a:t>
            </a:r>
            <a:r>
              <a:rPr lang="ru-RU" dirty="0" err="1" smtClean="0"/>
              <a:t>тыс.Процесс</a:t>
            </a:r>
            <a:r>
              <a:rPr lang="ru-RU" dirty="0" smtClean="0"/>
              <a:t> слияния различных племён и народов в единую марокканскую нацию до конца не завершён.</a:t>
            </a:r>
          </a:p>
          <a:p>
            <a:r>
              <a:rPr lang="ru-RU" b="1" dirty="0" smtClean="0"/>
              <a:t>Ежегодный прирост населения</a:t>
            </a:r>
            <a:r>
              <a:rPr lang="ru-RU" dirty="0" smtClean="0"/>
              <a:t> составляет 1,5 % .</a:t>
            </a:r>
          </a:p>
          <a:p>
            <a:r>
              <a:rPr lang="ru-RU" b="1" dirty="0" smtClean="0"/>
              <a:t>Уровень рождаемости</a:t>
            </a:r>
            <a:r>
              <a:rPr lang="ru-RU" dirty="0" smtClean="0"/>
              <a:t> 20,96 новорожденных / 1000 человек </a:t>
            </a:r>
          </a:p>
          <a:p>
            <a:r>
              <a:rPr lang="ru-RU" b="1" dirty="0" smtClean="0"/>
              <a:t>Уровень смертности</a:t>
            </a:r>
            <a:r>
              <a:rPr lang="ru-RU" dirty="0" smtClean="0"/>
              <a:t> 5,45 смертей / 1000 человек </a:t>
            </a:r>
          </a:p>
          <a:p>
            <a:r>
              <a:rPr lang="ru-RU" dirty="0" smtClean="0"/>
              <a:t>Средняя продолжительность жизни — 69 лет у мужчин, 74 года у женщин .</a:t>
            </a:r>
          </a:p>
          <a:p>
            <a:r>
              <a:rPr lang="ru-RU" dirty="0" smtClean="0"/>
              <a:t>Грамотность — 66 % мужчин, 40 % женщин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543800" cy="914400"/>
          </a:xfrm>
        </p:spPr>
        <p:txBody>
          <a:bodyPr/>
          <a:lstStyle/>
          <a:p>
            <a:r>
              <a:rPr lang="ru-RU" dirty="0" smtClean="0"/>
              <a:t>Население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18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987823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6" y="3452338"/>
            <a:ext cx="3007149" cy="34056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0"/>
            <a:ext cx="6178059" cy="3452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000" y="3428999"/>
            <a:ext cx="6155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36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2113</TotalTime>
  <Words>474</Words>
  <Application>Microsoft Office PowerPoint</Application>
  <PresentationFormat>Экран (4:3)</PresentationFormat>
  <Paragraphs>104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Базовая</vt:lpstr>
      <vt:lpstr>Королевство Марокко</vt:lpstr>
      <vt:lpstr>Презентация PowerPoint</vt:lpstr>
      <vt:lpstr>Презентация PowerPoint</vt:lpstr>
      <vt:lpstr>Географическое положение</vt:lpstr>
      <vt:lpstr>Презентация PowerPoint</vt:lpstr>
      <vt:lpstr>Презентация PowerPoint</vt:lpstr>
      <vt:lpstr>Презентация PowerPoint</vt:lpstr>
      <vt:lpstr>Население</vt:lpstr>
      <vt:lpstr>Презентация PowerPoint</vt:lpstr>
      <vt:lpstr>Вооружённые силы Марокко </vt:lpstr>
      <vt:lpstr>Экономика </vt:lpstr>
      <vt:lpstr> Экономика: Внешнеэкономические связи </vt:lpstr>
      <vt:lpstr>Культура </vt:lpstr>
      <vt:lpstr>Презентация PowerPoint</vt:lpstr>
      <vt:lpstr>Литература</vt:lpstr>
      <vt:lpstr>Традиционная одежда </vt:lpstr>
      <vt:lpstr>Кинематогроф</vt:lpstr>
      <vt:lpstr>Кухня </vt:lpstr>
      <vt:lpstr>Музыка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Королевство Марокко</dc:title>
  <dc:creator>Kristina</dc:creator>
  <cp:lastModifiedBy>Kristina</cp:lastModifiedBy>
  <cp:revision>12</cp:revision>
  <dcterms:created xsi:type="dcterms:W3CDTF">2014-05-11T13:24:38Z</dcterms:created>
  <dcterms:modified xsi:type="dcterms:W3CDTF">2014-05-13T18:37:20Z</dcterms:modified>
</cp:coreProperties>
</file>