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Default Extension="xlsx" ContentType="application/vnd.openxmlformats-officedocument.spreadsheetml.shee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196E9"/>
    <a:srgbClr val="208EE8"/>
    <a:srgbClr val="247BE4"/>
    <a:srgbClr val="000082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29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6.9767602270703194E-2"/>
          <c:y val="0.16832012830409029"/>
          <c:w val="0.57224142065421291"/>
          <c:h val="0.8316798716959098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spPr>
              <a:solidFill>
                <a:srgbClr val="92D050"/>
              </a:solidFill>
            </c:spPr>
          </c:dPt>
          <c:dPt>
            <c:idx val="1"/>
            <c:spPr>
              <a:solidFill>
                <a:srgbClr val="FFFF00"/>
              </a:solidFill>
            </c:spPr>
          </c:dPt>
          <c:dLbls>
            <c:txPr>
              <a:bodyPr/>
              <a:lstStyle/>
              <a:p>
                <a:pPr>
                  <a:defRPr b="1">
                    <a:latin typeface="Candara" pitchFamily="34" charset="0"/>
                  </a:defRPr>
                </a:pPr>
                <a:endParaRPr lang="ru-RU"/>
              </a:p>
            </c:txPr>
            <c:dLblPos val="outEnd"/>
            <c:showVal val="1"/>
            <c:showLeaderLines val="1"/>
          </c:dLbls>
          <c:cat>
            <c:strRef>
              <c:f>Лист1!$A$2:$A$3</c:f>
              <c:strCache>
                <c:ptCount val="2"/>
                <c:pt idx="0">
                  <c:v>Солона вода</c:v>
                </c:pt>
                <c:pt idx="1">
                  <c:v>Прісна вода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0.97</c:v>
                </c:pt>
                <c:pt idx="1">
                  <c:v>3.0000000000000006E-2</c:v>
                </c:pt>
              </c:numCache>
            </c:numRef>
          </c:val>
        </c:ser>
      </c:pie3DChart>
    </c:plotArea>
    <c:legend>
      <c:legendPos val="r"/>
      <c:layout/>
      <c:txPr>
        <a:bodyPr/>
        <a:lstStyle/>
        <a:p>
          <a:pPr>
            <a:defRPr>
              <a:latin typeface="Candara" pitchFamily="34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spPr>
              <a:solidFill>
                <a:srgbClr val="92D050"/>
              </a:solidFill>
            </c:spPr>
          </c:dPt>
          <c:dPt>
            <c:idx val="1"/>
            <c:spPr>
              <a:solidFill>
                <a:srgbClr val="FFFF00"/>
              </a:solidFill>
            </c:spPr>
          </c:dPt>
          <c:dPt>
            <c:idx val="2"/>
            <c:spPr>
              <a:solidFill>
                <a:srgbClr val="FF0000"/>
              </a:solidFill>
            </c:spPr>
          </c:dPt>
          <c:dPt>
            <c:idx val="3"/>
            <c:spPr>
              <a:solidFill>
                <a:srgbClr val="FFC000"/>
              </a:solidFill>
            </c:spPr>
          </c:dPt>
          <c:dPt>
            <c:idx val="4"/>
            <c:spPr>
              <a:solidFill>
                <a:srgbClr val="5196E9"/>
              </a:solidFill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uk-UA" b="1" dirty="0" smtClean="0">
                        <a:latin typeface="Candara" pitchFamily="34" charset="0"/>
                      </a:rPr>
                      <a:t>30</a:t>
                    </a:r>
                    <a:r>
                      <a:rPr lang="en-US" b="1" dirty="0" smtClean="0">
                        <a:latin typeface="Candara" pitchFamily="34" charset="0"/>
                      </a:rPr>
                      <a:t>%</a:t>
                    </a:r>
                    <a:endParaRPr lang="en-US" b="1" dirty="0">
                      <a:latin typeface="Candara" pitchFamily="34" charset="0"/>
                    </a:endParaRPr>
                  </a:p>
                </c:rich>
              </c:tx>
              <c:dLblPos val="outEnd"/>
              <c:showVal val="1"/>
            </c:dLbl>
            <c:dLbl>
              <c:idx val="1"/>
              <c:layout>
                <c:manualLayout>
                  <c:x val="1.8140462601793708E-3"/>
                  <c:y val="-4.0624999999999994E-2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0</a:t>
                    </a:r>
                    <a:r>
                      <a:rPr lang="uk-UA" smtClean="0"/>
                      <a:t>,3</a:t>
                    </a:r>
                    <a:r>
                      <a:rPr lang="en-US" smtClean="0"/>
                      <a:t>%</a:t>
                    </a:r>
                    <a:endParaRPr lang="en-US" dirty="0"/>
                  </a:p>
                </c:rich>
              </c:tx>
              <c:dLblPos val="outEnd"/>
              <c:showVal val="1"/>
            </c:dLbl>
            <c:dLbl>
              <c:idx val="2"/>
              <c:layout>
                <c:manualLayout>
                  <c:x val="-1.4512370081434899E-2"/>
                  <c:y val="2.1875000000000002E-2"/>
                </c:manualLayout>
              </c:layout>
              <c:tx>
                <c:rich>
                  <a:bodyPr/>
                  <a:lstStyle/>
                  <a:p>
                    <a:r>
                      <a:rPr lang="en-US" b="1" smtClean="0">
                        <a:latin typeface="Candara" pitchFamily="34" charset="0"/>
                      </a:rPr>
                      <a:t>0,3%</a:t>
                    </a:r>
                    <a:endParaRPr lang="en-US" b="1">
                      <a:latin typeface="Candara" pitchFamily="34" charset="0"/>
                    </a:endParaRPr>
                  </a:p>
                </c:rich>
              </c:tx>
              <c:dLblPos val="outEnd"/>
              <c:showVal val="1"/>
            </c:dLbl>
            <c:dLbl>
              <c:idx val="3"/>
              <c:layout>
                <c:manualLayout>
                  <c:x val="-2.3185939455991809E-2"/>
                  <c:y val="7.8125E-2"/>
                </c:manualLayout>
              </c:layout>
              <c:tx>
                <c:rich>
                  <a:bodyPr/>
                  <a:lstStyle/>
                  <a:p>
                    <a:r>
                      <a:rPr lang="en-US" b="1" smtClean="0">
                        <a:latin typeface="Candara" pitchFamily="34" charset="0"/>
                      </a:rPr>
                      <a:t>0,9%</a:t>
                    </a:r>
                    <a:endParaRPr lang="en-US" b="1">
                      <a:latin typeface="Candara" pitchFamily="34" charset="0"/>
                    </a:endParaRPr>
                  </a:p>
                </c:rich>
              </c:tx>
              <c:dLblPos val="outEnd"/>
              <c:showVal val="1"/>
            </c:dLbl>
            <c:txPr>
              <a:bodyPr/>
              <a:lstStyle/>
              <a:p>
                <a:pPr>
                  <a:defRPr b="1">
                    <a:latin typeface="Candara" pitchFamily="34" charset="0"/>
                  </a:defRPr>
                </a:pPr>
                <a:endParaRPr lang="ru-RU"/>
              </a:p>
            </c:txPr>
            <c:dLblPos val="outEnd"/>
            <c:showVal val="1"/>
          </c:dLbls>
          <c:cat>
            <c:strRef>
              <c:f>Лист1!$A$2:$A$6</c:f>
              <c:strCache>
                <c:ptCount val="5"/>
                <c:pt idx="0">
                  <c:v>Грунтові води</c:v>
                </c:pt>
                <c:pt idx="1">
                  <c:v>Вода, яка відновлюється</c:v>
                </c:pt>
                <c:pt idx="2">
                  <c:v>Озера і річки</c:v>
                </c:pt>
                <c:pt idx="3">
                  <c:v>Інші води (в т.ч. лід, болота тощо)</c:v>
                </c:pt>
                <c:pt idx="4">
                  <c:v>Покриття гейзерів і вічних снігів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 formatCode="0.00%">
                  <c:v>0.30000000000000004</c:v>
                </c:pt>
                <c:pt idx="1">
                  <c:v>3.0000000000000005E-3</c:v>
                </c:pt>
                <c:pt idx="2" formatCode="0.00%">
                  <c:v>3.0000000000000005E-3</c:v>
                </c:pt>
                <c:pt idx="3" formatCode="0.00%">
                  <c:v>9.0000000000000028E-3</c:v>
                </c:pt>
                <c:pt idx="4">
                  <c:v>0.69000000000000006</c:v>
                </c:pt>
              </c:numCache>
            </c:numRef>
          </c:val>
        </c:ser>
        <c:firstSliceAng val="0"/>
      </c:pieChart>
    </c:plotArea>
    <c:legend>
      <c:legendPos val="r"/>
      <c:layout/>
      <c:txPr>
        <a:bodyPr/>
        <a:lstStyle/>
        <a:p>
          <a:pPr>
            <a:defRPr>
              <a:latin typeface="Candara" pitchFamily="34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D73EB7-B414-406D-A16F-C58EF9E7B7AC}" type="datetimeFigureOut">
              <a:rPr lang="ru-RU" smtClean="0"/>
              <a:pPr/>
              <a:t>11.01.2013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B97B69-5E33-4BD7-8434-FB96C270881C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97B69-5E33-4BD7-8434-FB96C270881C}" type="slidenum">
              <a:rPr lang="uk-UA" smtClean="0"/>
              <a:pPr/>
              <a:t>6</a:t>
            </a:fld>
            <a:endParaRPr lang="uk-UA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97B69-5E33-4BD7-8434-FB96C270881C}" type="slidenum">
              <a:rPr lang="uk-UA" smtClean="0"/>
              <a:pPr/>
              <a:t>7</a:t>
            </a:fld>
            <a:endParaRPr lang="uk-UA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97B69-5E33-4BD7-8434-FB96C270881C}" type="slidenum">
              <a:rPr lang="uk-UA" smtClean="0"/>
              <a:pPr/>
              <a:t>8</a:t>
            </a:fld>
            <a:endParaRPr lang="uk-UA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97B69-5E33-4BD7-8434-FB96C270881C}" type="slidenum">
              <a:rPr lang="uk-UA" smtClean="0"/>
              <a:pPr/>
              <a:t>9</a:t>
            </a:fld>
            <a:endParaRPr lang="uk-UA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97B69-5E33-4BD7-8434-FB96C270881C}" type="slidenum">
              <a:rPr lang="uk-UA" smtClean="0"/>
              <a:pPr/>
              <a:t>10</a:t>
            </a:fld>
            <a:endParaRPr lang="uk-UA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97B69-5E33-4BD7-8434-FB96C270881C}" type="slidenum">
              <a:rPr lang="uk-UA" smtClean="0"/>
              <a:pPr/>
              <a:t>11</a:t>
            </a:fld>
            <a:endParaRPr lang="uk-UA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97B69-5E33-4BD7-8434-FB96C270881C}" type="slidenum">
              <a:rPr lang="uk-UA" smtClean="0"/>
              <a:pPr/>
              <a:t>12</a:t>
            </a:fld>
            <a:endParaRPr lang="uk-UA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97B69-5E33-4BD7-8434-FB96C270881C}" type="slidenum">
              <a:rPr lang="uk-UA" smtClean="0"/>
              <a:pPr/>
              <a:t>13</a:t>
            </a:fld>
            <a:endParaRPr lang="uk-UA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97B69-5E33-4BD7-8434-FB96C270881C}" type="slidenum">
              <a:rPr lang="uk-UA" smtClean="0"/>
              <a:pPr/>
              <a:t>14</a:t>
            </a:fld>
            <a:endParaRPr lang="uk-U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1FCF6-3F68-4563-8594-E4AC8CE7A370}" type="datetimeFigureOut">
              <a:rPr lang="ru-RU" smtClean="0"/>
              <a:pPr/>
              <a:t>11.01.2013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088A9-CD06-495E-92F7-D95B040F761B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1FCF6-3F68-4563-8594-E4AC8CE7A370}" type="datetimeFigureOut">
              <a:rPr lang="ru-RU" smtClean="0"/>
              <a:pPr/>
              <a:t>11.01.2013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088A9-CD06-495E-92F7-D95B040F761B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1FCF6-3F68-4563-8594-E4AC8CE7A370}" type="datetimeFigureOut">
              <a:rPr lang="ru-RU" smtClean="0"/>
              <a:pPr/>
              <a:t>11.01.2013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088A9-CD06-495E-92F7-D95B040F761B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1FCF6-3F68-4563-8594-E4AC8CE7A370}" type="datetimeFigureOut">
              <a:rPr lang="ru-RU" smtClean="0"/>
              <a:pPr/>
              <a:t>11.01.2013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088A9-CD06-495E-92F7-D95B040F761B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1FCF6-3F68-4563-8594-E4AC8CE7A370}" type="datetimeFigureOut">
              <a:rPr lang="ru-RU" smtClean="0"/>
              <a:pPr/>
              <a:t>11.01.2013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088A9-CD06-495E-92F7-D95B040F761B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1FCF6-3F68-4563-8594-E4AC8CE7A370}" type="datetimeFigureOut">
              <a:rPr lang="ru-RU" smtClean="0"/>
              <a:pPr/>
              <a:t>11.01.2013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088A9-CD06-495E-92F7-D95B040F761B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1FCF6-3F68-4563-8594-E4AC8CE7A370}" type="datetimeFigureOut">
              <a:rPr lang="ru-RU" smtClean="0"/>
              <a:pPr/>
              <a:t>11.01.2013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088A9-CD06-495E-92F7-D95B040F761B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1FCF6-3F68-4563-8594-E4AC8CE7A370}" type="datetimeFigureOut">
              <a:rPr lang="ru-RU" smtClean="0"/>
              <a:pPr/>
              <a:t>11.01.2013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088A9-CD06-495E-92F7-D95B040F761B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1FCF6-3F68-4563-8594-E4AC8CE7A370}" type="datetimeFigureOut">
              <a:rPr lang="ru-RU" smtClean="0"/>
              <a:pPr/>
              <a:t>11.01.2013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088A9-CD06-495E-92F7-D95B040F761B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1FCF6-3F68-4563-8594-E4AC8CE7A370}" type="datetimeFigureOut">
              <a:rPr lang="ru-RU" smtClean="0"/>
              <a:pPr/>
              <a:t>11.01.2013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088A9-CD06-495E-92F7-D95B040F761B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1FCF6-3F68-4563-8594-E4AC8CE7A370}" type="datetimeFigureOut">
              <a:rPr lang="ru-RU" smtClean="0"/>
              <a:pPr/>
              <a:t>11.01.2013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088A9-CD06-495E-92F7-D95B040F761B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D1FCF6-3F68-4563-8594-E4AC8CE7A370}" type="datetimeFigureOut">
              <a:rPr lang="ru-RU" smtClean="0"/>
              <a:pPr/>
              <a:t>11.01.2013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8088A9-CD06-495E-92F7-D95B040F761B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857224" y="214290"/>
            <a:ext cx="7744428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6600" b="1" i="1" spc="50" dirty="0" smtClean="0">
                <a:ln w="11430"/>
                <a:gradFill>
                  <a:gsLst>
                    <a:gs pos="2200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27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ndara" pitchFamily="34" charset="0"/>
              </a:rPr>
              <a:t>Проблеми освоєння </a:t>
            </a:r>
          </a:p>
          <a:p>
            <a:pPr algn="ctr"/>
            <a:r>
              <a:rPr lang="uk-UA" sz="6600" b="1" i="1" spc="50" dirty="0" smtClean="0">
                <a:ln w="11430"/>
                <a:gradFill>
                  <a:gsLst>
                    <a:gs pos="2200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27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ndara" pitchFamily="34" charset="0"/>
              </a:rPr>
              <a:t>Світового океану</a:t>
            </a:r>
            <a:endParaRPr lang="uk-UA" sz="6600" b="1" i="1" cap="none" spc="50" dirty="0">
              <a:ln w="11430"/>
              <a:gradFill>
                <a:gsLst>
                  <a:gs pos="22000">
                    <a:srgbClr val="000082"/>
                  </a:gs>
                  <a:gs pos="13000">
                    <a:srgbClr val="0047FF"/>
                  </a:gs>
                  <a:gs pos="28000">
                    <a:srgbClr val="000082"/>
                  </a:gs>
                  <a:gs pos="42999">
                    <a:srgbClr val="0047FF"/>
                  </a:gs>
                  <a:gs pos="58000">
                    <a:srgbClr val="000082"/>
                  </a:gs>
                  <a:gs pos="72000">
                    <a:srgbClr val="0047FF"/>
                  </a:gs>
                  <a:gs pos="87000">
                    <a:srgbClr val="000082"/>
                  </a:gs>
                  <a:gs pos="100000">
                    <a:srgbClr val="0047FF"/>
                  </a:gs>
                </a:gsLst>
                <a:lin ang="2700000" scaled="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14876" y="5357826"/>
            <a:ext cx="42148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000" dirty="0" smtClean="0">
                <a:solidFill>
                  <a:srgbClr val="000082"/>
                </a:solidFill>
                <a:latin typeface="Candara" pitchFamily="34" charset="0"/>
              </a:rPr>
              <a:t>Підготувала</a:t>
            </a:r>
          </a:p>
          <a:p>
            <a:pPr algn="r"/>
            <a:r>
              <a:rPr lang="uk-UA" sz="2000" dirty="0" smtClean="0">
                <a:solidFill>
                  <a:srgbClr val="000082"/>
                </a:solidFill>
                <a:latin typeface="Candara" pitchFamily="34" charset="0"/>
              </a:rPr>
              <a:t>Учениця 10-А класу</a:t>
            </a:r>
          </a:p>
          <a:p>
            <a:pPr algn="r"/>
            <a:r>
              <a:rPr lang="uk-UA" sz="2000" dirty="0" err="1" smtClean="0">
                <a:solidFill>
                  <a:srgbClr val="000082"/>
                </a:solidFill>
                <a:latin typeface="Candara" pitchFamily="34" charset="0"/>
              </a:rPr>
              <a:t>Кошина</a:t>
            </a:r>
            <a:r>
              <a:rPr lang="uk-UA" sz="2000" dirty="0" smtClean="0">
                <a:solidFill>
                  <a:srgbClr val="000082"/>
                </a:solidFill>
                <a:latin typeface="Candara" pitchFamily="34" charset="0"/>
              </a:rPr>
              <a:t> Анна</a:t>
            </a:r>
            <a:endParaRPr lang="uk-UA" sz="2000" dirty="0">
              <a:solidFill>
                <a:srgbClr val="000082"/>
              </a:solidFill>
              <a:latin typeface="Candar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t="-1000" r="-1000" b="8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7158" y="-71462"/>
            <a:ext cx="742952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z="4000" b="1" i="1" spc="50" dirty="0" smtClean="0">
                <a:ln w="11430"/>
                <a:gradFill>
                  <a:gsLst>
                    <a:gs pos="2200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27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ndara" pitchFamily="34" charset="0"/>
              </a:rPr>
              <a:t>Виснаження біологічних </a:t>
            </a:r>
          </a:p>
          <a:p>
            <a:r>
              <a:rPr lang="uk-UA" sz="4000" b="1" i="1" spc="50" dirty="0" smtClean="0">
                <a:ln w="11430"/>
                <a:gradFill>
                  <a:gsLst>
                    <a:gs pos="2200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27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ndara" pitchFamily="34" charset="0"/>
              </a:rPr>
              <a:t>ресурсів</a:t>
            </a:r>
            <a:endParaRPr lang="uk-UA" sz="4000" b="1" i="1" cap="none" spc="50" dirty="0">
              <a:ln w="11430"/>
              <a:gradFill>
                <a:gsLst>
                  <a:gs pos="22000">
                    <a:srgbClr val="000082"/>
                  </a:gs>
                  <a:gs pos="13000">
                    <a:srgbClr val="0047FF"/>
                  </a:gs>
                  <a:gs pos="28000">
                    <a:srgbClr val="000082"/>
                  </a:gs>
                  <a:gs pos="42999">
                    <a:srgbClr val="0047FF"/>
                  </a:gs>
                  <a:gs pos="58000">
                    <a:srgbClr val="000082"/>
                  </a:gs>
                  <a:gs pos="72000">
                    <a:srgbClr val="0047FF"/>
                  </a:gs>
                  <a:gs pos="87000">
                    <a:srgbClr val="000082"/>
                  </a:gs>
                  <a:gs pos="100000">
                    <a:srgbClr val="0047FF"/>
                  </a:gs>
                </a:gsLst>
                <a:lin ang="2700000" scaled="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1285860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 smtClean="0">
                <a:solidFill>
                  <a:srgbClr val="000082"/>
                </a:solidFill>
                <a:latin typeface="Candara" pitchFamily="34" charset="0"/>
              </a:rPr>
              <a:t>     Серед мешканців морить під загрозою зникнення учені називають акул і морських лисиць (скат), які схильні до надмірної ловлю. Причому, з мешканцями прісних річок справа йде не краще - близько 56% з 252 прісних риб Середземномор'я на межі зникнення. На 2006, Червоний Список ІУКН описує 1173 різновиди риб, що знаходяться під загрозою зникнення. 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/>
          <a:srcRect l="11363"/>
          <a:stretch>
            <a:fillRect/>
          </a:stretch>
        </p:blipFill>
        <p:spPr bwMode="auto">
          <a:xfrm>
            <a:off x="214282" y="3086130"/>
            <a:ext cx="4094778" cy="34648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/>
          <a:srcRect r="16581"/>
          <a:stretch>
            <a:fillRect/>
          </a:stretch>
        </p:blipFill>
        <p:spPr bwMode="auto">
          <a:xfrm>
            <a:off x="4572000" y="3071810"/>
            <a:ext cx="4357717" cy="34791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t="-1000" r="-1000" b="8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7158" y="-71462"/>
            <a:ext cx="742952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z="4000" b="1" i="1" spc="50" dirty="0" smtClean="0">
                <a:ln w="11430"/>
                <a:gradFill>
                  <a:gsLst>
                    <a:gs pos="2200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27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ndara" pitchFamily="34" charset="0"/>
              </a:rPr>
              <a:t>Виснаження біологічних </a:t>
            </a:r>
          </a:p>
          <a:p>
            <a:r>
              <a:rPr lang="uk-UA" sz="4000" b="1" i="1" spc="50" dirty="0" smtClean="0">
                <a:ln w="11430"/>
                <a:gradFill>
                  <a:gsLst>
                    <a:gs pos="2200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27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ndara" pitchFamily="34" charset="0"/>
              </a:rPr>
              <a:t>ресурсів</a:t>
            </a:r>
            <a:endParaRPr lang="uk-UA" sz="4000" b="1" i="1" cap="none" spc="50" dirty="0">
              <a:ln w="11430"/>
              <a:gradFill>
                <a:gsLst>
                  <a:gs pos="22000">
                    <a:srgbClr val="000082"/>
                  </a:gs>
                  <a:gs pos="13000">
                    <a:srgbClr val="0047FF"/>
                  </a:gs>
                  <a:gs pos="28000">
                    <a:srgbClr val="000082"/>
                  </a:gs>
                  <a:gs pos="42999">
                    <a:srgbClr val="0047FF"/>
                  </a:gs>
                  <a:gs pos="58000">
                    <a:srgbClr val="000082"/>
                  </a:gs>
                  <a:gs pos="72000">
                    <a:srgbClr val="0047FF"/>
                  </a:gs>
                  <a:gs pos="87000">
                    <a:srgbClr val="000082"/>
                  </a:gs>
                  <a:gs pos="100000">
                    <a:srgbClr val="0047FF"/>
                  </a:gs>
                </a:gsLst>
                <a:lin ang="2700000" scaled="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43438" y="1285860"/>
            <a:ext cx="450056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 smtClean="0">
                <a:solidFill>
                  <a:srgbClr val="000082"/>
                </a:solidFill>
                <a:latin typeface="Candara" pitchFamily="34" charset="0"/>
              </a:rPr>
              <a:t>   Виснаження рибних запасів у кінцевому рахунку викликає крах чисельності, так як кількість нового покоління риб не покриває кількість виловлених. За останні роки в північній частині Атлантики промислові запаси тріски, хека, морського окуня і камбали скоротилися на цілих 95 відсотків, у зв'язку з чим лунають заклики вжити термінових заходів. Схоже, що загальносвітові улови риби досягли свого піку. Прогнози вказують, що до 2030 року середнє статистичне споживання риби впаде до 11 кг / людини.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428736"/>
            <a:ext cx="4286280" cy="26860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4214818"/>
            <a:ext cx="4286280" cy="24500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t="-1000" r="-1000" b="8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2571744"/>
            <a:ext cx="91440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 smtClean="0">
                <a:solidFill>
                  <a:srgbClr val="000082"/>
                </a:solidFill>
                <a:latin typeface="Candara" pitchFamily="34" charset="0"/>
              </a:rPr>
              <a:t>Основними джерелами забруднення і засмічення </a:t>
            </a:r>
          </a:p>
          <a:p>
            <a:r>
              <a:rPr lang="uk-UA" sz="2000" dirty="0" smtClean="0">
                <a:solidFill>
                  <a:srgbClr val="000082"/>
                </a:solidFill>
                <a:latin typeface="Candara" pitchFamily="34" charset="0"/>
              </a:rPr>
              <a:t>водойм є:</a:t>
            </a:r>
          </a:p>
          <a:p>
            <a:pPr lvl="1">
              <a:buFont typeface="Wingdings" pitchFamily="2" charset="2"/>
              <a:buChar char="§"/>
            </a:pPr>
            <a:r>
              <a:rPr lang="uk-UA" sz="2000" dirty="0" smtClean="0">
                <a:solidFill>
                  <a:srgbClr val="000082"/>
                </a:solidFill>
                <a:latin typeface="Candara" pitchFamily="34" charset="0"/>
              </a:rPr>
              <a:t> стічні води промислових та комунальних </a:t>
            </a:r>
          </a:p>
          <a:p>
            <a:pPr lvl="1"/>
            <a:r>
              <a:rPr lang="uk-UA" sz="2000" dirty="0">
                <a:solidFill>
                  <a:srgbClr val="000082"/>
                </a:solidFill>
                <a:latin typeface="Candara" pitchFamily="34" charset="0"/>
              </a:rPr>
              <a:t> </a:t>
            </a:r>
            <a:r>
              <a:rPr lang="uk-UA" sz="2000" dirty="0" smtClean="0">
                <a:solidFill>
                  <a:srgbClr val="000082"/>
                </a:solidFill>
                <a:latin typeface="Candara" pitchFamily="34" charset="0"/>
              </a:rPr>
              <a:t>  підприємств;</a:t>
            </a:r>
          </a:p>
          <a:p>
            <a:pPr lvl="1">
              <a:buFont typeface="Wingdings" pitchFamily="2" charset="2"/>
              <a:buChar char="§"/>
            </a:pPr>
            <a:r>
              <a:rPr lang="uk-UA" sz="2000" dirty="0" smtClean="0">
                <a:solidFill>
                  <a:srgbClr val="000082"/>
                </a:solidFill>
                <a:latin typeface="Candara" pitchFamily="34" charset="0"/>
              </a:rPr>
              <a:t> відходи від розробок рудних і </a:t>
            </a:r>
          </a:p>
          <a:p>
            <a:pPr lvl="1"/>
            <a:r>
              <a:rPr lang="uk-UA" sz="2000" dirty="0">
                <a:solidFill>
                  <a:srgbClr val="000082"/>
                </a:solidFill>
                <a:latin typeface="Candara" pitchFamily="34" charset="0"/>
              </a:rPr>
              <a:t> </a:t>
            </a:r>
            <a:r>
              <a:rPr lang="uk-UA" sz="2000" dirty="0" smtClean="0">
                <a:solidFill>
                  <a:srgbClr val="000082"/>
                </a:solidFill>
                <a:latin typeface="Candara" pitchFamily="34" charset="0"/>
              </a:rPr>
              <a:t>  нерудних копалин;</a:t>
            </a:r>
          </a:p>
          <a:p>
            <a:pPr lvl="1">
              <a:buFont typeface="Wingdings" pitchFamily="2" charset="2"/>
              <a:buChar char="§"/>
            </a:pPr>
            <a:r>
              <a:rPr lang="uk-UA" sz="2000" dirty="0" smtClean="0">
                <a:solidFill>
                  <a:srgbClr val="000082"/>
                </a:solidFill>
                <a:latin typeface="Candara" pitchFamily="34" charset="0"/>
              </a:rPr>
              <a:t> води рудників, шахт, нафтопромислів;</a:t>
            </a:r>
          </a:p>
          <a:p>
            <a:pPr lvl="1">
              <a:buFont typeface="Wingdings" pitchFamily="2" charset="2"/>
              <a:buChar char="§"/>
            </a:pPr>
            <a:r>
              <a:rPr lang="uk-UA" sz="2000" dirty="0" smtClean="0">
                <a:solidFill>
                  <a:srgbClr val="000082"/>
                </a:solidFill>
                <a:latin typeface="Candara" pitchFamily="34" charset="0"/>
              </a:rPr>
              <a:t> відходи деревини при заготівлі, обробці, </a:t>
            </a:r>
          </a:p>
          <a:p>
            <a:pPr lvl="1"/>
            <a:r>
              <a:rPr lang="uk-UA" sz="2000" dirty="0" smtClean="0">
                <a:solidFill>
                  <a:srgbClr val="000082"/>
                </a:solidFill>
                <a:latin typeface="Candara" pitchFamily="34" charset="0"/>
              </a:rPr>
              <a:t>   сплаві лісових ;</a:t>
            </a:r>
          </a:p>
          <a:p>
            <a:pPr lvl="1">
              <a:buFont typeface="Wingdings" pitchFamily="2" charset="2"/>
              <a:buChar char="§"/>
            </a:pPr>
            <a:r>
              <a:rPr lang="uk-UA" sz="2000" dirty="0" smtClean="0">
                <a:solidFill>
                  <a:srgbClr val="000082"/>
                </a:solidFill>
                <a:latin typeface="Candara" pitchFamily="34" charset="0"/>
              </a:rPr>
              <a:t> викиди водного, залізничного та </a:t>
            </a:r>
          </a:p>
          <a:p>
            <a:pPr lvl="1"/>
            <a:r>
              <a:rPr lang="uk-UA" sz="2000" dirty="0" smtClean="0">
                <a:solidFill>
                  <a:srgbClr val="000082"/>
                </a:solidFill>
                <a:latin typeface="Candara" pitchFamily="34" charset="0"/>
              </a:rPr>
              <a:t>   автомобільного транспорту;</a:t>
            </a:r>
          </a:p>
          <a:p>
            <a:pPr lvl="1">
              <a:buFont typeface="Wingdings" pitchFamily="2" charset="2"/>
              <a:buChar char="§"/>
            </a:pPr>
            <a:r>
              <a:rPr lang="uk-UA" sz="2000" dirty="0" smtClean="0">
                <a:solidFill>
                  <a:srgbClr val="000082"/>
                </a:solidFill>
                <a:latin typeface="Candara" pitchFamily="34" charset="0"/>
              </a:rPr>
              <a:t> первинна переробка льону, коноплі та </a:t>
            </a:r>
          </a:p>
          <a:p>
            <a:pPr lvl="1"/>
            <a:r>
              <a:rPr lang="uk-UA" sz="2000" dirty="0">
                <a:solidFill>
                  <a:srgbClr val="000082"/>
                </a:solidFill>
                <a:latin typeface="Candara" pitchFamily="34" charset="0"/>
              </a:rPr>
              <a:t> </a:t>
            </a:r>
            <a:r>
              <a:rPr lang="uk-UA" sz="2000" dirty="0" smtClean="0">
                <a:solidFill>
                  <a:srgbClr val="000082"/>
                </a:solidFill>
                <a:latin typeface="Candara" pitchFamily="34" charset="0"/>
              </a:rPr>
              <a:t>  інших технічних культур.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14282" y="142852"/>
            <a:ext cx="742952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z="5400" b="1" i="1" spc="50" dirty="0" smtClean="0">
                <a:ln w="11430"/>
                <a:gradFill>
                  <a:gsLst>
                    <a:gs pos="2200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27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ndara" pitchFamily="34" charset="0"/>
              </a:rPr>
              <a:t>Забруднення води</a:t>
            </a:r>
            <a:endParaRPr lang="uk-UA" sz="5400" b="1" i="1" cap="none" spc="50" dirty="0">
              <a:ln w="11430"/>
              <a:gradFill>
                <a:gsLst>
                  <a:gs pos="22000">
                    <a:srgbClr val="000082"/>
                  </a:gs>
                  <a:gs pos="13000">
                    <a:srgbClr val="0047FF"/>
                  </a:gs>
                  <a:gs pos="28000">
                    <a:srgbClr val="000082"/>
                  </a:gs>
                  <a:gs pos="42999">
                    <a:srgbClr val="0047FF"/>
                  </a:gs>
                  <a:gs pos="58000">
                    <a:srgbClr val="000082"/>
                  </a:gs>
                  <a:gs pos="72000">
                    <a:srgbClr val="0047FF"/>
                  </a:gs>
                  <a:gs pos="87000">
                    <a:srgbClr val="000082"/>
                  </a:gs>
                  <a:gs pos="100000">
                    <a:srgbClr val="0047FF"/>
                  </a:gs>
                </a:gsLst>
                <a:lin ang="2700000" scaled="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1285860"/>
            <a:ext cx="564357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>
                <a:solidFill>
                  <a:srgbClr val="000082"/>
                </a:solidFill>
                <a:latin typeface="Candara" pitchFamily="34" charset="0"/>
              </a:rPr>
              <a:t> </a:t>
            </a:r>
            <a:r>
              <a:rPr lang="uk-UA" sz="2000" dirty="0" smtClean="0">
                <a:solidFill>
                  <a:srgbClr val="000082"/>
                </a:solidFill>
                <a:latin typeface="Candara" pitchFamily="34" charset="0"/>
              </a:rPr>
              <a:t>  З розвитком промисловості річки й озера </a:t>
            </a:r>
            <a:r>
              <a:rPr lang="uk-UA" sz="2000" dirty="0" err="1" smtClean="0">
                <a:solidFill>
                  <a:srgbClr val="000082"/>
                </a:solidFill>
                <a:latin typeface="Candara" pitchFamily="34" charset="0"/>
              </a:rPr>
              <a:t>ста-ли</a:t>
            </a:r>
            <a:r>
              <a:rPr lang="uk-UA" sz="2000" dirty="0" smtClean="0">
                <a:solidFill>
                  <a:srgbClr val="000082"/>
                </a:solidFill>
                <a:latin typeface="Candara" pitchFamily="34" charset="0"/>
              </a:rPr>
              <a:t> все більше забруднюватися викидами </a:t>
            </a:r>
            <a:r>
              <a:rPr lang="uk-UA" sz="2000" dirty="0" err="1" smtClean="0">
                <a:solidFill>
                  <a:srgbClr val="000082"/>
                </a:solidFill>
                <a:latin typeface="Candara" pitchFamily="34" charset="0"/>
              </a:rPr>
              <a:t>недос-татньо</a:t>
            </a:r>
            <a:r>
              <a:rPr lang="uk-UA" sz="2000" dirty="0" smtClean="0">
                <a:solidFill>
                  <a:srgbClr val="000082"/>
                </a:solidFill>
                <a:latin typeface="Candara" pitchFamily="34" charset="0"/>
              </a:rPr>
              <a:t> очищених стічних вод, промисловими відходами і термічними водами ГЕС.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/>
          <a:srcRect t="7018"/>
          <a:stretch>
            <a:fillRect/>
          </a:stretch>
        </p:blipFill>
        <p:spPr bwMode="auto">
          <a:xfrm>
            <a:off x="5357818" y="3929066"/>
            <a:ext cx="3714776" cy="264320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43570" y="1525065"/>
            <a:ext cx="3357586" cy="2261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t="-1000" r="-1000" b="8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1285860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>
                <a:solidFill>
                  <a:srgbClr val="000082"/>
                </a:solidFill>
                <a:latin typeface="Candara" pitchFamily="34" charset="0"/>
              </a:rPr>
              <a:t> </a:t>
            </a:r>
            <a:r>
              <a:rPr lang="uk-UA" sz="2000" dirty="0" smtClean="0">
                <a:solidFill>
                  <a:srgbClr val="000082"/>
                </a:solidFill>
                <a:latin typeface="Candara" pitchFamily="34" charset="0"/>
              </a:rPr>
              <a:t>   Найінтенсивнішими забруднювачами поверхневих вод є великі целюлозно-паперові; хімічні, нафтопереробні, харчові та текстильні підприємства, </a:t>
            </a:r>
            <a:r>
              <a:rPr lang="uk-UA" sz="2000" dirty="0" err="1" smtClean="0">
                <a:solidFill>
                  <a:srgbClr val="000082"/>
                </a:solidFill>
                <a:latin typeface="Candara" pitchFamily="34" charset="0"/>
              </a:rPr>
              <a:t>гірничо-рудні</a:t>
            </a:r>
            <a:r>
              <a:rPr lang="uk-UA" sz="2000" dirty="0" smtClean="0">
                <a:solidFill>
                  <a:srgbClr val="000082"/>
                </a:solidFill>
                <a:latin typeface="Candara" pitchFamily="34" charset="0"/>
              </a:rPr>
              <a:t> і металургійні комбінати, а також сільськогосподарське виробництво. Дуже небезпечним є сплавляння лісу, обробленого сильнодіючими </a:t>
            </a:r>
            <a:r>
              <a:rPr lang="uk-UA" sz="2000" dirty="0" err="1" smtClean="0">
                <a:solidFill>
                  <a:srgbClr val="000082"/>
                </a:solidFill>
                <a:latin typeface="Candara" pitchFamily="34" charset="0"/>
              </a:rPr>
              <a:t>отрутохімік-атами</a:t>
            </a:r>
            <a:r>
              <a:rPr lang="uk-UA" sz="2000" dirty="0" smtClean="0">
                <a:solidFill>
                  <a:srgbClr val="000082"/>
                </a:solidFill>
                <a:latin typeface="Candara" pitchFamily="34" charset="0"/>
              </a:rPr>
              <a:t> - антисептиками, що застосовуються в лісовій промисловості. Вода стає непридатною для споживання і для життя водних організмів. Під час сплавляння розсипом багато деревини тоне і загниває на дні, що також призводить до підвищення смертності живих організмів водного середовища.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3857628"/>
            <a:ext cx="3786214" cy="283966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9123" y="3857628"/>
            <a:ext cx="4329577" cy="28575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214282" y="142852"/>
            <a:ext cx="742952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z="5400" b="1" i="1" spc="50" dirty="0" smtClean="0">
                <a:ln w="11430"/>
                <a:gradFill>
                  <a:gsLst>
                    <a:gs pos="2200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27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ndara" pitchFamily="34" charset="0"/>
              </a:rPr>
              <a:t>Забруднення води</a:t>
            </a:r>
            <a:endParaRPr lang="uk-UA" sz="5400" b="1" i="1" cap="none" spc="50" dirty="0">
              <a:ln w="11430"/>
              <a:gradFill>
                <a:gsLst>
                  <a:gs pos="22000">
                    <a:srgbClr val="000082"/>
                  </a:gs>
                  <a:gs pos="13000">
                    <a:srgbClr val="0047FF"/>
                  </a:gs>
                  <a:gs pos="28000">
                    <a:srgbClr val="000082"/>
                  </a:gs>
                  <a:gs pos="42999">
                    <a:srgbClr val="0047FF"/>
                  </a:gs>
                  <a:gs pos="58000">
                    <a:srgbClr val="000082"/>
                  </a:gs>
                  <a:gs pos="72000">
                    <a:srgbClr val="0047FF"/>
                  </a:gs>
                  <a:gs pos="87000">
                    <a:srgbClr val="000082"/>
                  </a:gs>
                  <a:gs pos="100000">
                    <a:srgbClr val="0047FF"/>
                  </a:gs>
                </a:gsLst>
                <a:lin ang="2700000" scaled="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ndar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t="-1000" r="-1000" b="8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1285860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 smtClean="0">
                <a:solidFill>
                  <a:srgbClr val="000082"/>
                </a:solidFill>
                <a:latin typeface="Candara" pitchFamily="34" charset="0"/>
              </a:rPr>
              <a:t>   Головна стратегія, якої мають дотримуватися всі країни, полягає в помітному скорочення або тимчасове припинення рибальства а спустошених зонах, прийняттю термінових заходів з відновлення морської екосистеми і поліпшенню природних умов проживання. Експлуатацію простору та ресурсів океану необхідно здійснювати, уникаючи подальшого його забруднення.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14282" y="142852"/>
            <a:ext cx="742952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z="5400" b="1" i="1" spc="50" dirty="0" smtClean="0">
                <a:ln w="11430"/>
                <a:gradFill>
                  <a:gsLst>
                    <a:gs pos="2200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27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ndara" pitchFamily="34" charset="0"/>
              </a:rPr>
              <a:t>Вирішення </a:t>
            </a:r>
            <a:r>
              <a:rPr lang="uk-UA" sz="5400" b="1" i="1" spc="50" dirty="0" err="1" smtClean="0">
                <a:ln w="11430"/>
                <a:gradFill>
                  <a:gsLst>
                    <a:gs pos="2200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27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ndara" pitchFamily="34" charset="0"/>
              </a:rPr>
              <a:t>прблем</a:t>
            </a:r>
            <a:endParaRPr lang="uk-UA" sz="5400" b="1" i="1" cap="none" spc="50" dirty="0">
              <a:ln w="11430"/>
              <a:gradFill>
                <a:gsLst>
                  <a:gs pos="22000">
                    <a:srgbClr val="000082"/>
                  </a:gs>
                  <a:gs pos="13000">
                    <a:srgbClr val="0047FF"/>
                  </a:gs>
                  <a:gs pos="28000">
                    <a:srgbClr val="000082"/>
                  </a:gs>
                  <a:gs pos="42999">
                    <a:srgbClr val="0047FF"/>
                  </a:gs>
                  <a:gs pos="58000">
                    <a:srgbClr val="000082"/>
                  </a:gs>
                  <a:gs pos="72000">
                    <a:srgbClr val="0047FF"/>
                  </a:gs>
                  <a:gs pos="87000">
                    <a:srgbClr val="000082"/>
                  </a:gs>
                  <a:gs pos="100000">
                    <a:srgbClr val="0047FF"/>
                  </a:gs>
                </a:gsLst>
                <a:lin ang="2700000" scaled="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ndara" pitchFamily="34" charset="0"/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/>
          <a:srcRect b="4374"/>
          <a:stretch>
            <a:fillRect/>
          </a:stretch>
        </p:blipFill>
        <p:spPr bwMode="auto">
          <a:xfrm>
            <a:off x="214282" y="3265048"/>
            <a:ext cx="4000528" cy="30929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57686" y="3286124"/>
            <a:ext cx="4572032" cy="30785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500034" y="285728"/>
            <a:ext cx="670888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Segoe Print" pitchFamily="2" charset="0"/>
              </a:rPr>
              <a:t>Дякую</a:t>
            </a:r>
            <a:r>
              <a:rPr lang="ru-RU" sz="6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Segoe Print" pitchFamily="2" charset="0"/>
              </a:rPr>
              <a:t> за </a:t>
            </a:r>
            <a:r>
              <a:rPr lang="ru-RU" sz="60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Segoe Print" pitchFamily="2" charset="0"/>
              </a:rPr>
              <a:t>увагу</a:t>
            </a:r>
            <a:r>
              <a:rPr lang="ru-RU" sz="6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Segoe Print" pitchFamily="2" charset="0"/>
              </a:rPr>
              <a:t>!</a:t>
            </a:r>
            <a:endParaRPr lang="ru-RU" sz="6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Segoe Print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t="-1000" r="-1000" b="8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4562" y="148216"/>
            <a:ext cx="50241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5400" b="1" i="1" spc="50" dirty="0" smtClean="0">
                <a:ln w="11430"/>
                <a:gradFill>
                  <a:gsLst>
                    <a:gs pos="2200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27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ndara" pitchFamily="34" charset="0"/>
              </a:rPr>
              <a:t>Світовий океан</a:t>
            </a:r>
            <a:endParaRPr lang="uk-UA" sz="5400" b="1" i="1" cap="none" spc="50" dirty="0">
              <a:ln w="11430"/>
              <a:gradFill>
                <a:gsLst>
                  <a:gs pos="22000">
                    <a:srgbClr val="000082"/>
                  </a:gs>
                  <a:gs pos="13000">
                    <a:srgbClr val="0047FF"/>
                  </a:gs>
                  <a:gs pos="28000">
                    <a:srgbClr val="000082"/>
                  </a:gs>
                  <a:gs pos="42999">
                    <a:srgbClr val="0047FF"/>
                  </a:gs>
                  <a:gs pos="58000">
                    <a:srgbClr val="000082"/>
                  </a:gs>
                  <a:gs pos="72000">
                    <a:srgbClr val="0047FF"/>
                  </a:gs>
                  <a:gs pos="87000">
                    <a:srgbClr val="000082"/>
                  </a:gs>
                  <a:gs pos="100000">
                    <a:srgbClr val="0047FF"/>
                  </a:gs>
                </a:gsLst>
                <a:lin ang="2700000" scaled="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2844" y="1357298"/>
            <a:ext cx="900115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>
                <a:solidFill>
                  <a:srgbClr val="000082"/>
                </a:solidFill>
                <a:latin typeface="Candara" pitchFamily="34" charset="0"/>
              </a:rPr>
              <a:t> </a:t>
            </a:r>
            <a:r>
              <a:rPr lang="uk-UA" sz="2000" b="1" dirty="0" smtClean="0">
                <a:solidFill>
                  <a:srgbClr val="000082"/>
                </a:solidFill>
                <a:latin typeface="Candara" pitchFamily="34" charset="0"/>
              </a:rPr>
              <a:t>    Світовий </a:t>
            </a:r>
            <a:r>
              <a:rPr lang="uk-UA" sz="2000" b="1" dirty="0">
                <a:solidFill>
                  <a:srgbClr val="000082"/>
                </a:solidFill>
                <a:latin typeface="Candara" pitchFamily="34" charset="0"/>
              </a:rPr>
              <a:t>океан </a:t>
            </a:r>
            <a:r>
              <a:rPr lang="uk-UA" sz="2000" dirty="0">
                <a:solidFill>
                  <a:srgbClr val="000082"/>
                </a:solidFill>
                <a:latin typeface="Candara" pitchFamily="34" charset="0"/>
              </a:rPr>
              <a:t>- неперервна водна оболонка Землі, що оточує материки й острови. Площа Світового океану </a:t>
            </a:r>
            <a:r>
              <a:rPr lang="uk-UA" sz="2000" dirty="0" smtClean="0">
                <a:solidFill>
                  <a:srgbClr val="000082"/>
                </a:solidFill>
                <a:latin typeface="Candara" pitchFamily="34" charset="0"/>
              </a:rPr>
              <a:t>71 </a:t>
            </a:r>
            <a:r>
              <a:rPr lang="uk-UA" sz="2000" dirty="0">
                <a:solidFill>
                  <a:srgbClr val="000082"/>
                </a:solidFill>
                <a:latin typeface="Candara" pitchFamily="34" charset="0"/>
              </a:rPr>
              <a:t>% земної </a:t>
            </a:r>
            <a:r>
              <a:rPr lang="uk-UA" sz="2000" dirty="0" smtClean="0">
                <a:solidFill>
                  <a:srgbClr val="000082"/>
                </a:solidFill>
                <a:latin typeface="Candara" pitchFamily="34" charset="0"/>
              </a:rPr>
              <a:t>поверхні. </a:t>
            </a:r>
            <a:r>
              <a:rPr lang="uk-UA" sz="2000" dirty="0">
                <a:solidFill>
                  <a:srgbClr val="000082"/>
                </a:solidFill>
                <a:latin typeface="Candara" pitchFamily="34" charset="0"/>
              </a:rPr>
              <a:t>В ньому зосереджено </a:t>
            </a:r>
            <a:r>
              <a:rPr lang="uk-UA" sz="2000" dirty="0" smtClean="0">
                <a:solidFill>
                  <a:srgbClr val="000082"/>
                </a:solidFill>
                <a:latin typeface="Candara" pitchFamily="34" charset="0"/>
              </a:rPr>
              <a:t>о </a:t>
            </a:r>
            <a:r>
              <a:rPr lang="uk-UA" sz="2000" dirty="0">
                <a:solidFill>
                  <a:srgbClr val="000082"/>
                </a:solidFill>
                <a:latin typeface="Candara" pitchFamily="34" charset="0"/>
              </a:rPr>
              <a:t>96,5% об'єму гідросфери. У Світовому океані виділяють його складові частини - океани, моря, затоки, </a:t>
            </a:r>
            <a:r>
              <a:rPr lang="uk-UA" sz="2000" dirty="0" smtClean="0">
                <a:solidFill>
                  <a:srgbClr val="000082"/>
                </a:solidFill>
                <a:latin typeface="Candara" pitchFamily="34" charset="0"/>
              </a:rPr>
              <a:t>протоки. </a:t>
            </a:r>
            <a:r>
              <a:rPr lang="uk-UA" sz="2000" dirty="0">
                <a:solidFill>
                  <a:srgbClr val="000082"/>
                </a:solidFill>
                <a:latin typeface="Candara" pitchFamily="34" charset="0"/>
              </a:rPr>
              <a:t>На Землі умовно виділяють 4 океани:</a:t>
            </a:r>
          </a:p>
          <a:p>
            <a:pPr lvl="1">
              <a:buFont typeface="Arial" pitchFamily="34" charset="0"/>
              <a:buChar char="•"/>
            </a:pPr>
            <a:r>
              <a:rPr lang="uk-UA" sz="2000" dirty="0">
                <a:solidFill>
                  <a:srgbClr val="000082"/>
                </a:solidFill>
                <a:latin typeface="Candara" pitchFamily="34" charset="0"/>
              </a:rPr>
              <a:t> Тихий </a:t>
            </a:r>
            <a:r>
              <a:rPr lang="uk-UA" sz="2000" dirty="0" smtClean="0">
                <a:solidFill>
                  <a:srgbClr val="000082"/>
                </a:solidFill>
                <a:latin typeface="Candara" pitchFamily="34" charset="0"/>
              </a:rPr>
              <a:t>океан;</a:t>
            </a:r>
            <a:endParaRPr lang="uk-UA" sz="2000" dirty="0">
              <a:solidFill>
                <a:srgbClr val="000082"/>
              </a:solidFill>
              <a:latin typeface="Candara" pitchFamily="34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uk-UA" sz="2000" dirty="0">
                <a:solidFill>
                  <a:srgbClr val="000082"/>
                </a:solidFill>
                <a:latin typeface="Candara" pitchFamily="34" charset="0"/>
              </a:rPr>
              <a:t> Атлантичний </a:t>
            </a:r>
            <a:r>
              <a:rPr lang="uk-UA" sz="2000" dirty="0" smtClean="0">
                <a:solidFill>
                  <a:srgbClr val="000082"/>
                </a:solidFill>
                <a:latin typeface="Candara" pitchFamily="34" charset="0"/>
              </a:rPr>
              <a:t>океан;</a:t>
            </a:r>
            <a:endParaRPr lang="uk-UA" sz="2000" dirty="0">
              <a:solidFill>
                <a:srgbClr val="000082"/>
              </a:solidFill>
              <a:latin typeface="Candara" pitchFamily="34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uk-UA" sz="2000" dirty="0">
                <a:solidFill>
                  <a:srgbClr val="000082"/>
                </a:solidFill>
                <a:latin typeface="Candara" pitchFamily="34" charset="0"/>
              </a:rPr>
              <a:t> Індійським </a:t>
            </a:r>
            <a:r>
              <a:rPr lang="uk-UA" sz="2000" dirty="0" smtClean="0">
                <a:solidFill>
                  <a:srgbClr val="000082"/>
                </a:solidFill>
                <a:latin typeface="Candara" pitchFamily="34" charset="0"/>
              </a:rPr>
              <a:t>океан;</a:t>
            </a:r>
            <a:endParaRPr lang="uk-UA" sz="2000" dirty="0">
              <a:solidFill>
                <a:srgbClr val="000082"/>
              </a:solidFill>
              <a:latin typeface="Candara" pitchFamily="34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uk-UA" sz="2000" dirty="0">
                <a:solidFill>
                  <a:srgbClr val="000082"/>
                </a:solidFill>
                <a:latin typeface="Candara" pitchFamily="34" charset="0"/>
              </a:rPr>
              <a:t> Північний Льодовитий </a:t>
            </a:r>
            <a:r>
              <a:rPr lang="uk-UA" sz="2000" dirty="0" smtClean="0">
                <a:solidFill>
                  <a:srgbClr val="000082"/>
                </a:solidFill>
                <a:latin typeface="Candara" pitchFamily="34" charset="0"/>
              </a:rPr>
              <a:t>океан.</a:t>
            </a:r>
            <a:endParaRPr lang="uk-UA" sz="2000" dirty="0">
              <a:solidFill>
                <a:srgbClr val="000082"/>
              </a:solidFill>
              <a:latin typeface="Candara" pitchFamily="34" charset="0"/>
            </a:endParaRPr>
          </a:p>
        </p:txBody>
      </p:sp>
      <p:pic>
        <p:nvPicPr>
          <p:cNvPr id="3074" name="Picture 2" descr="D:\Аня ;)\Школа\World_ocean_map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95978" y="2667028"/>
            <a:ext cx="3405178" cy="3405178"/>
          </a:xfrm>
          <a:prstGeom prst="rect">
            <a:avLst/>
          </a:prstGeom>
          <a:noFill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2163" y="3857628"/>
            <a:ext cx="5228531" cy="300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t="-1000" r="-1000" b="8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1406" y="214290"/>
            <a:ext cx="732925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4800" b="1" i="1" spc="50" dirty="0" smtClean="0">
                <a:ln w="11430"/>
                <a:gradFill>
                  <a:gsLst>
                    <a:gs pos="2200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27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ndara" pitchFamily="34" charset="0"/>
              </a:rPr>
              <a:t>Ресурси Світового океану</a:t>
            </a:r>
            <a:endParaRPr lang="uk-UA" sz="4800" b="1" i="1" cap="none" spc="50" dirty="0">
              <a:ln w="11430"/>
              <a:gradFill>
                <a:gsLst>
                  <a:gs pos="22000">
                    <a:srgbClr val="000082"/>
                  </a:gs>
                  <a:gs pos="13000">
                    <a:srgbClr val="0047FF"/>
                  </a:gs>
                  <a:gs pos="28000">
                    <a:srgbClr val="000082"/>
                  </a:gs>
                  <a:gs pos="42999">
                    <a:srgbClr val="0047FF"/>
                  </a:gs>
                  <a:gs pos="58000">
                    <a:srgbClr val="000082"/>
                  </a:gs>
                  <a:gs pos="72000">
                    <a:srgbClr val="0047FF"/>
                  </a:gs>
                  <a:gs pos="87000">
                    <a:srgbClr val="000082"/>
                  </a:gs>
                  <a:gs pos="100000">
                    <a:srgbClr val="0047FF"/>
                  </a:gs>
                </a:gsLst>
                <a:lin ang="2700000" scaled="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2844" y="1357298"/>
            <a:ext cx="535785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 smtClean="0">
                <a:solidFill>
                  <a:srgbClr val="000082"/>
                </a:solidFill>
                <a:latin typeface="Candara" pitchFamily="34" charset="0"/>
              </a:rPr>
              <a:t>   </a:t>
            </a:r>
            <a:r>
              <a:rPr lang="uk-UA" sz="2000" b="1" dirty="0" smtClean="0">
                <a:solidFill>
                  <a:srgbClr val="000082"/>
                </a:solidFill>
                <a:latin typeface="Candara" pitchFamily="34" charset="0"/>
              </a:rPr>
              <a:t>Світовий океан </a:t>
            </a:r>
            <a:r>
              <a:rPr lang="uk-UA" sz="2000" dirty="0" smtClean="0">
                <a:solidFill>
                  <a:srgbClr val="000082"/>
                </a:solidFill>
                <a:latin typeface="Candara" pitchFamily="34" charset="0"/>
              </a:rPr>
              <a:t>- джерело важливих для людства ресурсів. У ньому мешкають численні види тварин, а його води, дно і надра багаті на мінеральну сировину. Величезним є значення океану для транспорту</a:t>
            </a:r>
          </a:p>
          <a:p>
            <a:r>
              <a:rPr lang="uk-UA" sz="2000" dirty="0" smtClean="0">
                <a:solidFill>
                  <a:srgbClr val="000082"/>
                </a:solidFill>
                <a:latin typeface="Candara" pitchFamily="34" charset="0"/>
              </a:rPr>
              <a:t>    Ресурси Світового океану загалом поділяються на: </a:t>
            </a:r>
          </a:p>
          <a:p>
            <a:pPr lvl="1">
              <a:buFont typeface="Arial" pitchFamily="34" charset="0"/>
              <a:buChar char="•"/>
            </a:pPr>
            <a:r>
              <a:rPr lang="uk-UA" sz="2000" dirty="0" smtClean="0">
                <a:solidFill>
                  <a:srgbClr val="000082"/>
                </a:solidFill>
                <a:latin typeface="Candara" pitchFamily="34" charset="0"/>
              </a:rPr>
              <a:t> біологічні;</a:t>
            </a:r>
          </a:p>
          <a:p>
            <a:pPr lvl="1">
              <a:buFont typeface="Arial" pitchFamily="34" charset="0"/>
              <a:buChar char="•"/>
            </a:pPr>
            <a:r>
              <a:rPr lang="uk-UA" sz="2000" dirty="0" smtClean="0">
                <a:solidFill>
                  <a:srgbClr val="000082"/>
                </a:solidFill>
                <a:latin typeface="Candara" pitchFamily="34" charset="0"/>
              </a:rPr>
              <a:t> мінеральні; </a:t>
            </a:r>
          </a:p>
          <a:p>
            <a:pPr lvl="1">
              <a:buFont typeface="Arial" pitchFamily="34" charset="0"/>
              <a:buChar char="•"/>
            </a:pPr>
            <a:r>
              <a:rPr lang="uk-UA" sz="2000" dirty="0" smtClean="0">
                <a:solidFill>
                  <a:srgbClr val="000082"/>
                </a:solidFill>
                <a:latin typeface="Candara" pitchFamily="34" charset="0"/>
              </a:rPr>
              <a:t> енергетичні.</a:t>
            </a:r>
            <a:endParaRPr lang="uk-UA" sz="2000" dirty="0">
              <a:solidFill>
                <a:srgbClr val="000082"/>
              </a:solidFill>
              <a:latin typeface="Candara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 t="21690"/>
          <a:stretch>
            <a:fillRect/>
          </a:stretch>
        </p:blipFill>
        <p:spPr bwMode="auto">
          <a:xfrm>
            <a:off x="500034" y="4572008"/>
            <a:ext cx="4000528" cy="21801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4000504"/>
            <a:ext cx="4214842" cy="276072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/>
          <a:srcRect t="10965"/>
          <a:stretch>
            <a:fillRect/>
          </a:stretch>
        </p:blipFill>
        <p:spPr bwMode="auto">
          <a:xfrm>
            <a:off x="5454974" y="1500174"/>
            <a:ext cx="3474744" cy="23203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t="-1000" r="-1000" b="8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1406" y="214290"/>
            <a:ext cx="514275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4800" b="1" i="1" spc="50" dirty="0" smtClean="0">
                <a:ln w="11430"/>
                <a:gradFill>
                  <a:gsLst>
                    <a:gs pos="2200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27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ndara" pitchFamily="34" charset="0"/>
              </a:rPr>
              <a:t>Біологічні ресурси</a:t>
            </a:r>
            <a:endParaRPr lang="uk-UA" sz="4800" b="1" i="1" cap="none" spc="50" dirty="0">
              <a:ln w="11430"/>
              <a:gradFill>
                <a:gsLst>
                  <a:gs pos="22000">
                    <a:srgbClr val="000082"/>
                  </a:gs>
                  <a:gs pos="13000">
                    <a:srgbClr val="0047FF"/>
                  </a:gs>
                  <a:gs pos="28000">
                    <a:srgbClr val="000082"/>
                  </a:gs>
                  <a:gs pos="42999">
                    <a:srgbClr val="0047FF"/>
                  </a:gs>
                  <a:gs pos="58000">
                    <a:srgbClr val="000082"/>
                  </a:gs>
                  <a:gs pos="72000">
                    <a:srgbClr val="0047FF"/>
                  </a:gs>
                  <a:gs pos="87000">
                    <a:srgbClr val="000082"/>
                  </a:gs>
                  <a:gs pos="100000">
                    <a:srgbClr val="0047FF"/>
                  </a:gs>
                </a:gsLst>
                <a:lin ang="2700000" scaled="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1285860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 smtClean="0">
                <a:solidFill>
                  <a:srgbClr val="000082"/>
                </a:solidFill>
                <a:latin typeface="Candara" pitchFamily="34" charset="0"/>
              </a:rPr>
              <a:t>   </a:t>
            </a:r>
            <a:r>
              <a:rPr lang="uk-UA" sz="2000" b="1" dirty="0" smtClean="0">
                <a:solidFill>
                  <a:srgbClr val="000082"/>
                </a:solidFill>
                <a:latin typeface="Candara" pitchFamily="34" charset="0"/>
              </a:rPr>
              <a:t>Біологічні ресурси океанів </a:t>
            </a:r>
            <a:r>
              <a:rPr lang="uk-UA" sz="2000" dirty="0" smtClean="0">
                <a:solidFill>
                  <a:srgbClr val="000082"/>
                </a:solidFill>
                <a:latin typeface="Candara" pitchFamily="34" charset="0"/>
              </a:rPr>
              <a:t>- риби, кити, молюски (кальмари, мідії тощо), ракоподібні (краби, креветки, кріль тощо), деякі види водоростей, що використовуються для виробництва продуктів харчування і одержання цінних речовин для різних галузей промисловості, сільського господарства, медицини.</a:t>
            </a:r>
          </a:p>
          <a:p>
            <a:r>
              <a:rPr lang="uk-UA" sz="2000" dirty="0" smtClean="0">
                <a:solidFill>
                  <a:srgbClr val="000082"/>
                </a:solidFill>
                <a:latin typeface="Candara" pitchFamily="34" charset="0"/>
              </a:rPr>
              <a:t>    Вчені вважають, що цих ресурсів вистачить, щоби прогодувати 30 млрд. осіб. Частка риби становить 80% усієї морської біомаси. Решта останньої припадає на молюсків (кальмарів, мідій, устриць), ракоподібних (крабів, омарів, креветок), </a:t>
            </a:r>
            <a:endParaRPr lang="uk-UA" sz="2000" dirty="0">
              <a:solidFill>
                <a:srgbClr val="000082"/>
              </a:solidFill>
              <a:latin typeface="Candara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67237" y="3571876"/>
            <a:ext cx="5205357" cy="295285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-32" y="3429000"/>
            <a:ext cx="385765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>
                <a:solidFill>
                  <a:srgbClr val="000082"/>
                </a:solidFill>
                <a:latin typeface="Candara" pitchFamily="34" charset="0"/>
              </a:rPr>
              <a:t>мізерна частка - на водорості. Щорічно виловлюється 85-90 млн. тонн риби, молюсків та інших морепродуктів; цим людство забезпечує до 20% своїх потреб у білках тваринного походження. Вони належать до відновлюваних ресурсів. Загальна маса живих організмів Світового океану оцінюється приблизно 35 млрд. тонн.</a:t>
            </a:r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t="-1000" r="-1000" b="8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1406" y="214290"/>
            <a:ext cx="551304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4800" b="1" i="1" spc="50" dirty="0" smtClean="0">
                <a:ln w="11430"/>
                <a:gradFill>
                  <a:gsLst>
                    <a:gs pos="2200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27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ndara" pitchFamily="34" charset="0"/>
              </a:rPr>
              <a:t>Мінеральні ресурси</a:t>
            </a:r>
            <a:endParaRPr lang="uk-UA" sz="4800" b="1" i="1" cap="none" spc="50" dirty="0">
              <a:ln w="11430"/>
              <a:gradFill>
                <a:gsLst>
                  <a:gs pos="22000">
                    <a:srgbClr val="000082"/>
                  </a:gs>
                  <a:gs pos="13000">
                    <a:srgbClr val="0047FF"/>
                  </a:gs>
                  <a:gs pos="28000">
                    <a:srgbClr val="000082"/>
                  </a:gs>
                  <a:gs pos="42999">
                    <a:srgbClr val="0047FF"/>
                  </a:gs>
                  <a:gs pos="58000">
                    <a:srgbClr val="000082"/>
                  </a:gs>
                  <a:gs pos="72000">
                    <a:srgbClr val="0047FF"/>
                  </a:gs>
                  <a:gs pos="87000">
                    <a:srgbClr val="000082"/>
                  </a:gs>
                  <a:gs pos="100000">
                    <a:srgbClr val="0047FF"/>
                  </a:gs>
                </a:gsLst>
                <a:lin ang="2700000" scaled="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1285860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 smtClean="0">
                <a:solidFill>
                  <a:srgbClr val="000082"/>
                </a:solidFill>
                <a:latin typeface="Candara" pitchFamily="34" charset="0"/>
              </a:rPr>
              <a:t>   Мінеральні ресурси океану поділяються на:</a:t>
            </a:r>
          </a:p>
          <a:p>
            <a:pPr lvl="2">
              <a:buFont typeface="Wingdings" pitchFamily="2" charset="2"/>
              <a:buChar char="Ø"/>
            </a:pPr>
            <a:r>
              <a:rPr lang="uk-UA" sz="2000" dirty="0" smtClean="0">
                <a:solidFill>
                  <a:srgbClr val="000082"/>
                </a:solidFill>
                <a:latin typeface="Candara" pitchFamily="34" charset="0"/>
              </a:rPr>
              <a:t> ресурси вод;</a:t>
            </a:r>
          </a:p>
          <a:p>
            <a:pPr lvl="2">
              <a:buFont typeface="Wingdings" pitchFamily="2" charset="2"/>
              <a:buChar char="Ø"/>
            </a:pPr>
            <a:r>
              <a:rPr lang="uk-UA" sz="2000" dirty="0" smtClean="0">
                <a:solidFill>
                  <a:srgbClr val="000082"/>
                </a:solidFill>
                <a:latin typeface="Candara" pitchFamily="34" charset="0"/>
              </a:rPr>
              <a:t> ресурси дна: </a:t>
            </a:r>
            <a:r>
              <a:rPr lang="uk-UA" sz="2000" dirty="0" err="1" smtClean="0">
                <a:solidFill>
                  <a:srgbClr val="000082"/>
                </a:solidFill>
                <a:latin typeface="Candara" pitchFamily="34" charset="0"/>
              </a:rPr>
              <a:t>залізомарганцеві</a:t>
            </a:r>
            <a:r>
              <a:rPr lang="uk-UA" sz="2000" dirty="0" smtClean="0">
                <a:solidFill>
                  <a:srgbClr val="000082"/>
                </a:solidFill>
                <a:latin typeface="Candara" pitchFamily="34" charset="0"/>
              </a:rPr>
              <a:t> конкреції, рудоносні мули тощо;</a:t>
            </a:r>
          </a:p>
          <a:p>
            <a:pPr lvl="2">
              <a:buFont typeface="Wingdings" pitchFamily="2" charset="2"/>
              <a:buChar char="Ø"/>
            </a:pPr>
            <a:r>
              <a:rPr lang="uk-UA" sz="2000" dirty="0" smtClean="0">
                <a:solidFill>
                  <a:srgbClr val="000082"/>
                </a:solidFill>
                <a:latin typeface="Candara" pitchFamily="34" charset="0"/>
              </a:rPr>
              <a:t> ресурси надр: нафта і газ (90%). </a:t>
            </a:r>
            <a:endParaRPr lang="uk-UA" sz="2000" dirty="0">
              <a:solidFill>
                <a:srgbClr val="000082"/>
              </a:solidFill>
              <a:latin typeface="Candara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00364" y="2571744"/>
            <a:ext cx="614363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 smtClean="0">
                <a:solidFill>
                  <a:srgbClr val="000082"/>
                </a:solidFill>
                <a:latin typeface="Candara" pitchFamily="34" charset="0"/>
              </a:rPr>
              <a:t>   Мінеральні ресурси океанів представлені </a:t>
            </a:r>
            <a:r>
              <a:rPr lang="uk-UA" sz="2000" dirty="0" err="1" smtClean="0">
                <a:solidFill>
                  <a:srgbClr val="000082"/>
                </a:solidFill>
                <a:latin typeface="Candara" pitchFamily="34" charset="0"/>
              </a:rPr>
              <a:t>наф-тою</a:t>
            </a:r>
            <a:r>
              <a:rPr lang="uk-UA" sz="2000" dirty="0" smtClean="0">
                <a:solidFill>
                  <a:srgbClr val="000082"/>
                </a:solidFill>
                <a:latin typeface="Candara" pitchFamily="34" charset="0"/>
              </a:rPr>
              <a:t>, газом, групою твердих корисних копалин. </a:t>
            </a:r>
            <a:r>
              <a:rPr lang="uk-UA" sz="2000" dirty="0" err="1" smtClean="0">
                <a:solidFill>
                  <a:srgbClr val="000082"/>
                </a:solidFill>
                <a:latin typeface="Candara" pitchFamily="34" charset="0"/>
              </a:rPr>
              <a:t>Пер-спективними</a:t>
            </a:r>
            <a:r>
              <a:rPr lang="uk-UA" sz="2000" dirty="0" smtClean="0">
                <a:solidFill>
                  <a:srgbClr val="000082"/>
                </a:solidFill>
                <a:latin typeface="Candara" pitchFamily="34" charset="0"/>
              </a:rPr>
              <a:t> </a:t>
            </a:r>
            <a:r>
              <a:rPr lang="uk-UA" sz="2000" dirty="0" smtClean="0">
                <a:solidFill>
                  <a:srgbClr val="000082"/>
                </a:solidFill>
                <a:latin typeface="Candara" pitchFamily="34" charset="0"/>
              </a:rPr>
              <a:t>для видобутку нафти та газу є 13 млн. кв. км шельфової зони Світового океану. Щорічний </a:t>
            </a:r>
            <a:r>
              <a:rPr lang="uk-UA" sz="2000" dirty="0" smtClean="0">
                <a:solidFill>
                  <a:srgbClr val="000082"/>
                </a:solidFill>
                <a:latin typeface="Candara" pitchFamily="34" charset="0"/>
              </a:rPr>
              <a:t>видобуток </a:t>
            </a:r>
            <a:r>
              <a:rPr lang="uk-UA" sz="2000" dirty="0" smtClean="0">
                <a:solidFill>
                  <a:srgbClr val="000082"/>
                </a:solidFill>
                <a:latin typeface="Candara" pitchFamily="34" charset="0"/>
              </a:rPr>
              <a:t>мінеральних ресурсів із Світового океану досягає майже 20% світової гірничодобувної </a:t>
            </a:r>
            <a:r>
              <a:rPr lang="uk-UA" sz="2000" dirty="0" err="1" smtClean="0">
                <a:solidFill>
                  <a:srgbClr val="000082"/>
                </a:solidFill>
                <a:latin typeface="Candara" pitchFamily="34" charset="0"/>
              </a:rPr>
              <a:t>промис-ловості</a:t>
            </a:r>
            <a:r>
              <a:rPr lang="uk-UA" sz="2000" dirty="0" smtClean="0">
                <a:solidFill>
                  <a:srgbClr val="000082"/>
                </a:solidFill>
                <a:latin typeface="Candara" pitchFamily="34" charset="0"/>
              </a:rPr>
              <a:t>. За оцінками спеціалістів, під водою </a:t>
            </a:r>
            <a:r>
              <a:rPr lang="uk-UA" sz="2000" dirty="0" err="1" smtClean="0">
                <a:solidFill>
                  <a:srgbClr val="000082"/>
                </a:solidFill>
                <a:latin typeface="Candara" pitchFamily="34" charset="0"/>
              </a:rPr>
              <a:t>Світово-го</a:t>
            </a:r>
            <a:r>
              <a:rPr lang="uk-UA" sz="2000" dirty="0" smtClean="0">
                <a:solidFill>
                  <a:srgbClr val="000082"/>
                </a:solidFill>
                <a:latin typeface="Candara" pitchFamily="34" charset="0"/>
              </a:rPr>
              <a:t> </a:t>
            </a:r>
            <a:r>
              <a:rPr lang="uk-UA" sz="2000" dirty="0" smtClean="0">
                <a:solidFill>
                  <a:srgbClr val="000082"/>
                </a:solidFill>
                <a:latin typeface="Candara" pitchFamily="34" charset="0"/>
              </a:rPr>
              <a:t>океану до 65 - 70% загальносвітових запасів. </a:t>
            </a:r>
            <a:r>
              <a:rPr lang="uk-UA" sz="2000" dirty="0" err="1" smtClean="0">
                <a:solidFill>
                  <a:srgbClr val="000082"/>
                </a:solidFill>
                <a:latin typeface="Candara" pitchFamily="34" charset="0"/>
              </a:rPr>
              <a:t>Що-річно</a:t>
            </a:r>
            <a:r>
              <a:rPr lang="uk-UA" sz="2000" dirty="0" smtClean="0">
                <a:solidFill>
                  <a:srgbClr val="000082"/>
                </a:solidFill>
                <a:latin typeface="Candara" pitchFamily="34" charset="0"/>
              </a:rPr>
              <a:t> </a:t>
            </a:r>
            <a:r>
              <a:rPr lang="uk-UA" sz="2000" dirty="0" smtClean="0">
                <a:solidFill>
                  <a:srgbClr val="000082"/>
                </a:solidFill>
                <a:latin typeface="Candara" pitchFamily="34" charset="0"/>
              </a:rPr>
              <a:t>в світі з морських родовищ видобувають 1 млрд. тон піску і гравію, з них США - 500 млн. тон та Великобританія - 100 млн. тон. Також у воді Океану 55% усіх запасів хлору, 30.6%- натрію, 5.6% - кисню, 1.1</a:t>
            </a:r>
            <a:r>
              <a:rPr lang="uk-UA" sz="2000" dirty="0" smtClean="0">
                <a:solidFill>
                  <a:srgbClr val="000082"/>
                </a:solidFill>
                <a:latin typeface="Candara" pitchFamily="34" charset="0"/>
              </a:rPr>
              <a:t>%</a:t>
            </a:r>
            <a:endParaRPr lang="uk-UA" sz="2000" dirty="0">
              <a:solidFill>
                <a:srgbClr val="000082"/>
              </a:solidFill>
              <a:latin typeface="Candara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 l="11602" r="10428"/>
          <a:stretch>
            <a:fillRect/>
          </a:stretch>
        </p:blipFill>
        <p:spPr bwMode="auto">
          <a:xfrm>
            <a:off x="71438" y="2786058"/>
            <a:ext cx="2928926" cy="33575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0" y="6215082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2000" dirty="0" smtClean="0">
                <a:solidFill>
                  <a:srgbClr val="000082"/>
                </a:solidFill>
                <a:latin typeface="Candara" pitchFamily="34" charset="0"/>
              </a:rPr>
              <a:t>- калію, 1.2% - кальцію</a:t>
            </a:r>
            <a:r>
              <a:rPr lang="uk-UA" sz="2000" dirty="0">
                <a:solidFill>
                  <a:srgbClr val="000082"/>
                </a:solidFill>
                <a:latin typeface="Candara" pitchFamily="34" charset="0"/>
              </a:rPr>
              <a:t>. В кожному кубічному кілометрі морської води майже 37.5 млн. тон мінеральних речовин.</a:t>
            </a:r>
            <a:endParaRPr lang="uk-UA" sz="2000" dirty="0">
              <a:solidFill>
                <a:prstClr val="black"/>
              </a:solidFill>
            </a:endParaRPr>
          </a:p>
          <a:p>
            <a:pPr lvl="0"/>
            <a:endParaRPr lang="uk-UA" sz="2000" dirty="0">
              <a:solidFill>
                <a:srgbClr val="000082"/>
              </a:solidFill>
              <a:latin typeface="Candar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t="-1000" r="-1000" b="8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1406" y="214290"/>
            <a:ext cx="645240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4800" b="1" i="1" spc="50" dirty="0" smtClean="0">
                <a:ln w="11430"/>
                <a:gradFill>
                  <a:gsLst>
                    <a:gs pos="2200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27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ndara" pitchFamily="34" charset="0"/>
              </a:rPr>
              <a:t>Проблеми прісної води</a:t>
            </a:r>
            <a:endParaRPr lang="uk-UA" sz="4800" b="1" i="1" cap="none" spc="50" dirty="0">
              <a:ln w="11430"/>
              <a:gradFill>
                <a:gsLst>
                  <a:gs pos="22000">
                    <a:srgbClr val="000082"/>
                  </a:gs>
                  <a:gs pos="13000">
                    <a:srgbClr val="0047FF"/>
                  </a:gs>
                  <a:gs pos="28000">
                    <a:srgbClr val="000082"/>
                  </a:gs>
                  <a:gs pos="42999">
                    <a:srgbClr val="0047FF"/>
                  </a:gs>
                  <a:gs pos="58000">
                    <a:srgbClr val="000082"/>
                  </a:gs>
                  <a:gs pos="72000">
                    <a:srgbClr val="0047FF"/>
                  </a:gs>
                  <a:gs pos="87000">
                    <a:srgbClr val="000082"/>
                  </a:gs>
                  <a:gs pos="100000">
                    <a:srgbClr val="0047FF"/>
                  </a:gs>
                </a:gsLst>
                <a:lin ang="2700000" scaled="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1285860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 smtClean="0">
                <a:solidFill>
                  <a:srgbClr val="000082"/>
                </a:solidFill>
                <a:latin typeface="Candara" pitchFamily="34" charset="0"/>
              </a:rPr>
              <a:t>    Вода с однією з найбільш необхідних і найпоширеніших речовин. Вона необхідна для життя, оскільки бере участь у кожному процесі, що відбувається в рослинах та в живих організмах. Але лише незначна частина цієї води придатна для використання людиною. Абсолютна більшість цієї колосальної маси - це гіркувато-солона морська вода, непридатна для життя та технічного використання.</a:t>
            </a:r>
          </a:p>
        </p:txBody>
      </p:sp>
      <p:graphicFrame>
        <p:nvGraphicFramePr>
          <p:cNvPr id="8" name="Диаграмма 7"/>
          <p:cNvGraphicFramePr/>
          <p:nvPr/>
        </p:nvGraphicFramePr>
        <p:xfrm>
          <a:off x="4071934" y="3286124"/>
          <a:ext cx="4929222" cy="30003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3357562"/>
            <a:ext cx="3829050" cy="2847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t="-1000" r="-1000" b="8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1406" y="214290"/>
            <a:ext cx="645240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4800" b="1" i="1" spc="50" dirty="0" smtClean="0">
                <a:ln w="11430"/>
                <a:gradFill>
                  <a:gsLst>
                    <a:gs pos="2200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27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ndara" pitchFamily="34" charset="0"/>
              </a:rPr>
              <a:t>Проблеми прісної води</a:t>
            </a:r>
            <a:endParaRPr lang="uk-UA" sz="4800" b="1" i="1" cap="none" spc="50" dirty="0">
              <a:ln w="11430"/>
              <a:gradFill>
                <a:gsLst>
                  <a:gs pos="22000">
                    <a:srgbClr val="000082"/>
                  </a:gs>
                  <a:gs pos="13000">
                    <a:srgbClr val="0047FF"/>
                  </a:gs>
                  <a:gs pos="28000">
                    <a:srgbClr val="000082"/>
                  </a:gs>
                  <a:gs pos="42999">
                    <a:srgbClr val="0047FF"/>
                  </a:gs>
                  <a:gs pos="58000">
                    <a:srgbClr val="000082"/>
                  </a:gs>
                  <a:gs pos="72000">
                    <a:srgbClr val="0047FF"/>
                  </a:gs>
                  <a:gs pos="87000">
                    <a:srgbClr val="000082"/>
                  </a:gs>
                  <a:gs pos="100000">
                    <a:srgbClr val="0047FF"/>
                  </a:gs>
                </a:gsLst>
                <a:lin ang="2700000" scaled="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1285860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 smtClean="0">
                <a:solidFill>
                  <a:srgbClr val="000082"/>
                </a:solidFill>
                <a:latin typeface="Candara" pitchFamily="34" charset="0"/>
              </a:rPr>
              <a:t>    Лише 2,5% води с прісною - придатною для життя. Близько 69% від цієї кількості знаходиться в шапках полярного льоду і гірських льодовиках або в підземних водоносних горизонтах, занадто глибоких для того, щоб відкачувати її при сучасній технології.</a:t>
            </a:r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1285852" y="2571744"/>
          <a:ext cx="7000924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t="-1000" r="-1000" b="8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1406" y="214290"/>
            <a:ext cx="645240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4800" b="1" i="1" spc="50" dirty="0" smtClean="0">
                <a:ln w="11430"/>
                <a:gradFill>
                  <a:gsLst>
                    <a:gs pos="2200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27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ndara" pitchFamily="34" charset="0"/>
              </a:rPr>
              <a:t>Проблеми прісної води</a:t>
            </a:r>
            <a:endParaRPr lang="uk-UA" sz="4800" b="1" i="1" cap="none" spc="50" dirty="0">
              <a:ln w="11430"/>
              <a:gradFill>
                <a:gsLst>
                  <a:gs pos="22000">
                    <a:srgbClr val="000082"/>
                  </a:gs>
                  <a:gs pos="13000">
                    <a:srgbClr val="0047FF"/>
                  </a:gs>
                  <a:gs pos="28000">
                    <a:srgbClr val="000082"/>
                  </a:gs>
                  <a:gs pos="42999">
                    <a:srgbClr val="0047FF"/>
                  </a:gs>
                  <a:gs pos="58000">
                    <a:srgbClr val="000082"/>
                  </a:gs>
                  <a:gs pos="72000">
                    <a:srgbClr val="0047FF"/>
                  </a:gs>
                  <a:gs pos="87000">
                    <a:srgbClr val="000082"/>
                  </a:gs>
                  <a:gs pos="100000">
                    <a:srgbClr val="0047FF"/>
                  </a:gs>
                </a:gsLst>
                <a:lin ang="2700000" scaled="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1285860"/>
            <a:ext cx="535781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 smtClean="0">
                <a:solidFill>
                  <a:srgbClr val="000082"/>
                </a:solidFill>
                <a:latin typeface="Candara" pitchFamily="34" charset="0"/>
              </a:rPr>
              <a:t>    Об'єм прісної води, що є в розпорядженні людини для споживання, залежить від тієї швидкості, з якою джерела прісної води відновлюються або поновлюються в процесі глобального гідрологічного циклу, а не від загальної кількості запасів прісної води у світі. Гідрологічний цикл є дуже ефективним виробником прісної води, однак він дуже неефективний як розподільник.</a:t>
            </a:r>
            <a:r>
              <a:rPr lang="ru-RU" sz="2000" dirty="0" smtClean="0">
                <a:solidFill>
                  <a:srgbClr val="000082"/>
                </a:solidFill>
                <a:latin typeface="Candara" pitchFamily="34" charset="0"/>
              </a:rPr>
              <a:t> </a:t>
            </a:r>
            <a:r>
              <a:rPr lang="uk-UA" sz="2000" dirty="0" smtClean="0">
                <a:solidFill>
                  <a:srgbClr val="000082"/>
                </a:solidFill>
                <a:latin typeface="Candara" pitchFamily="34" charset="0"/>
              </a:rPr>
              <a:t>Тому в багатих на воду країнах водні ресурси використовуються не повністю, в той час як інші частини земної кулі забезпечені нею недостатньо. </a:t>
            </a:r>
          </a:p>
          <a:p>
            <a:r>
              <a:rPr lang="uk-UA" sz="2000" dirty="0" smtClean="0">
                <a:solidFill>
                  <a:srgbClr val="000082"/>
                </a:solidFill>
                <a:latin typeface="Candara" pitchFamily="34" charset="0"/>
              </a:rPr>
              <a:t>   </a:t>
            </a:r>
            <a:r>
              <a:rPr lang="uk-UA" sz="2000" dirty="0" err="1" smtClean="0">
                <a:solidFill>
                  <a:srgbClr val="000082"/>
                </a:solidFill>
                <a:latin typeface="Candara" pitchFamily="34" charset="0"/>
              </a:rPr>
              <a:t>Соціоекологічні</a:t>
            </a:r>
            <a:r>
              <a:rPr lang="uk-UA" sz="2000" dirty="0" smtClean="0">
                <a:solidFill>
                  <a:srgbClr val="000082"/>
                </a:solidFill>
                <a:latin typeface="Candara" pitchFamily="34" charset="0"/>
              </a:rPr>
              <a:t> фактори значною мірою впливають на доступ до води. Країни, що розвиваються, можуть не мати капіталу і технології для початку використання потенційно наявних водних ресурсів. 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3504" y="1643050"/>
            <a:ext cx="3929059" cy="478634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t="-1000" r="-1000" b="8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1406" y="214290"/>
            <a:ext cx="645240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4800" b="1" i="1" spc="50" dirty="0" smtClean="0">
                <a:ln w="11430"/>
                <a:gradFill>
                  <a:gsLst>
                    <a:gs pos="2200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27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ndara" pitchFamily="34" charset="0"/>
              </a:rPr>
              <a:t>Проблеми прісної води</a:t>
            </a:r>
            <a:endParaRPr lang="uk-UA" sz="4800" b="1" i="1" cap="none" spc="50" dirty="0">
              <a:ln w="11430"/>
              <a:gradFill>
                <a:gsLst>
                  <a:gs pos="22000">
                    <a:srgbClr val="000082"/>
                  </a:gs>
                  <a:gs pos="13000">
                    <a:srgbClr val="0047FF"/>
                  </a:gs>
                  <a:gs pos="28000">
                    <a:srgbClr val="000082"/>
                  </a:gs>
                  <a:gs pos="42999">
                    <a:srgbClr val="0047FF"/>
                  </a:gs>
                  <a:gs pos="58000">
                    <a:srgbClr val="000082"/>
                  </a:gs>
                  <a:gs pos="72000">
                    <a:srgbClr val="0047FF"/>
                  </a:gs>
                  <a:gs pos="87000">
                    <a:srgbClr val="000082"/>
                  </a:gs>
                  <a:gs pos="100000">
                    <a:srgbClr val="0047FF"/>
                  </a:gs>
                </a:gsLst>
                <a:lin ang="2700000" scaled="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1285860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 smtClean="0">
                <a:solidFill>
                  <a:srgbClr val="000082"/>
                </a:solidFill>
                <a:latin typeface="Candara" pitchFamily="34" charset="0"/>
              </a:rPr>
              <a:t>   Зростання чисельності населення світу привело до різкого збільшення обсягів споживання води. Найвищі показники зростання населення спостерігаються в засушливих країнах, багатьом з яких вже зараз не вистачає води. Очікується, що хронічна нестача прісної води буде спостерігатися в більшій частині країн Африки, Близького Сходу, в Північному Китаї, в частині Індії і Мексики, на Заході Сполучених Штатів і в колишніх радянських середньоазіатських республіках.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8" y="3643314"/>
            <a:ext cx="4071962" cy="30162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/>
          <a:srcRect l="9333" r="21333"/>
          <a:stretch>
            <a:fillRect/>
          </a:stretch>
        </p:blipFill>
        <p:spPr bwMode="auto">
          <a:xfrm>
            <a:off x="5000628" y="3220267"/>
            <a:ext cx="3714776" cy="356631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1157</Words>
  <Application>Microsoft Office PowerPoint</Application>
  <PresentationFormat>Экран (4:3)</PresentationFormat>
  <Paragraphs>76</Paragraphs>
  <Slides>15</Slides>
  <Notes>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Кошины</dc:creator>
  <cp:lastModifiedBy>Кошины</cp:lastModifiedBy>
  <cp:revision>12</cp:revision>
  <dcterms:created xsi:type="dcterms:W3CDTF">2013-01-11T04:28:19Z</dcterms:created>
  <dcterms:modified xsi:type="dcterms:W3CDTF">2013-01-11T06:18:36Z</dcterms:modified>
</cp:coreProperties>
</file>