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 Light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 Light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 Light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 Light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 Ligh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 Ligh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 Ligh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 Ligh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 Light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-18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A678E2C9-0238-4C7E-ACC3-6D872BE418B7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C1D8848-A0F3-4242-9717-CD9825A7E2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BA46F-2FAF-4EB5-9B42-E1C50D4934F0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E3F8A-49F2-4B8D-B980-47D8BB8540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B14A1-CE47-4982-A342-ABE65D9B73E6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18F80-D319-487F-A54D-15DB185CA2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1A49D-AA5B-47A1-8B64-84BE197048B1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C3ADD-E84D-41D4-ADF8-917B4188E0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/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B2AA5-EAF7-4B43-9497-E66DE8A51CB6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EBA56-86E3-4234-BB50-F90E4273BC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24612-3B13-4410-9C97-E1CF3DD9D557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E9D21-119A-4E7D-9B7E-D5FDE303CF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6F30E-F7B5-4BF9-B9B7-EB80AD2036B6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20564-C517-4A11-80FF-E8B3A9C513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2302E-746C-4F53-9D81-8605CA878C55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4CF59-DA07-41D4-B5DB-5DB78CA70D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69FBE-BDBB-4424-ABD1-E8627B6E5CD4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1D616-C5F8-486E-A030-601729539C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EFCCA-1954-4F6D-80CB-5314A6319939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1570DE2-DD87-4205-A7E8-A2DC60A982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/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 cstate="print"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4A02546D-E76D-4026-A63B-034FF83C1042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1746059-D586-4D96-A264-AAB09BDF26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5" y="500063"/>
            <a:ext cx="10772775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6275" y="2011363"/>
            <a:ext cx="10753725" cy="376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1913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50">
                <a:solidFill>
                  <a:schemeClr val="tx1">
                    <a:alpha val="8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BF9CDC-232C-452B-91D0-A4E1EFAF62AD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788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50" cap="all" baseline="0">
                <a:solidFill>
                  <a:schemeClr val="tx1">
                    <a:alpha val="8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4588" y="5876925"/>
            <a:ext cx="2925762" cy="13970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300" smtClean="0">
                <a:solidFill>
                  <a:srgbClr val="50B4C8"/>
                </a:solidFill>
              </a:defRPr>
            </a:lvl1pPr>
          </a:lstStyle>
          <a:p>
            <a:pPr>
              <a:defRPr/>
            </a:pPr>
            <a:fld id="{96900C85-D1B2-445D-8630-E7CAB3D27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12" r:id="rId8"/>
    <p:sldLayoutId id="2147483813" r:id="rId9"/>
    <p:sldLayoutId id="2147483809" r:id="rId10"/>
    <p:sldLayoutId id="2147483810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400" kern="1200" spc="-12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85000"/>
        </a:lnSpc>
        <a:spcBef>
          <a:spcPts val="13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346075" indent="-34290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2pPr>
      <a:lvl3pPr marL="547688" indent="-547688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i="1" kern="1200">
          <a:solidFill>
            <a:srgbClr val="262626"/>
          </a:solidFill>
          <a:latin typeface="+mn-lt"/>
          <a:ea typeface="+mn-ea"/>
          <a:cs typeface="+mn-cs"/>
        </a:defRPr>
      </a:lvl3pPr>
      <a:lvl4pPr marL="822325" indent="-82232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1096963" indent="-1096963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3250" y="769938"/>
            <a:ext cx="10782300" cy="3352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Суринам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6750" y="4206875"/>
            <a:ext cx="9229725" cy="1646238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 smtClean="0"/>
              <a:t>Виконала:</a:t>
            </a:r>
            <a:r>
              <a:rPr lang="uk-UA" dirty="0" err="1" smtClean="0"/>
              <a:t>Шманай</a:t>
            </a:r>
            <a:r>
              <a:rPr lang="uk-UA" dirty="0" smtClean="0"/>
              <a:t> Тетяна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 smtClean="0"/>
              <a:t>42 - Е група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5" y="161925"/>
            <a:ext cx="10772775" cy="16589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Пам'ятки </a:t>
            </a:r>
            <a:r>
              <a:rPr lang="ru-RU" dirty="0" err="1" smtClean="0"/>
              <a:t>архітектури</a:t>
            </a:r>
            <a:r>
              <a:rPr lang="ru-RU" dirty="0" smtClean="0"/>
              <a:t> та </a:t>
            </a:r>
            <a:r>
              <a:rPr lang="ru-RU" dirty="0" err="1" smtClean="0"/>
              <a:t>визначні</a:t>
            </a:r>
            <a:r>
              <a:rPr lang="ru-RU" dirty="0" smtClean="0"/>
              <a:t> </a:t>
            </a:r>
            <a:r>
              <a:rPr lang="ru-RU" dirty="0" err="1" smtClean="0"/>
              <a:t>місця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899" y="1690688"/>
            <a:ext cx="8305800" cy="4243745"/>
          </a:xfrm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067800" y="2659063"/>
            <a:ext cx="2754313" cy="1992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solidFill>
                  <a:schemeClr val="tx1"/>
                </a:solidFill>
              </a:rPr>
              <a:t>Палментуин</a:t>
            </a:r>
            <a:r>
              <a:rPr lang="ru-RU" sz="2000" dirty="0">
                <a:solidFill>
                  <a:schemeClr val="tx1"/>
                </a:solidFill>
              </a:rPr>
              <a:t>, или </a:t>
            </a:r>
            <a:r>
              <a:rPr lang="ru-RU" sz="2000" dirty="0" err="1">
                <a:solidFill>
                  <a:schemeClr val="tx1"/>
                </a:solidFill>
              </a:rPr>
              <a:t>Палм-Гарден</a:t>
            </a:r>
            <a:endParaRPr lang="ru-RU" sz="2000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solidFill>
                  <a:schemeClr val="tx1"/>
                </a:solidFill>
              </a:rPr>
              <a:t>Міський</a:t>
            </a:r>
            <a:r>
              <a:rPr lang="ru-RU" sz="2000" dirty="0">
                <a:solidFill>
                  <a:schemeClr val="tx1"/>
                </a:solidFill>
              </a:rPr>
              <a:t> парк с </a:t>
            </a:r>
            <a:r>
              <a:rPr lang="ru-RU" sz="2000" dirty="0" err="1">
                <a:solidFill>
                  <a:schemeClr val="tx1"/>
                </a:solidFill>
              </a:rPr>
              <a:t>високими</a:t>
            </a:r>
            <a:r>
              <a:rPr lang="ru-RU" sz="2000" dirty="0">
                <a:solidFill>
                  <a:schemeClr val="tx1"/>
                </a:solidFill>
              </a:rPr>
              <a:t> пальмами, </a:t>
            </a:r>
            <a:r>
              <a:rPr lang="ru-RU" sz="2000" dirty="0" err="1">
                <a:solidFill>
                  <a:schemeClr val="tx1"/>
                </a:solidFill>
              </a:rPr>
              <a:t>населенний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багаточисленними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тропічними</a:t>
            </a:r>
            <a:r>
              <a:rPr lang="ru-RU" sz="2000" dirty="0">
                <a:solidFill>
                  <a:schemeClr val="tx1"/>
                </a:solidFill>
              </a:rPr>
              <a:t> птахами.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5" y="166688"/>
            <a:ext cx="10772775" cy="16589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Пам'ятки </a:t>
            </a:r>
            <a:r>
              <a:rPr lang="ru-RU" dirty="0" err="1" smtClean="0"/>
              <a:t>архітектури</a:t>
            </a:r>
            <a:r>
              <a:rPr lang="ru-RU" dirty="0" smtClean="0"/>
              <a:t> та </a:t>
            </a:r>
            <a:r>
              <a:rPr lang="ru-RU" dirty="0" err="1" smtClean="0"/>
              <a:t>визначні</a:t>
            </a:r>
            <a:r>
              <a:rPr lang="ru-RU" dirty="0" smtClean="0"/>
              <a:t> </a:t>
            </a:r>
            <a:r>
              <a:rPr lang="ru-RU" dirty="0" err="1" smtClean="0"/>
              <a:t>місця</a:t>
            </a:r>
            <a:endParaRPr lang="ru-RU" dirty="0"/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825625"/>
            <a:ext cx="4494213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Прямоугольник 4"/>
          <p:cNvSpPr>
            <a:spLocks noChangeArrowheads="1"/>
          </p:cNvSpPr>
          <p:nvPr/>
        </p:nvSpPr>
        <p:spPr bwMode="auto">
          <a:xfrm>
            <a:off x="706438" y="5332413"/>
            <a:ext cx="48053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2000"/>
              <a:t>Пам</a:t>
            </a:r>
            <a:r>
              <a:rPr lang="en-US" sz="2000"/>
              <a:t>’</a:t>
            </a:r>
            <a:r>
              <a:rPr lang="ru-RU" sz="2000"/>
              <a:t>ятник королеві Нідерландів Вільгеміні</a:t>
            </a:r>
          </a:p>
        </p:txBody>
      </p:sp>
      <p:pic>
        <p:nvPicPr>
          <p:cNvPr id="15366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0213" y="1825625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Прямоугольник 6"/>
          <p:cNvSpPr>
            <a:spLocks noChangeArrowheads="1"/>
          </p:cNvSpPr>
          <p:nvPr/>
        </p:nvSpPr>
        <p:spPr bwMode="auto">
          <a:xfrm>
            <a:off x="8091488" y="5635625"/>
            <a:ext cx="27749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000"/>
              <a:t>Колишня будова Верховного суда на ПлощіНезалежності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7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550" y="2928938"/>
            <a:ext cx="4092575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Прямоугольник 4"/>
          <p:cNvSpPr>
            <a:spLocks noChangeArrowheads="1"/>
          </p:cNvSpPr>
          <p:nvPr/>
        </p:nvSpPr>
        <p:spPr bwMode="auto">
          <a:xfrm>
            <a:off x="739775" y="6134100"/>
            <a:ext cx="4259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2000"/>
              <a:t>Президентський замок в Парамарибо</a:t>
            </a:r>
          </a:p>
        </p:txBody>
      </p:sp>
      <p:pic>
        <p:nvPicPr>
          <p:cNvPr id="16389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0775" y="1905000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Прямоугольник 6"/>
          <p:cNvSpPr>
            <a:spLocks noChangeArrowheads="1"/>
          </p:cNvSpPr>
          <p:nvPr/>
        </p:nvSpPr>
        <p:spPr bwMode="auto">
          <a:xfrm>
            <a:off x="5249863" y="5715000"/>
            <a:ext cx="2641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000"/>
              <a:t>Католицький кафедральний собор Св. Петра і Св. Павла</a:t>
            </a:r>
          </a:p>
        </p:txBody>
      </p:sp>
      <p:sp>
        <p:nvSpPr>
          <p:cNvPr id="16391" name="Прямоугольник 7"/>
          <p:cNvSpPr>
            <a:spLocks noChangeArrowheads="1"/>
          </p:cNvSpPr>
          <p:nvPr/>
        </p:nvSpPr>
        <p:spPr bwMode="auto">
          <a:xfrm>
            <a:off x="8816975" y="6134100"/>
            <a:ext cx="2559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2000"/>
              <a:t>Синагога Неве Шалом</a:t>
            </a:r>
          </a:p>
        </p:txBody>
      </p:sp>
      <p:pic>
        <p:nvPicPr>
          <p:cNvPr id="16392" name="Рисунок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35925" y="3130550"/>
            <a:ext cx="3914775" cy="293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657225" y="166688"/>
            <a:ext cx="10772775" cy="16589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mtClean="0"/>
              <a:t>Пам'ятки архітектури та визначні місця</a:t>
            </a:r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Загальні відомості</a:t>
            </a:r>
            <a:endParaRPr lang="ru-RU" dirty="0"/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676275" y="2011363"/>
            <a:ext cx="6759575" cy="3767137"/>
          </a:xfrm>
        </p:spPr>
        <p:txBody>
          <a:bodyPr/>
          <a:lstStyle/>
          <a:p>
            <a:pPr eaLnBrk="1" hangingPunct="1"/>
            <a:r>
              <a:rPr lang="uk-UA" sz="2800" smtClean="0"/>
              <a:t>Столиця: Парамарибо</a:t>
            </a:r>
          </a:p>
          <a:p>
            <a:pPr eaLnBrk="1" hangingPunct="1"/>
            <a:r>
              <a:rPr lang="uk-UA" sz="2800" smtClean="0"/>
              <a:t>Державний устрій: Конституційна республіка</a:t>
            </a:r>
          </a:p>
          <a:p>
            <a:pPr eaLnBrk="1" hangingPunct="1"/>
            <a:r>
              <a:rPr lang="uk-UA" sz="2800" smtClean="0"/>
              <a:t>Форма правління: Президентська республіка</a:t>
            </a:r>
          </a:p>
          <a:p>
            <a:pPr eaLnBrk="1" hangingPunct="1"/>
            <a:r>
              <a:rPr lang="uk-UA" sz="2800" smtClean="0"/>
              <a:t>Площа:  163 820 км² </a:t>
            </a:r>
          </a:p>
          <a:p>
            <a:pPr eaLnBrk="1" hangingPunct="1"/>
            <a:r>
              <a:rPr lang="uk-UA" sz="2800" smtClean="0"/>
              <a:t>Кількість населення: 491 989 (за оцінкою 2011 року)</a:t>
            </a:r>
          </a:p>
          <a:p>
            <a:pPr eaLnBrk="1" hangingPunct="1"/>
            <a:r>
              <a:rPr lang="uk-UA" sz="2800" smtClean="0"/>
              <a:t>Грошова одиниця: Суринамський долар (</a:t>
            </a:r>
            <a:r>
              <a:rPr lang="en-US" sz="2800" smtClean="0"/>
              <a:t>SRD)</a:t>
            </a:r>
            <a:endParaRPr lang="ru-RU" sz="2800" smtClean="0"/>
          </a:p>
        </p:txBody>
      </p:sp>
      <p:pic>
        <p:nvPicPr>
          <p:cNvPr id="6148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2050" y="365125"/>
            <a:ext cx="3841750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8750" y="3303588"/>
            <a:ext cx="3452813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366125" y="3059113"/>
            <a:ext cx="2133600" cy="392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Прапор Суринам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439150" y="6443663"/>
            <a:ext cx="2133600" cy="392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Герб Суринам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Природні умови і ресурси</a:t>
            </a:r>
            <a:endParaRPr lang="ru-RU" dirty="0"/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300663" cy="4351338"/>
          </a:xfrm>
        </p:spPr>
        <p:txBody>
          <a:bodyPr/>
          <a:lstStyle/>
          <a:p>
            <a:pPr eaLnBrk="1" hangingPunct="1"/>
            <a:r>
              <a:rPr lang="uk-UA" smtClean="0"/>
              <a:t>Ландшафт: Більша частина території країни знаходиться на північному сході Ґвіанського плоскогір'я. На півночі — низовина. Ґвіанське плоскогір'я складене древніми кристалічними породами. Поверхня значною мірою покрита вологим тропічним лісом. На загальному згладженому фоні виділяються водорозділі гірські масиви і кряжі, особливо гори Вільгельміна з найвищою точкою країни — горою Юліана.</a:t>
            </a:r>
          </a:p>
          <a:p>
            <a:pPr eaLnBrk="1" hangingPunct="1"/>
            <a:r>
              <a:rPr lang="uk-UA" smtClean="0"/>
              <a:t>Клімат: субекваторільний, вологий і жаркий.</a:t>
            </a:r>
            <a:endParaRPr lang="ru-RU" smtClean="0"/>
          </a:p>
        </p:txBody>
      </p:sp>
      <p:pic>
        <p:nvPicPr>
          <p:cNvPr id="7172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1263" y="1825625"/>
            <a:ext cx="5654675" cy="424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Природні умови і ресурси</a:t>
            </a:r>
            <a:endParaRPr lang="ru-RU" dirty="0"/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551488" cy="4351338"/>
          </a:xfrm>
        </p:spPr>
        <p:txBody>
          <a:bodyPr/>
          <a:lstStyle/>
          <a:p>
            <a:pPr eaLnBrk="1" hangingPunct="1"/>
            <a:r>
              <a:rPr lang="uk-UA" sz="2500" smtClean="0"/>
              <a:t>Головним чином тропічний ліс з дощами; велика різноманітність флори і фауни.</a:t>
            </a:r>
          </a:p>
          <a:p>
            <a:pPr eaLnBrk="1" hangingPunct="1"/>
            <a:r>
              <a:rPr lang="uk-UA" sz="2500" smtClean="0"/>
              <a:t>Рекордна кількість опадів у світі – 2 млн. куб на</a:t>
            </a:r>
            <a:r>
              <a:rPr lang="en-US" sz="2500" smtClean="0"/>
              <a:t> </a:t>
            </a:r>
            <a:r>
              <a:rPr lang="uk-UA" sz="2500" smtClean="0"/>
              <a:t>кож</a:t>
            </a:r>
            <a:r>
              <a:rPr lang="ru-RU" sz="2500" smtClean="0"/>
              <a:t>н</a:t>
            </a:r>
            <a:r>
              <a:rPr lang="uk-UA" sz="2500" smtClean="0"/>
              <a:t>у особу.</a:t>
            </a:r>
          </a:p>
          <a:p>
            <a:pPr eaLnBrk="1" hangingPunct="1"/>
            <a:r>
              <a:rPr lang="uk-UA" sz="2500" smtClean="0"/>
              <a:t> Природні ресурси: деревина, гідро електроенергія, риба, каолін, креветка, алюмінієва руда, золото, і маленька кількість нікелю, міді, платини, залізної руди. Значна кількість бокситів </a:t>
            </a:r>
            <a:r>
              <a:rPr lang="en-US" sz="2500" smtClean="0"/>
              <a:t>(</a:t>
            </a:r>
            <a:r>
              <a:rPr lang="uk-UA" sz="2500" smtClean="0"/>
              <a:t>3-те місце серед країн Латинської Америки)</a:t>
            </a:r>
            <a:endParaRPr lang="ru-RU" sz="2500" smtClean="0"/>
          </a:p>
        </p:txBody>
      </p:sp>
      <p:pic>
        <p:nvPicPr>
          <p:cNvPr id="8196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9688" y="1825625"/>
            <a:ext cx="55118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Населення</a:t>
            </a:r>
            <a:endParaRPr lang="ru-RU" dirty="0"/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508625" cy="4351338"/>
          </a:xfrm>
        </p:spPr>
        <p:txBody>
          <a:bodyPr/>
          <a:lstStyle/>
          <a:p>
            <a:pPr eaLnBrk="1" hangingPunct="1"/>
            <a:r>
              <a:rPr lang="uk-UA" sz="2800" smtClean="0"/>
              <a:t>Расовий склад: в осномному  монголоїдна раса та європеоїдна раса</a:t>
            </a:r>
          </a:p>
          <a:p>
            <a:pPr eaLnBrk="1" hangingPunct="1"/>
            <a:r>
              <a:rPr lang="uk-UA" sz="2800" smtClean="0"/>
              <a:t>Етнічний склад: Індієць -37%, креол -31%, яванскі - 15%, марони - , 10%, америнди - 2%, китайські - 2%, білі -1%, інші - 2%</a:t>
            </a:r>
          </a:p>
          <a:p>
            <a:pPr eaLnBrk="1" hangingPunct="1"/>
            <a:r>
              <a:rPr lang="uk-UA" sz="2800" smtClean="0"/>
              <a:t>Релігійний склад: </a:t>
            </a:r>
            <a:r>
              <a:rPr lang="ru-RU" sz="2800" smtClean="0"/>
              <a:t>індуси - 27.4 %, протестанти - 25.2 %, католики 22.8 %, мусульмани - 19.6 %, місцеві вірування -5 % </a:t>
            </a:r>
            <a:r>
              <a:rPr lang="uk-UA" sz="2800" smtClean="0"/>
              <a:t> </a:t>
            </a:r>
            <a:endParaRPr lang="ru-RU" sz="2800" smtClean="0"/>
          </a:p>
        </p:txBody>
      </p:sp>
      <p:pic>
        <p:nvPicPr>
          <p:cNvPr id="9220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6825" y="1690688"/>
            <a:ext cx="5518150" cy="428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Промисловість</a:t>
            </a:r>
            <a:endParaRPr lang="ru-RU" dirty="0"/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Загалом слабо розвинена, тому країна імпортує багато промислових виробів першої необхідності, хоч і забезпечує себе продовольством.</a:t>
            </a:r>
          </a:p>
          <a:p>
            <a:pPr eaLnBrk="1" hangingPunct="1"/>
            <a:r>
              <a:rPr lang="ru-RU" sz="2800" smtClean="0"/>
              <a:t>Крім видобутку і переробки бокситів Сурінам виробляє напої, тютюнові вироби, взуття і цемент.</a:t>
            </a:r>
          </a:p>
          <a:p>
            <a:pPr eaLnBrk="1" hangingPunct="1"/>
            <a:r>
              <a:rPr lang="ru-RU" sz="2800" smtClean="0"/>
              <a:t>Основні галузі промисловості: гірнича, алюмінієва харчова, рибна.</a:t>
            </a:r>
          </a:p>
          <a:p>
            <a:pPr eaLnBrk="1" hangingPunct="1"/>
            <a:r>
              <a:rPr lang="ru-RU" sz="2800" smtClean="0"/>
              <a:t>Експортує: алюміній, боксити, глинозем, рис, лісоматеріали, банани і креветки.</a:t>
            </a:r>
          </a:p>
          <a:p>
            <a:pPr eaLnBrk="1" hangingPunct="1"/>
            <a:r>
              <a:rPr lang="ru-RU" sz="2800" smtClean="0"/>
              <a:t> Імпортує: продукцію машинобудування, нафту, сталь і прокат, сільськогосподарські продукти і споживчі товари.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Транспорт</a:t>
            </a:r>
            <a:endParaRPr lang="ru-RU" dirty="0"/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7016750" cy="4351338"/>
          </a:xfrm>
        </p:spPr>
        <p:txBody>
          <a:bodyPr/>
          <a:lstStyle/>
          <a:p>
            <a:pPr eaLnBrk="1" hangingPunct="1"/>
            <a:r>
              <a:rPr lang="ru-RU" sz="3200" smtClean="0"/>
              <a:t>Основний вид транспорту — автомобільний та річковий.</a:t>
            </a:r>
          </a:p>
          <a:p>
            <a:pPr eaLnBrk="1" hangingPunct="1"/>
            <a:r>
              <a:rPr lang="ru-RU" sz="3200" smtClean="0"/>
              <a:t>Аэропорты: 50</a:t>
            </a:r>
          </a:p>
          <a:p>
            <a:pPr eaLnBrk="1" hangingPunct="1"/>
            <a:r>
              <a:rPr lang="uk-UA" sz="3200" smtClean="0"/>
              <a:t>Нафтопроводи: 50 км</a:t>
            </a:r>
          </a:p>
          <a:p>
            <a:pPr eaLnBrk="1" hangingPunct="1"/>
            <a:r>
              <a:rPr lang="uk-UA" sz="3200" smtClean="0"/>
              <a:t>Автомобільні дороги: 4 304 км</a:t>
            </a:r>
          </a:p>
          <a:p>
            <a:pPr eaLnBrk="1" hangingPunct="1"/>
            <a:r>
              <a:rPr lang="uk-UA" sz="3200" smtClean="0"/>
              <a:t>Водні траси: 1200 км</a:t>
            </a:r>
          </a:p>
          <a:p>
            <a:pPr eaLnBrk="1" hangingPunct="1"/>
            <a:r>
              <a:rPr lang="uk-UA" sz="3200" smtClean="0"/>
              <a:t>Порти: Боліваров, Парамарибо, Вагенінген</a:t>
            </a:r>
            <a:endParaRPr lang="ru-RU" sz="3200" smtClean="0"/>
          </a:p>
        </p:txBody>
      </p:sp>
      <p:pic>
        <p:nvPicPr>
          <p:cNvPr id="11268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0688" y="239713"/>
            <a:ext cx="3860800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0688" y="3551238"/>
            <a:ext cx="3860800" cy="289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Сільське господарство</a:t>
            </a:r>
            <a:endParaRPr lang="ru-RU" dirty="0"/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Близько 60 % всієї сільськогосподарської продукції Сурінама складає рис, переважно з округу Ніккері. Під цією культурою зайнято бл. 50 тис. га. </a:t>
            </a:r>
          </a:p>
          <a:p>
            <a:pPr eaLnBrk="1" hangingPunct="1"/>
            <a:r>
              <a:rPr lang="ru-RU" sz="2800" smtClean="0"/>
              <a:t>Інша продукція сільского господарства: пальмове масло, банани, кокосові горіхи, цитрусові, кава, яловичина, кури, креветки.</a:t>
            </a:r>
          </a:p>
          <a:p>
            <a:pPr eaLnBrk="1" hangingPunct="1"/>
            <a:r>
              <a:rPr lang="ru-RU" sz="2800" smtClean="0"/>
              <a:t>Цукрова тростина, що була протягом віків основою колоніальної економіки, нині займає скромне місце. </a:t>
            </a:r>
          </a:p>
          <a:p>
            <a:pPr eaLnBrk="1" hangingPunct="1"/>
            <a:r>
              <a:rPr lang="ru-RU" sz="2800" smtClean="0"/>
              <a:t>Зростає значення видобутку креветок і заготівель деревини.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Туризм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449888" cy="4351338"/>
          </a:xfrm>
        </p:spPr>
        <p:txBody>
          <a:bodyPr rtlCol="0">
            <a:normAutofit fontScale="92500"/>
          </a:bodyPr>
          <a:lstStyle/>
          <a:p>
            <a:pPr marL="91440" indent="-91440" eaLnBrk="1" fontAlgn="auto" hangingPunct="1">
              <a:spcAft>
                <a:spcPts val="0"/>
              </a:spcAft>
              <a:buFont typeface="Arial" panose="020B0604020202020204" pitchFamily="34" charset="0"/>
              <a:buChar char=" "/>
              <a:defRPr/>
            </a:pP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Суринам </a:t>
            </a: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залишився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тихою і сильно </a:t>
            </a: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прив'язаною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до </a:t>
            </a: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іноземних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партнерів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країною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що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майже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не </a:t>
            </a: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має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яких-небудь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видатних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пам'яток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історії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</a:p>
          <a:p>
            <a:pPr marL="91440" indent="-91440" eaLnBrk="1" fontAlgn="auto" hangingPunct="1">
              <a:spcAft>
                <a:spcPts val="0"/>
              </a:spcAft>
              <a:buFont typeface="Arial" panose="020B0604020202020204" pitchFamily="34" charset="0"/>
              <a:buChar char=" "/>
              <a:defRPr/>
            </a:pP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Зате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він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широко </a:t>
            </a: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відомий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серед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туристів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як </a:t>
            </a: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незвичайний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культурний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анклав з </a:t>
            </a: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екстраординарним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етнічним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розмаїттям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великими </a:t>
            </a: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масивами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пралісів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і </a:t>
            </a: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відмінними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умовами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для активного </a:t>
            </a: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відпочинку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3316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8088" y="1825625"/>
            <a:ext cx="5692775" cy="427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TC103457491[[fn=Метрополия]]</Template>
  <TotalTime>94</TotalTime>
  <Words>558</Words>
  <Application>Microsoft Office PowerPoint</Application>
  <PresentationFormat>Произвольный</PresentationFormat>
  <Paragraphs>54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Calibri Light</vt:lpstr>
      <vt:lpstr>Arial</vt:lpstr>
      <vt:lpstr>Calibri</vt:lpstr>
      <vt:lpstr>Метрополия</vt:lpstr>
      <vt:lpstr>Суринам</vt:lpstr>
      <vt:lpstr>Загальні відомості</vt:lpstr>
      <vt:lpstr>Природні умови і ресурси</vt:lpstr>
      <vt:lpstr>Природні умови і ресурси</vt:lpstr>
      <vt:lpstr>Населення</vt:lpstr>
      <vt:lpstr>Промисловість</vt:lpstr>
      <vt:lpstr>Транспорт</vt:lpstr>
      <vt:lpstr>Сільське господарство</vt:lpstr>
      <vt:lpstr>Туризм</vt:lpstr>
      <vt:lpstr>Пам'ятки архітектури та визначні місця</vt:lpstr>
      <vt:lpstr>Пам'ятки архітектури та визначні місця</vt:lpstr>
      <vt:lpstr>Слайд 12</vt:lpstr>
    </vt:vector>
  </TitlesOfParts>
  <Company>XTreme.ws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Суринам</dc:title>
  <dc:creator>XTreme.ws</dc:creator>
  <cp:lastModifiedBy>SYSTEM</cp:lastModifiedBy>
  <cp:revision>17</cp:revision>
  <dcterms:created xsi:type="dcterms:W3CDTF">2013-05-16T15:58:09Z</dcterms:created>
  <dcterms:modified xsi:type="dcterms:W3CDTF">2014-06-03T21:34:41Z</dcterms:modified>
</cp:coreProperties>
</file>