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</c:ser>
        <c:shape val="cylinder"/>
        <c:axId val="124487936"/>
        <c:axId val="125155584"/>
        <c:axId val="125723968"/>
      </c:bar3DChart>
      <c:catAx>
        <c:axId val="124487936"/>
        <c:scaling>
          <c:orientation val="minMax"/>
        </c:scaling>
        <c:axPos val="b"/>
        <c:numFmt formatCode="General" sourceLinked="1"/>
        <c:tickLblPos val="nextTo"/>
        <c:crossAx val="125155584"/>
        <c:crosses val="autoZero"/>
        <c:auto val="1"/>
        <c:lblAlgn val="ctr"/>
        <c:lblOffset val="100"/>
      </c:catAx>
      <c:valAx>
        <c:axId val="125155584"/>
        <c:scaling>
          <c:orientation val="minMax"/>
        </c:scaling>
        <c:axPos val="l"/>
        <c:majorGridlines/>
        <c:numFmt formatCode="General" sourceLinked="1"/>
        <c:tickLblPos val="nextTo"/>
        <c:crossAx val="124487936"/>
        <c:crosses val="autoZero"/>
        <c:crossBetween val="between"/>
      </c:valAx>
      <c:serAx>
        <c:axId val="125723968"/>
        <c:scaling>
          <c:orientation val="minMax"/>
        </c:scaling>
        <c:delete val="1"/>
        <c:axPos val="b"/>
        <c:tickLblPos val="nextTo"/>
        <c:crossAx val="125155584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34576FA-F7B0-432F-89A1-6A0EC99C88A0}" type="datetimeFigureOut">
              <a:rPr lang="ru-RU" smtClean="0"/>
              <a:t>20.03.2013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DFFE86-6004-43F4-BCD3-1D655BB2DB86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1918-1938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642918"/>
            <a:ext cx="8858312" cy="990616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uk-UA" sz="6600" b="1" dirty="0" err="1" smtClean="0"/>
              <a:t>Чехо-Словаччина</a:t>
            </a:r>
            <a:endParaRPr lang="ru-RU" sz="6600" b="1" dirty="0"/>
          </a:p>
        </p:txBody>
      </p:sp>
      <p:pic>
        <p:nvPicPr>
          <p:cNvPr id="4" name="Рисунок 3" descr="Czechoslovakia1920-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214686"/>
            <a:ext cx="5327579" cy="3143271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8447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Остаточна доля </a:t>
            </a:r>
            <a:r>
              <a:rPr lang="uk-UA" b="1" dirty="0" err="1" smtClean="0">
                <a:solidFill>
                  <a:srgbClr val="0070C0"/>
                </a:solidFill>
              </a:rPr>
              <a:t>Чехо-Словаччини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82acdda9e430e58045c51a5ed81_pre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714620"/>
            <a:ext cx="4310073" cy="295860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142844" y="1500174"/>
            <a:ext cx="8786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Думки щодо виходу з ситуації були різні. Британський </a:t>
            </a:r>
            <a:r>
              <a:rPr lang="uk-UA" sz="1400" dirty="0" err="1" smtClean="0"/>
              <a:t>прем</a:t>
            </a:r>
            <a:r>
              <a:rPr lang="en-US" sz="1400" dirty="0" smtClean="0"/>
              <a:t>’</a:t>
            </a:r>
            <a:r>
              <a:rPr lang="uk-UA" sz="1400" dirty="0" err="1" smtClean="0"/>
              <a:t>єр</a:t>
            </a:r>
            <a:r>
              <a:rPr lang="uk-UA" sz="1400" dirty="0" smtClean="0"/>
              <a:t> Чемберлен заявив, що єдиний спосіб уникнути війни – віддати </a:t>
            </a:r>
            <a:r>
              <a:rPr lang="uk-UA" sz="1400" dirty="0" err="1" smtClean="0"/>
              <a:t>Судетську</a:t>
            </a:r>
            <a:r>
              <a:rPr lang="uk-UA" sz="1400" dirty="0" smtClean="0"/>
              <a:t> область </a:t>
            </a:r>
            <a:r>
              <a:rPr lang="uk-UA" sz="1400" dirty="0" err="1" smtClean="0"/>
              <a:t>німцям.Чи</a:t>
            </a:r>
            <a:r>
              <a:rPr lang="uk-UA" sz="1400" dirty="0" smtClean="0"/>
              <a:t> не єдиним, хто виступив проти цього був </a:t>
            </a:r>
            <a:r>
              <a:rPr lang="uk-UA" sz="1400" dirty="0" err="1" smtClean="0"/>
              <a:t>Черчілл.”</a:t>
            </a:r>
            <a:r>
              <a:rPr lang="uk-UA" sz="1400" dirty="0" smtClean="0"/>
              <a:t>Франція та Англія мали вибір між війною та ганьбою. Вони обрали ганьбу, а тепер отримають і </a:t>
            </a:r>
            <a:r>
              <a:rPr lang="uk-UA" sz="1400" dirty="0" err="1" smtClean="0"/>
              <a:t>війну.”</a:t>
            </a:r>
            <a:r>
              <a:rPr lang="uk-UA" sz="1400" dirty="0" smtClean="0"/>
              <a:t> 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857752" y="2714620"/>
            <a:ext cx="40719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У середині вересня відбулася зустріч Чемберлена з Гітлером . Британський політик, менш, ніж за три години, погодився віддати Німеччині </a:t>
            </a:r>
            <a:r>
              <a:rPr lang="uk-UA" sz="1400" dirty="0" err="1" smtClean="0"/>
              <a:t>Судетську</a:t>
            </a:r>
            <a:r>
              <a:rPr lang="uk-UA" sz="1400" dirty="0" smtClean="0"/>
              <a:t> область і ліквідував договори </a:t>
            </a:r>
            <a:r>
              <a:rPr lang="uk-UA" sz="1400" dirty="0" err="1" smtClean="0"/>
              <a:t>Чехо-Словаччини</a:t>
            </a:r>
            <a:r>
              <a:rPr lang="uk-UA" sz="1400" dirty="0" smtClean="0"/>
              <a:t> про взаємодопомогу з іншими країнами.</a:t>
            </a:r>
          </a:p>
          <a:p>
            <a:endParaRPr lang="uk-UA" sz="1400" dirty="0"/>
          </a:p>
          <a:p>
            <a:endParaRPr lang="uk-UA" sz="1400" dirty="0" smtClean="0"/>
          </a:p>
          <a:p>
            <a:endParaRPr lang="uk-UA" sz="1400" dirty="0"/>
          </a:p>
          <a:p>
            <a:r>
              <a:rPr lang="uk-UA" sz="1400" dirty="0" smtClean="0"/>
              <a:t>Остаточно долю </a:t>
            </a:r>
            <a:r>
              <a:rPr lang="uk-UA" sz="1400" dirty="0" err="1" smtClean="0"/>
              <a:t>Чехо-Словаччини</a:t>
            </a:r>
            <a:r>
              <a:rPr lang="uk-UA" sz="1400" dirty="0" smtClean="0"/>
              <a:t> було вирішено в ніч з 29 на 30 вересня 1939 р. в Мюнхені. 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5715016"/>
            <a:ext cx="885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smtClean="0"/>
              <a:t>Презентацію підготували учні 10-А класу</a:t>
            </a:r>
          </a:p>
          <a:p>
            <a:pPr algn="r"/>
            <a:r>
              <a:rPr lang="uk-UA" dirty="0" err="1" smtClean="0"/>
              <a:t>Шленчак</a:t>
            </a:r>
            <a:r>
              <a:rPr lang="uk-UA" dirty="0" smtClean="0"/>
              <a:t> </a:t>
            </a:r>
            <a:r>
              <a:rPr lang="uk-UA" dirty="0" err="1" smtClean="0"/>
              <a:t>Констянтин</a:t>
            </a:r>
            <a:r>
              <a:rPr lang="uk-UA" dirty="0" smtClean="0"/>
              <a:t> і </a:t>
            </a:r>
            <a:r>
              <a:rPr lang="uk-UA" dirty="0" err="1" smtClean="0"/>
              <a:t>Новоселецька</a:t>
            </a:r>
            <a:r>
              <a:rPr lang="uk-UA" dirty="0" smtClean="0"/>
              <a:t> Тетяна</a:t>
            </a:r>
            <a:endParaRPr lang="ru-RU" dirty="0"/>
          </a:p>
        </p:txBody>
      </p:sp>
      <p:pic>
        <p:nvPicPr>
          <p:cNvPr id="5" name="Рисунок 4" descr="Czechoslovakia1920-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714356"/>
            <a:ext cx="7620000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844700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solidFill>
                  <a:schemeClr val="accent5">
                    <a:lumMod val="75000"/>
                  </a:schemeClr>
                </a:solidFill>
              </a:rPr>
              <a:t>Короткі відомості</a:t>
            </a:r>
            <a:endParaRPr lang="ru-RU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071670" y="1500174"/>
            <a:ext cx="4714908" cy="2544894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Столиця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- Прага</a:t>
            </a:r>
            <a:endParaRPr lang="ru-RU" sz="1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Мови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-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чеська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та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словацька</a:t>
            </a:r>
            <a:endParaRPr lang="ru-RU" sz="1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Форма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правління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-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Республіка</a:t>
            </a:r>
            <a:endParaRPr lang="ru-RU" sz="1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Президент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-  1918–1935 -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Томаш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Ґ.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Масарик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(перший)</a:t>
            </a:r>
          </a:p>
          <a:p>
            <a:pPr algn="just">
              <a:buFontTx/>
              <a:buChar char="-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1989–1992 -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Вацлав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Гавел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останній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Валюта -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Чехо-Словацька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крона</a:t>
            </a:r>
            <a:endParaRPr lang="ru-RU" sz="1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pic>
        <p:nvPicPr>
          <p:cNvPr id="4" name="Рисунок 3" descr="800px-Flag_of_Czechoslovakia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4000504"/>
            <a:ext cx="3286148" cy="2214578"/>
          </a:xfrm>
          <a:prstGeom prst="rect">
            <a:avLst/>
          </a:prstGeom>
        </p:spPr>
      </p:pic>
      <p:pic>
        <p:nvPicPr>
          <p:cNvPr id="5" name="Рисунок 4" descr="CoA_CSFRc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4000504"/>
            <a:ext cx="1857388" cy="22385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357958"/>
            <a:ext cx="885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              (Герб </a:t>
            </a:r>
            <a:r>
              <a:rPr lang="uk-UA" sz="1400" dirty="0" err="1" smtClean="0"/>
              <a:t>Чехо-Словаччини</a:t>
            </a:r>
            <a:r>
              <a:rPr lang="uk-UA" sz="1400" dirty="0" smtClean="0"/>
              <a:t>)                                                                  (Прапор </a:t>
            </a:r>
            <a:r>
              <a:rPr lang="uk-UA" sz="1400" dirty="0" err="1" smtClean="0"/>
              <a:t>Чехо-Словаччини</a:t>
            </a:r>
            <a:r>
              <a:rPr lang="uk-UA" sz="1400" dirty="0" smtClean="0"/>
              <a:t>)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  <a:t>Утворення </a:t>
            </a:r>
            <a:r>
              <a:rPr lang="uk-UA" b="1" dirty="0" err="1" smtClean="0">
                <a:solidFill>
                  <a:schemeClr val="accent5">
                    <a:lumMod val="50000"/>
                  </a:schemeClr>
                </a:solidFill>
              </a:rPr>
              <a:t>Чехо-Словаччини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868" y="1571612"/>
            <a:ext cx="53578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До 1918 року </a:t>
            </a:r>
            <a:r>
              <a:rPr lang="uk-UA" sz="1600" dirty="0" err="1" smtClean="0"/>
              <a:t>Чехо-Словаччини</a:t>
            </a:r>
            <a:r>
              <a:rPr lang="uk-UA" sz="1600" dirty="0" smtClean="0"/>
              <a:t> не існувало. Обидва народи входили до складу Австро-Угорської імперії. </a:t>
            </a:r>
          </a:p>
          <a:p>
            <a:r>
              <a:rPr lang="uk-UA" sz="1600" dirty="0" smtClean="0"/>
              <a:t>Наприкінці 1918 року неминучість розпаду Австро-Угорщини стала </a:t>
            </a:r>
            <a:r>
              <a:rPr lang="uk-UA" sz="1600" dirty="0" err="1" smtClean="0"/>
              <a:t>очевидною.Австрійські</a:t>
            </a:r>
            <a:r>
              <a:rPr lang="uk-UA" sz="1600" dirty="0" smtClean="0"/>
              <a:t> власті приймають рішення вивезти з чеських районів Богемія та Моравія обладнання та </a:t>
            </a:r>
            <a:r>
              <a:rPr lang="uk-UA" sz="1600" dirty="0" err="1" smtClean="0"/>
              <a:t>устаткування.Через</a:t>
            </a:r>
            <a:r>
              <a:rPr lang="uk-UA" sz="1600" dirty="0" smtClean="0"/>
              <a:t> це чехи і словаки були дуже обурені, що ще більше сприяло їх виокремленню зі складу імперії.</a:t>
            </a:r>
          </a:p>
          <a:p>
            <a:r>
              <a:rPr lang="uk-UA" sz="1600" dirty="0" smtClean="0"/>
              <a:t>28 вересня Національний Комітет у Парижі проголосив себе тимчасовим урядом </a:t>
            </a:r>
            <a:r>
              <a:rPr lang="uk-UA" sz="1600" dirty="0" err="1" smtClean="0"/>
              <a:t>Чехо-Словаччини</a:t>
            </a:r>
            <a:r>
              <a:rPr lang="uk-UA" sz="1600" dirty="0" smtClean="0"/>
              <a:t>. Главою було обрано </a:t>
            </a:r>
            <a:r>
              <a:rPr lang="uk-UA" sz="1600" dirty="0" err="1" smtClean="0"/>
              <a:t>Томаша</a:t>
            </a:r>
            <a:r>
              <a:rPr lang="uk-UA" sz="1600" dirty="0" smtClean="0"/>
              <a:t> </a:t>
            </a:r>
            <a:r>
              <a:rPr lang="uk-UA" sz="1600" dirty="0" err="1" smtClean="0"/>
              <a:t>Масарика</a:t>
            </a:r>
            <a:r>
              <a:rPr lang="uk-UA" sz="1600" dirty="0" smtClean="0"/>
              <a:t> , який згодом став президентом ЧСР.</a:t>
            </a:r>
          </a:p>
          <a:p>
            <a:endParaRPr lang="uk-UA" sz="1600" dirty="0"/>
          </a:p>
          <a:p>
            <a:endParaRPr lang="uk-UA" sz="1600" dirty="0" smtClean="0"/>
          </a:p>
          <a:p>
            <a:endParaRPr lang="uk-UA" sz="1600" dirty="0"/>
          </a:p>
        </p:txBody>
      </p:sp>
      <p:pic>
        <p:nvPicPr>
          <p:cNvPr id="6" name="Рисунок 5" descr="masaryk_od_hynai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571612"/>
            <a:ext cx="2500330" cy="3571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3643306" y="5643578"/>
            <a:ext cx="5214974" cy="584775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solidFill>
                  <a:schemeClr val="accent5">
                    <a:lumMod val="50000"/>
                  </a:schemeClr>
                </a:solidFill>
              </a:rPr>
              <a:t>28 вересня 1918 року Національний комітет проголосив </a:t>
            </a:r>
            <a:r>
              <a:rPr lang="uk-UA" sz="1600" dirty="0" err="1" smtClean="0">
                <a:solidFill>
                  <a:schemeClr val="accent5">
                    <a:lumMod val="50000"/>
                  </a:schemeClr>
                </a:solidFill>
              </a:rPr>
              <a:t>Чехо-Словацьку</a:t>
            </a:r>
            <a:r>
              <a:rPr lang="uk-UA" sz="1600" dirty="0" smtClean="0">
                <a:solidFill>
                  <a:schemeClr val="accent5">
                    <a:lumMod val="50000"/>
                  </a:schemeClr>
                </a:solidFill>
              </a:rPr>
              <a:t> республіку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ru-RU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5143512"/>
            <a:ext cx="2000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100" dirty="0" err="1" smtClean="0"/>
              <a:t>Томаш</a:t>
            </a:r>
            <a:r>
              <a:rPr lang="uk-UA" sz="1100" dirty="0" smtClean="0"/>
              <a:t> </a:t>
            </a:r>
            <a:r>
              <a:rPr lang="uk-UA" sz="1100" dirty="0" err="1" smtClean="0"/>
              <a:t>Масарик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8447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uk-UA" sz="5400" b="1" dirty="0" smtClean="0">
                <a:solidFill>
                  <a:schemeClr val="bg2">
                    <a:lumMod val="10000"/>
                  </a:schemeClr>
                </a:solidFill>
              </a:rPr>
              <a:t>Визначення кордонів</a:t>
            </a:r>
            <a:endParaRPr lang="ru-RU" sz="5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Рисунок 3" descr="LocationCzechoslovaki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928802"/>
            <a:ext cx="4193100" cy="192882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4214810" y="1857364"/>
            <a:ext cx="47149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rgbClr val="0070C0"/>
                </a:solidFill>
              </a:rPr>
              <a:t>За </a:t>
            </a:r>
            <a:r>
              <a:rPr lang="uk-UA" sz="1600" dirty="0" err="1" smtClean="0">
                <a:solidFill>
                  <a:srgbClr val="0070C0"/>
                </a:solidFill>
              </a:rPr>
              <a:t>Сен-Жерменським</a:t>
            </a:r>
            <a:r>
              <a:rPr lang="uk-UA" sz="1600" dirty="0" smtClean="0">
                <a:solidFill>
                  <a:srgbClr val="0070C0"/>
                </a:solidFill>
              </a:rPr>
              <a:t>, Версальським та </a:t>
            </a:r>
            <a:r>
              <a:rPr lang="uk-UA" sz="1600" dirty="0" err="1" smtClean="0">
                <a:solidFill>
                  <a:srgbClr val="0070C0"/>
                </a:solidFill>
              </a:rPr>
              <a:t>Тріанонським</a:t>
            </a:r>
            <a:r>
              <a:rPr lang="uk-UA" sz="1600" dirty="0" smtClean="0">
                <a:solidFill>
                  <a:srgbClr val="0070C0"/>
                </a:solidFill>
              </a:rPr>
              <a:t> мирними договорами до складу </a:t>
            </a:r>
            <a:r>
              <a:rPr lang="uk-UA" sz="1600" dirty="0" err="1" smtClean="0">
                <a:solidFill>
                  <a:srgbClr val="0070C0"/>
                </a:solidFill>
              </a:rPr>
              <a:t>Чехо-Словацької</a:t>
            </a:r>
            <a:r>
              <a:rPr lang="uk-UA" sz="1600" dirty="0" smtClean="0">
                <a:solidFill>
                  <a:srgbClr val="0070C0"/>
                </a:solidFill>
              </a:rPr>
              <a:t> республіки увійшли Чехія, Словаччина, Австрійська Сілезія з районом </a:t>
            </a:r>
            <a:r>
              <a:rPr lang="uk-UA" sz="1600" dirty="0" err="1" smtClean="0">
                <a:solidFill>
                  <a:srgbClr val="0070C0"/>
                </a:solidFill>
              </a:rPr>
              <a:t>Цешина</a:t>
            </a:r>
            <a:r>
              <a:rPr lang="uk-UA" sz="1600" dirty="0" smtClean="0">
                <a:solidFill>
                  <a:srgbClr val="0070C0"/>
                </a:solidFill>
              </a:rPr>
              <a:t> та Богемія з </a:t>
            </a:r>
            <a:r>
              <a:rPr lang="uk-UA" sz="1600" dirty="0" err="1" smtClean="0">
                <a:solidFill>
                  <a:srgbClr val="0070C0"/>
                </a:solidFill>
              </a:rPr>
              <a:t>Судетською</a:t>
            </a:r>
            <a:r>
              <a:rPr lang="uk-UA" sz="1600" dirty="0" smtClean="0">
                <a:solidFill>
                  <a:srgbClr val="0070C0"/>
                </a:solidFill>
              </a:rPr>
              <a:t> областю. 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4057233"/>
            <a:ext cx="84296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rgbClr val="0070C0"/>
                </a:solidFill>
              </a:rPr>
              <a:t>Ситуація, за якою німці станом на 1918 рік становили у Богемії, Моравії й Сілезії близько 3, 5 млн. чоловік, а чехи і словаки – 6, 25 </a:t>
            </a:r>
            <a:r>
              <a:rPr lang="uk-UA" sz="1600" dirty="0" err="1" smtClean="0">
                <a:solidFill>
                  <a:srgbClr val="0070C0"/>
                </a:solidFill>
              </a:rPr>
              <a:t>млн</a:t>
            </a:r>
            <a:r>
              <a:rPr lang="uk-UA" sz="1600" dirty="0" smtClean="0">
                <a:solidFill>
                  <a:srgbClr val="0070C0"/>
                </a:solidFill>
              </a:rPr>
              <a:t>, спонукала до майбутніх етнічних </a:t>
            </a:r>
            <a:r>
              <a:rPr lang="uk-UA" sz="1600" dirty="0" err="1" smtClean="0">
                <a:solidFill>
                  <a:srgbClr val="0070C0"/>
                </a:solidFill>
              </a:rPr>
              <a:t>конфліктів.Уже</a:t>
            </a:r>
            <a:r>
              <a:rPr lang="uk-UA" sz="1600" dirty="0" smtClean="0">
                <a:solidFill>
                  <a:srgbClr val="0070C0"/>
                </a:solidFill>
              </a:rPr>
              <a:t> в грудні 1918 року німці </a:t>
            </a:r>
            <a:r>
              <a:rPr lang="uk-UA" sz="1600" dirty="0" err="1" smtClean="0">
                <a:solidFill>
                  <a:srgbClr val="0070C0"/>
                </a:solidFill>
              </a:rPr>
              <a:t>Чехо-Словаччини</a:t>
            </a:r>
            <a:r>
              <a:rPr lang="uk-UA" sz="1600" dirty="0" smtClean="0">
                <a:solidFill>
                  <a:srgbClr val="0070C0"/>
                </a:solidFill>
              </a:rPr>
              <a:t> спробували утворити </a:t>
            </a:r>
            <a:r>
              <a:rPr lang="uk-UA" sz="1600" dirty="0" err="1" smtClean="0">
                <a:solidFill>
                  <a:srgbClr val="0070C0"/>
                </a:solidFill>
              </a:rPr>
              <a:t>“Німецьку</a:t>
            </a:r>
            <a:r>
              <a:rPr lang="uk-UA" sz="1600" dirty="0" smtClean="0">
                <a:solidFill>
                  <a:srgbClr val="0070C0"/>
                </a:solidFill>
              </a:rPr>
              <a:t> </a:t>
            </a:r>
            <a:r>
              <a:rPr lang="uk-UA" sz="1600" dirty="0" err="1" smtClean="0">
                <a:solidFill>
                  <a:srgbClr val="0070C0"/>
                </a:solidFill>
              </a:rPr>
              <a:t>Богемію”</a:t>
            </a:r>
            <a:r>
              <a:rPr lang="uk-UA" sz="1600" dirty="0" smtClean="0">
                <a:solidFill>
                  <a:srgbClr val="0070C0"/>
                </a:solidFill>
              </a:rPr>
              <a:t> й приєднатися до Німеччини.</a:t>
            </a:r>
          </a:p>
          <a:p>
            <a:endParaRPr lang="uk-UA" sz="1600" dirty="0">
              <a:solidFill>
                <a:srgbClr val="0070C0"/>
              </a:solidFill>
            </a:endParaRPr>
          </a:p>
          <a:p>
            <a:r>
              <a:rPr lang="uk-UA" sz="1600" dirty="0" smtClean="0">
                <a:solidFill>
                  <a:srgbClr val="0070C0"/>
                </a:solidFill>
              </a:rPr>
              <a:t>Громадянами ЧСР стали також 575 тис. угорців та 500 тис. українців.</a:t>
            </a:r>
          </a:p>
          <a:p>
            <a:endParaRPr lang="uk-UA" sz="1600" dirty="0">
              <a:solidFill>
                <a:srgbClr val="0070C0"/>
              </a:solidFill>
            </a:endParaRPr>
          </a:p>
          <a:p>
            <a:endParaRPr lang="uk-UA" sz="1600" dirty="0" smtClean="0">
              <a:solidFill>
                <a:srgbClr val="0070C0"/>
              </a:solidFill>
            </a:endParaRPr>
          </a:p>
          <a:p>
            <a:r>
              <a:rPr lang="uk-UA" sz="1600" dirty="0" smtClean="0">
                <a:solidFill>
                  <a:srgbClr val="0070C0"/>
                </a:solidFill>
              </a:rPr>
              <a:t>Загалом населення становило близько 15 млн. чоловік,а територія – понад 140 </a:t>
            </a:r>
            <a:r>
              <a:rPr lang="uk-UA" sz="1600" dirty="0" err="1" smtClean="0">
                <a:solidFill>
                  <a:srgbClr val="0070C0"/>
                </a:solidFill>
              </a:rPr>
              <a:t>тис.км</a:t>
            </a:r>
            <a:r>
              <a:rPr lang="uk-UA" sz="1600" dirty="0" smtClean="0">
                <a:solidFill>
                  <a:srgbClr val="0070C0"/>
                </a:solidFill>
              </a:rPr>
              <a:t>.</a:t>
            </a:r>
          </a:p>
          <a:p>
            <a:endParaRPr lang="uk-UA" sz="1600" dirty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84470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rgbClr val="FF0000"/>
                </a:solidFill>
              </a:rPr>
              <a:t>Конституція 1920 року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1500174"/>
            <a:ext cx="885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Ознаки державної влади ЧСР за конституцією 1920 р.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928802"/>
            <a:ext cx="4572032" cy="378621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72264" y="1928802"/>
            <a:ext cx="1571636" cy="42862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5929330"/>
            <a:ext cx="4572032" cy="28575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1928802"/>
            <a:ext cx="4572032" cy="35719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572264" y="1928802"/>
            <a:ext cx="1571636" cy="35719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429256" y="2000240"/>
            <a:ext cx="1143008" cy="21431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лево 11"/>
          <p:cNvSpPr/>
          <p:nvPr/>
        </p:nvSpPr>
        <p:spPr>
          <a:xfrm>
            <a:off x="5429256" y="5929330"/>
            <a:ext cx="1143008" cy="214314"/>
          </a:xfrm>
          <a:prstGeom prst="lef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000364" y="5715016"/>
            <a:ext cx="214314" cy="214314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57224" y="1928802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Національні збори(парламент)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572264" y="192880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Президент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2285992"/>
            <a:ext cx="4572032" cy="15716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57224" y="3857628"/>
            <a:ext cx="2286016" cy="18573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857224" y="5857892"/>
            <a:ext cx="4572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Уряд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857224" y="2428868"/>
            <a:ext cx="45720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400" dirty="0" smtClean="0"/>
              <a:t>Вища законодавча влада у країні належала двопалатному парламенту – Національним зборам. Вони обиралися загальним, прямим, рівним і таємним голосуванням усіма громадянами, що досягли 21 року і мали виборчі права.</a:t>
            </a: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857224" y="3786190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Сенат                    Палата депутатів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857224" y="4000504"/>
            <a:ext cx="22860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400" dirty="0" smtClean="0"/>
              <a:t>До сенату, термін повноважень якого становив 8 років, могли обирати громадян, яким виповнилося 26 років, а сенаторами могли бути особи, що досягли 45 років.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3143240" y="4071942"/>
            <a:ext cx="2286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Палата депутатів обиралася на 6 років, і віковий ценз її членів визначався у 30 років.</a:t>
            </a:r>
            <a:endParaRPr lang="ru-RU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6572264" y="2285992"/>
            <a:ext cx="15716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Був главою держави</a:t>
            </a:r>
          </a:p>
          <a:p>
            <a:endParaRPr lang="uk-UA" sz="1400" dirty="0"/>
          </a:p>
          <a:p>
            <a:r>
              <a:rPr lang="uk-UA" sz="1400" dirty="0" smtClean="0"/>
              <a:t>Обирався Національними зборами на 7 років</a:t>
            </a:r>
          </a:p>
          <a:p>
            <a:endParaRPr lang="uk-UA" sz="1400" dirty="0"/>
          </a:p>
          <a:p>
            <a:r>
              <a:rPr lang="uk-UA" sz="1400" dirty="0" smtClean="0"/>
              <a:t>До його повноважень належали: </a:t>
            </a:r>
            <a:r>
              <a:rPr lang="uk-UA" sz="1400" dirty="0" err="1" smtClean="0"/>
              <a:t>правоскликання</a:t>
            </a:r>
            <a:r>
              <a:rPr lang="uk-UA" sz="1400" dirty="0" smtClean="0"/>
              <a:t> й розпуску парламенту та звільнення міністрів, представницькі функції.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916138"/>
          </a:xfr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uk-UA" sz="32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C000"/>
                </a:solidFill>
              </a:rPr>
              <a:t>Внутрішня й зовнішня політика </a:t>
            </a:r>
            <a:r>
              <a:rPr lang="uk-UA" sz="3200" b="1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C000"/>
                </a:solidFill>
              </a:rPr>
              <a:t>Бенеша</a:t>
            </a:r>
            <a:endParaRPr lang="ru-RU" sz="32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pic>
        <p:nvPicPr>
          <p:cNvPr id="4" name="Рисунок 3" descr="280px-Edvard_Beneš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1714488"/>
            <a:ext cx="2857520" cy="343923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42844" y="5429264"/>
            <a:ext cx="8858312" cy="954107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Сформований після виборів 1921 р. коаліційний уряд </a:t>
            </a:r>
            <a:r>
              <a:rPr lang="uk-UA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Бенеша</a:t>
            </a:r>
            <a:r>
              <a:rPr lang="uk-UA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зумів за короткий час домогтися стабілізації курсу крони та оздоровлення економіки. Проте досягнуто це було завдяки </a:t>
            </a:r>
            <a:r>
              <a:rPr lang="uk-UA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надзусиллям</a:t>
            </a:r>
            <a:r>
              <a:rPr lang="uk-UA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більшості населення.</a:t>
            </a:r>
            <a:r>
              <a:rPr lang="uk-UA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Кабінет </a:t>
            </a:r>
            <a:r>
              <a:rPr lang="uk-UA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Бенеша</a:t>
            </a:r>
            <a:r>
              <a:rPr lang="uk-UA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у 1922 році був змушений подати у </a:t>
            </a:r>
            <a:r>
              <a:rPr lang="uk-UA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відставку.На</a:t>
            </a:r>
            <a:r>
              <a:rPr lang="uk-UA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тлі урядової кризи активізувались радикальні політичні сили, що вдавалися до екстремістських методів боротьби</a:t>
            </a:r>
            <a:endParaRPr lang="ru-RU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84" y="5214950"/>
            <a:ext cx="4214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8447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uk-UA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B0F0"/>
                </a:solidFill>
              </a:rPr>
              <a:t>Найвпливовіші загальнодержавні та регіональні політичні партії</a:t>
            </a:r>
            <a:endParaRPr lang="ru-RU" sz="28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1000108"/>
            <a:ext cx="6000792" cy="5857892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>
                  <a:alpha val="61000"/>
                </a:srgb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571604" y="1000108"/>
            <a:ext cx="2428892" cy="585789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000496" y="1000108"/>
            <a:ext cx="3571900" cy="585789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571604" y="1000108"/>
            <a:ext cx="6000792" cy="428628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1428736"/>
            <a:ext cx="2428892" cy="571504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571604" y="2000240"/>
            <a:ext cx="2428892" cy="64294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571604" y="2643182"/>
            <a:ext cx="2428892" cy="50006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571604" y="3143248"/>
            <a:ext cx="2428892" cy="428628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571604" y="3571876"/>
            <a:ext cx="2428892" cy="571504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571604" y="4143380"/>
            <a:ext cx="2428892" cy="85725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571604" y="5357826"/>
            <a:ext cx="2428892" cy="50006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571604" y="5857892"/>
            <a:ext cx="2428892" cy="50006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571604" y="6357934"/>
            <a:ext cx="2428892" cy="50006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000496" y="1428736"/>
            <a:ext cx="3571900" cy="571504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000496" y="5357826"/>
            <a:ext cx="3571900" cy="1500174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000496" y="4143380"/>
            <a:ext cx="3571900" cy="121444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000496" y="3571876"/>
            <a:ext cx="3571900" cy="571504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000496" y="3143248"/>
            <a:ext cx="3571900" cy="428628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000496" y="2643182"/>
            <a:ext cx="3571900" cy="50006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571604" y="4714884"/>
            <a:ext cx="2428892" cy="64294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571604" y="1428736"/>
            <a:ext cx="24288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Національно-демократична партія</a:t>
            </a:r>
          </a:p>
          <a:p>
            <a:endParaRPr lang="uk-UA" sz="1400" dirty="0"/>
          </a:p>
          <a:p>
            <a:r>
              <a:rPr lang="uk-UA" sz="1400" dirty="0" smtClean="0"/>
              <a:t>Аграрна партія</a:t>
            </a:r>
          </a:p>
          <a:p>
            <a:endParaRPr lang="uk-UA" sz="1400" dirty="0"/>
          </a:p>
          <a:p>
            <a:endParaRPr lang="uk-UA" sz="1400" dirty="0" smtClean="0"/>
          </a:p>
          <a:p>
            <a:r>
              <a:rPr lang="uk-UA" sz="1400" dirty="0" smtClean="0"/>
              <a:t>Народно-соціалістична партія</a:t>
            </a:r>
          </a:p>
          <a:p>
            <a:endParaRPr lang="uk-UA" sz="1400" dirty="0"/>
          </a:p>
          <a:p>
            <a:r>
              <a:rPr lang="uk-UA" sz="1400" dirty="0" smtClean="0"/>
              <a:t>Народна партія</a:t>
            </a:r>
          </a:p>
          <a:p>
            <a:endParaRPr lang="uk-UA" sz="1400" dirty="0"/>
          </a:p>
          <a:p>
            <a:r>
              <a:rPr lang="uk-UA" sz="1400" dirty="0" smtClean="0"/>
              <a:t>Комуністична партія</a:t>
            </a:r>
          </a:p>
          <a:p>
            <a:endParaRPr lang="uk-UA" sz="1400" dirty="0"/>
          </a:p>
          <a:p>
            <a:r>
              <a:rPr lang="uk-UA" sz="1400" dirty="0" smtClean="0"/>
              <a:t>Соціал-демократичні </a:t>
            </a:r>
          </a:p>
          <a:p>
            <a:r>
              <a:rPr lang="uk-UA" sz="1400" dirty="0" smtClean="0"/>
              <a:t>партії</a:t>
            </a:r>
          </a:p>
          <a:p>
            <a:endParaRPr lang="uk-UA" sz="1400" dirty="0" smtClean="0"/>
          </a:p>
          <a:p>
            <a:r>
              <a:rPr lang="uk-UA" sz="1400" dirty="0" smtClean="0"/>
              <a:t>Словацька народна партія</a:t>
            </a:r>
          </a:p>
          <a:p>
            <a:endParaRPr lang="uk-UA" sz="1400" dirty="0"/>
          </a:p>
          <a:p>
            <a:endParaRPr lang="uk-UA" sz="1400" dirty="0" smtClean="0"/>
          </a:p>
          <a:p>
            <a:r>
              <a:rPr lang="uk-UA" sz="1400" dirty="0" smtClean="0"/>
              <a:t>Німецька аграрна партія</a:t>
            </a:r>
          </a:p>
          <a:p>
            <a:endParaRPr lang="uk-UA" sz="1400" dirty="0"/>
          </a:p>
          <a:p>
            <a:r>
              <a:rPr lang="uk-UA" sz="1400" dirty="0" smtClean="0"/>
              <a:t>Німецька національна партія</a:t>
            </a:r>
          </a:p>
          <a:p>
            <a:r>
              <a:rPr lang="uk-UA" sz="1400" dirty="0" smtClean="0"/>
              <a:t>Німецька християнсько-соціальна партія</a:t>
            </a:r>
          </a:p>
          <a:p>
            <a:endParaRPr lang="uk-UA" sz="1400" dirty="0" smtClean="0"/>
          </a:p>
          <a:p>
            <a:endParaRPr lang="ru-RU" sz="14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000496" y="4714884"/>
            <a:ext cx="3571900" cy="64294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000496" y="1428736"/>
            <a:ext cx="35719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Була виразником інтересів великого бізнесу, заможних сільських господарств та </a:t>
            </a:r>
            <a:r>
              <a:rPr lang="uk-UA" sz="1200" dirty="0" err="1" smtClean="0"/>
              <a:t>творчой</a:t>
            </a:r>
            <a:r>
              <a:rPr lang="uk-UA" sz="1200" dirty="0" smtClean="0"/>
              <a:t> інтелігенції</a:t>
            </a:r>
          </a:p>
          <a:p>
            <a:endParaRPr lang="uk-UA" sz="1200" dirty="0"/>
          </a:p>
          <a:p>
            <a:r>
              <a:rPr lang="uk-UA" sz="1200" dirty="0" smtClean="0"/>
              <a:t>Обстоювала інтереси селянства</a:t>
            </a:r>
          </a:p>
          <a:p>
            <a:endParaRPr lang="uk-UA" sz="1200" dirty="0"/>
          </a:p>
          <a:p>
            <a:endParaRPr lang="uk-UA" sz="1200" dirty="0" smtClean="0"/>
          </a:p>
          <a:p>
            <a:r>
              <a:rPr lang="uk-UA" sz="1200" dirty="0" smtClean="0"/>
              <a:t>Мала значну підтримку серед чеського робітництва та городян</a:t>
            </a:r>
          </a:p>
          <a:p>
            <a:endParaRPr lang="uk-UA" sz="1200" dirty="0"/>
          </a:p>
          <a:p>
            <a:r>
              <a:rPr lang="uk-UA" sz="1200" dirty="0" smtClean="0"/>
              <a:t>Опиралася на віруючих</a:t>
            </a:r>
          </a:p>
          <a:p>
            <a:endParaRPr lang="uk-UA" sz="1200" dirty="0"/>
          </a:p>
          <a:p>
            <a:r>
              <a:rPr lang="uk-UA" sz="1200" dirty="0" smtClean="0"/>
              <a:t>Мала підтримку з боку чеських і словацьких робітників, виступала за пролетаріат</a:t>
            </a:r>
          </a:p>
          <a:p>
            <a:endParaRPr lang="uk-UA" sz="1200" dirty="0"/>
          </a:p>
          <a:p>
            <a:r>
              <a:rPr lang="uk-UA" sz="1200" dirty="0" smtClean="0"/>
              <a:t>Виражала інтереси кваліфікованих робітників, інтелігенції</a:t>
            </a:r>
          </a:p>
          <a:p>
            <a:endParaRPr lang="uk-UA" sz="1200" dirty="0"/>
          </a:p>
          <a:p>
            <a:r>
              <a:rPr lang="uk-UA" sz="1200" dirty="0" smtClean="0"/>
              <a:t>Обстоювала автономні права словаків у єдиній ЧСР, партія була популярною у людей середнього достатку</a:t>
            </a:r>
          </a:p>
          <a:p>
            <a:endParaRPr lang="uk-UA" sz="1200" dirty="0"/>
          </a:p>
          <a:p>
            <a:endParaRPr lang="uk-UA" sz="1200" dirty="0" smtClean="0"/>
          </a:p>
          <a:p>
            <a:r>
              <a:rPr lang="uk-UA" sz="1200" dirty="0" smtClean="0"/>
              <a:t>Орієнтувалися на Німеччину й ставили за мету приєднатися у перспективі до неї</a:t>
            </a:r>
          </a:p>
          <a:p>
            <a:endParaRPr lang="uk-UA" sz="1200" dirty="0"/>
          </a:p>
          <a:p>
            <a:endParaRPr lang="ru-RU" sz="1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571604" y="1000108"/>
            <a:ext cx="2428892" cy="428628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000496" y="1000108"/>
            <a:ext cx="3571900" cy="428628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571604" y="1000108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Партія</a:t>
            </a:r>
            <a:endParaRPr lang="ru-RU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3929058" y="1000108"/>
            <a:ext cx="3643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Її соціальна опора та спрямованість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42844" y="3214686"/>
            <a:ext cx="4286280" cy="314327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1285884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accent5">
                    <a:lumMod val="75000"/>
                  </a:schemeClr>
                </a:solidFill>
              </a:rPr>
              <a:t>Господарське життя </a:t>
            </a:r>
            <a:r>
              <a:rPr lang="uk-UA" sz="3600" b="1" dirty="0" err="1" smtClean="0">
                <a:solidFill>
                  <a:schemeClr val="accent5">
                    <a:lumMod val="75000"/>
                  </a:schemeClr>
                </a:solidFill>
              </a:rPr>
              <a:t>Чехо-Словаччини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42844" y="3500438"/>
          <a:ext cx="4000496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2844" y="328612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Прояви кризи 1929-1933 </a:t>
            </a:r>
            <a:r>
              <a:rPr lang="uk-UA" sz="1200" dirty="0" err="1" smtClean="0"/>
              <a:t>рр</a:t>
            </a:r>
            <a:r>
              <a:rPr lang="uk-UA" sz="1200" dirty="0" smtClean="0"/>
              <a:t> в чехословацькій економіці</a:t>
            </a:r>
          </a:p>
          <a:p>
            <a:pPr algn="ctr"/>
            <a:r>
              <a:rPr lang="uk-UA" sz="1200" dirty="0" smtClean="0"/>
              <a:t>Ціни на продукцію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5929330"/>
            <a:ext cx="3786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Промисловість                            Експорт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2844" y="1643050"/>
            <a:ext cx="8858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Господарське життя </a:t>
            </a:r>
            <a:r>
              <a:rPr lang="uk-UA" sz="1600" dirty="0" err="1" smtClean="0"/>
              <a:t>Чехо-Словаччини</a:t>
            </a:r>
            <a:r>
              <a:rPr lang="uk-UA" sz="1600" dirty="0" smtClean="0"/>
              <a:t> упродовж 20-х </a:t>
            </a:r>
            <a:r>
              <a:rPr lang="uk-UA" sz="1600" dirty="0" err="1" smtClean="0"/>
              <a:t>рр</a:t>
            </a:r>
            <a:r>
              <a:rPr lang="uk-UA" sz="1600" dirty="0" smtClean="0"/>
              <a:t> і до світової кризи розвивалося по висхідній: промислове виробництво порівняно з довоєнним показником зросло на 20%, зріс рівень життя більшості громадян республіки</a:t>
            </a:r>
            <a:r>
              <a:rPr lang="en-US" sz="1600" dirty="0" smtClean="0"/>
              <a:t>;</a:t>
            </a:r>
            <a:r>
              <a:rPr lang="uk-UA" sz="1600" dirty="0" smtClean="0"/>
              <a:t> у 1924 було запроваджено соціальне </a:t>
            </a:r>
            <a:r>
              <a:rPr lang="uk-UA" sz="1600" dirty="0" err="1" smtClean="0"/>
              <a:t>страхування.Проте</a:t>
            </a:r>
            <a:r>
              <a:rPr lang="uk-UA" sz="1600" dirty="0" smtClean="0"/>
              <a:t> економічна криза зруйнувала ці здобутки: у країні було зареєстровано близько 1 </a:t>
            </a:r>
            <a:r>
              <a:rPr lang="uk-UA" sz="1600" dirty="0" err="1" smtClean="0"/>
              <a:t>млн</a:t>
            </a:r>
            <a:r>
              <a:rPr lang="uk-UA" sz="1600" dirty="0" smtClean="0"/>
              <a:t> безробітних, надзвичайно зросли ціни на </a:t>
            </a:r>
            <a:r>
              <a:rPr lang="uk-UA" sz="1600" dirty="0" err="1" smtClean="0"/>
              <a:t>сілгосппродукти</a:t>
            </a:r>
            <a:r>
              <a:rPr lang="uk-UA" sz="1600" dirty="0" smtClean="0"/>
              <a:t>.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500562" y="3214686"/>
            <a:ext cx="44291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У 1934 році ЧСР уклала договір про взаємодопомогу з Францією, а у травні 1935 – з СРСР.</a:t>
            </a:r>
          </a:p>
          <a:p>
            <a:endParaRPr lang="uk-UA" sz="1600" dirty="0"/>
          </a:p>
          <a:p>
            <a:r>
              <a:rPr lang="uk-UA" sz="1600" dirty="0" smtClean="0"/>
              <a:t>Майже половину державного бюджету спрямовували на зміцнення збройних сил країни, оснастивши їх найкращою стрілецькою зброєю.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844700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</a:gradFill>
        </p:spPr>
        <p:txBody>
          <a:bodyPr>
            <a:noAutofit/>
          </a:bodyPr>
          <a:lstStyle/>
          <a:p>
            <a:r>
              <a:rPr lang="uk-UA" sz="6000" dirty="0" err="1" smtClean="0">
                <a:solidFill>
                  <a:srgbClr val="FF0000"/>
                </a:solidFill>
              </a:rPr>
              <a:t>“Судетська</a:t>
            </a:r>
            <a:r>
              <a:rPr lang="uk-UA" sz="6000" dirty="0" smtClean="0">
                <a:solidFill>
                  <a:srgbClr val="FF0000"/>
                </a:solidFill>
              </a:rPr>
              <a:t> </a:t>
            </a:r>
            <a:r>
              <a:rPr lang="uk-UA" sz="6000" dirty="0" err="1" smtClean="0">
                <a:solidFill>
                  <a:srgbClr val="FF0000"/>
                </a:solidFill>
              </a:rPr>
              <a:t>проблема”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a2d5a96ffe4e81f3076e10da821_pre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3571876"/>
            <a:ext cx="4075420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42844" y="1500174"/>
            <a:ext cx="87868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Після приходу до влади в Німеччині націонал-соціалістів з їхнім гаслом об</a:t>
            </a:r>
            <a:r>
              <a:rPr lang="en-US" sz="1400" dirty="0" smtClean="0"/>
              <a:t>’</a:t>
            </a:r>
            <a:r>
              <a:rPr lang="uk-UA" sz="1400" dirty="0" smtClean="0"/>
              <a:t>єднання у кордонах </a:t>
            </a:r>
            <a:r>
              <a:rPr lang="uk-UA" sz="1400" dirty="0" err="1" smtClean="0"/>
              <a:t>Райху</a:t>
            </a:r>
            <a:r>
              <a:rPr lang="uk-UA" sz="1400" dirty="0" smtClean="0"/>
              <a:t> усіх німців,</a:t>
            </a:r>
            <a:r>
              <a:rPr lang="uk-UA" sz="1400" dirty="0" err="1" smtClean="0"/>
              <a:t>Чехо-Словаччина</a:t>
            </a:r>
            <a:r>
              <a:rPr lang="uk-UA" sz="1400" dirty="0" smtClean="0"/>
              <a:t> стала одним із першочергових об</a:t>
            </a:r>
            <a:r>
              <a:rPr lang="en-US" sz="1400" dirty="0" smtClean="0"/>
              <a:t>’</a:t>
            </a:r>
            <a:r>
              <a:rPr lang="uk-UA" sz="1400" dirty="0" err="1" smtClean="0"/>
              <a:t>єктів</a:t>
            </a:r>
            <a:r>
              <a:rPr lang="uk-UA" sz="1400" dirty="0" smtClean="0"/>
              <a:t> гітлерівської </a:t>
            </a:r>
            <a:r>
              <a:rPr lang="uk-UA" sz="1400" dirty="0" err="1" smtClean="0"/>
              <a:t>агресії.У</a:t>
            </a:r>
            <a:r>
              <a:rPr lang="uk-UA" sz="1400" dirty="0" smtClean="0"/>
              <a:t> Берліні були розроблені плани з метою знищення </a:t>
            </a:r>
            <a:r>
              <a:rPr lang="uk-UA" sz="1400" dirty="0" err="1" smtClean="0"/>
              <a:t>ЧСР.Приводом</a:t>
            </a:r>
            <a:r>
              <a:rPr lang="uk-UA" sz="1400" dirty="0" smtClean="0"/>
              <a:t> до таких дій стало питання про громадян ЧСР німецької національності, які жили в </a:t>
            </a:r>
            <a:r>
              <a:rPr lang="uk-UA" sz="1400" dirty="0" err="1" smtClean="0"/>
              <a:t>Судетській</a:t>
            </a:r>
            <a:r>
              <a:rPr lang="uk-UA" sz="1400" dirty="0" smtClean="0"/>
              <a:t> </a:t>
            </a:r>
            <a:r>
              <a:rPr lang="uk-UA" sz="1400" dirty="0" err="1" smtClean="0"/>
              <a:t>області.У</a:t>
            </a:r>
            <a:r>
              <a:rPr lang="uk-UA" sz="1400" dirty="0" smtClean="0"/>
              <a:t> країні було 3 231 тис. німців.</a:t>
            </a:r>
          </a:p>
          <a:p>
            <a:endParaRPr lang="uk-UA" sz="1400" dirty="0"/>
          </a:p>
          <a:p>
            <a:r>
              <a:rPr lang="uk-UA" sz="1400" dirty="0" smtClean="0"/>
              <a:t>Знищити ЧСР було </a:t>
            </a:r>
            <a:r>
              <a:rPr lang="uk-UA" sz="1400" dirty="0" err="1" smtClean="0"/>
              <a:t>поручено</a:t>
            </a:r>
            <a:r>
              <a:rPr lang="uk-UA" sz="1400" dirty="0" smtClean="0"/>
              <a:t> </a:t>
            </a:r>
            <a:r>
              <a:rPr lang="uk-UA" sz="1400" dirty="0" err="1" smtClean="0"/>
              <a:t>Судетсько-німецькій</a:t>
            </a:r>
            <a:r>
              <a:rPr lang="uk-UA" sz="1400" dirty="0" smtClean="0"/>
              <a:t> партії на чолі з Конрадом </a:t>
            </a:r>
            <a:r>
              <a:rPr lang="uk-UA" sz="1400" dirty="0" err="1" smtClean="0"/>
              <a:t>Генляйном.Вони</a:t>
            </a:r>
            <a:r>
              <a:rPr lang="uk-UA" sz="1400" dirty="0" smtClean="0"/>
              <a:t> взяли курс на відокремлення </a:t>
            </a:r>
            <a:r>
              <a:rPr lang="uk-UA" sz="1400" dirty="0" err="1" smtClean="0"/>
              <a:t>Судетської</a:t>
            </a:r>
            <a:r>
              <a:rPr lang="uk-UA" sz="1400" dirty="0" smtClean="0"/>
              <a:t> області від </a:t>
            </a:r>
            <a:r>
              <a:rPr lang="uk-UA" sz="1400" dirty="0" err="1" smtClean="0"/>
              <a:t>ЧСР.Гітлер</a:t>
            </a:r>
            <a:r>
              <a:rPr lang="uk-UA" sz="1400" dirty="0" smtClean="0"/>
              <a:t> визначив завдання щодо приєднання </a:t>
            </a:r>
            <a:r>
              <a:rPr lang="uk-UA" sz="1400" dirty="0" err="1" smtClean="0"/>
              <a:t>Судетської</a:t>
            </a:r>
            <a:r>
              <a:rPr lang="uk-UA" sz="1400" dirty="0" smtClean="0"/>
              <a:t> області, як першочергове.</a:t>
            </a:r>
          </a:p>
          <a:p>
            <a:endParaRPr lang="uk-UA" sz="1400" dirty="0"/>
          </a:p>
          <a:p>
            <a:r>
              <a:rPr lang="uk-UA" sz="1400" dirty="0" smtClean="0"/>
              <a:t>Керівництво ЧСР опинилось у важкому становищі.</a:t>
            </a:r>
          </a:p>
          <a:p>
            <a:r>
              <a:rPr lang="uk-UA" sz="1400" dirty="0" smtClean="0"/>
              <a:t>Англія і Франція(гаранти безпеки ЧСР) наполягали на</a:t>
            </a:r>
          </a:p>
          <a:p>
            <a:r>
              <a:rPr lang="uk-UA" sz="1400" dirty="0"/>
              <a:t>з</a:t>
            </a:r>
            <a:r>
              <a:rPr lang="uk-UA" sz="1400" dirty="0" smtClean="0"/>
              <a:t>адоволенні вимог </a:t>
            </a:r>
            <a:r>
              <a:rPr lang="uk-UA" sz="1400" dirty="0" err="1" smtClean="0"/>
              <a:t>судетських</a:t>
            </a:r>
            <a:r>
              <a:rPr lang="uk-UA" sz="1400" dirty="0" smtClean="0"/>
              <a:t> німців, бо не були в </a:t>
            </a:r>
          </a:p>
          <a:p>
            <a:r>
              <a:rPr lang="uk-UA" sz="1400" dirty="0" smtClean="0"/>
              <a:t>змозі дати відсіч Німеччині в разі нападу на ЧСР.</a:t>
            </a:r>
          </a:p>
          <a:p>
            <a:endParaRPr lang="uk-UA" sz="1400" dirty="0"/>
          </a:p>
          <a:p>
            <a:r>
              <a:rPr lang="uk-UA" sz="1400" dirty="0" smtClean="0"/>
              <a:t>У 1938 році </a:t>
            </a:r>
            <a:r>
              <a:rPr lang="uk-UA" sz="1400" dirty="0" err="1" smtClean="0"/>
              <a:t>Генляйнівські</a:t>
            </a:r>
            <a:r>
              <a:rPr lang="uk-UA" sz="1400" dirty="0" smtClean="0"/>
              <a:t> загони робили спроби </a:t>
            </a:r>
          </a:p>
          <a:p>
            <a:r>
              <a:rPr lang="uk-UA" sz="1400" dirty="0" smtClean="0"/>
              <a:t>спровокувати конфлікт, але були розсіяні урядовими</a:t>
            </a:r>
          </a:p>
          <a:p>
            <a:r>
              <a:rPr lang="uk-UA" sz="1400" dirty="0"/>
              <a:t>в</a:t>
            </a:r>
            <a:r>
              <a:rPr lang="uk-UA" sz="1400" dirty="0" smtClean="0"/>
              <a:t>ійськами.</a:t>
            </a:r>
          </a:p>
          <a:p>
            <a:endParaRPr lang="uk-UA" sz="1400" dirty="0"/>
          </a:p>
          <a:p>
            <a:r>
              <a:rPr lang="uk-UA" sz="1400" dirty="0" smtClean="0"/>
              <a:t>Погрози у бік Праги стали постійними.28 вересня</a:t>
            </a:r>
          </a:p>
          <a:p>
            <a:r>
              <a:rPr lang="uk-UA" sz="1400" dirty="0" smtClean="0"/>
              <a:t>Гітлер наказав привести війська у бойову готовність.</a:t>
            </a:r>
          </a:p>
          <a:p>
            <a:endParaRPr lang="uk-UA" sz="1400" dirty="0" smtClean="0"/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135</TotalTime>
  <Words>933</Words>
  <Application>Microsoft Office PowerPoint</Application>
  <PresentationFormat>Экран (4:3)</PresentationFormat>
  <Paragraphs>117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Чехо-Словаччина</vt:lpstr>
      <vt:lpstr>Короткі відомості</vt:lpstr>
      <vt:lpstr>Утворення Чехо-Словаччини</vt:lpstr>
      <vt:lpstr>Визначення кордонів</vt:lpstr>
      <vt:lpstr>Конституція 1920 року</vt:lpstr>
      <vt:lpstr>Внутрішня й зовнішня політика Бенеша</vt:lpstr>
      <vt:lpstr>Найвпливовіші загальнодержавні та регіональні політичні партії</vt:lpstr>
      <vt:lpstr>Господарське життя Чехо-Словаччини</vt:lpstr>
      <vt:lpstr>“Судетська проблема”</vt:lpstr>
      <vt:lpstr>Остаточна доля Чехо-Словаччини</vt:lpstr>
      <vt:lpstr>Слайд 11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Чехо-Словаччина</dc:title>
  <dc:creator>User</dc:creator>
  <cp:lastModifiedBy>User</cp:lastModifiedBy>
  <cp:revision>18</cp:revision>
  <dcterms:created xsi:type="dcterms:W3CDTF">2013-03-20T20:37:42Z</dcterms:created>
  <dcterms:modified xsi:type="dcterms:W3CDTF">2013-03-20T22:52:52Z</dcterms:modified>
</cp:coreProperties>
</file>