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6F6A4-A3C6-4114-8A08-648400C48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941C3-ED11-4F81-BB31-B98B03EC7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89EAD-9057-4937-95FB-C01EC57D5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C1913-212E-4E50-A095-396684CE6D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00DF3-63E7-4563-B2D6-664DD25FB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89E09-0FD6-4C39-AE98-374EE949F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338E-8821-41E8-A290-436E9654D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E094-8B44-425B-AAFB-114DD03C6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1E6D8-4347-4865-85B3-8F247D594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CDD41-0425-4197-AA61-768F673E8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2EB3-8264-4980-92D6-15E629E2C2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3D1CB-DB6D-40B3-98B0-5CA505EC3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7F993-8F15-417B-807E-3D99E2734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931A5-E133-4A69-BF78-E40A533B2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A1676-52CA-422D-9D5E-69A156414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4E4C8-9BF7-46F2-8825-6C1CFDE08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EA44B-A63F-4CC4-9A12-B76C01F67A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3C1C8-3A5B-40A3-8D77-3357F6587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B030B-DD37-48F5-8BC7-C6177319C0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100D2-D622-4321-A9ED-269A5530E9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DF12-E7B2-44F2-AF00-798FDC85EA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372B1-F37E-4849-828E-38F47B2CE4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3AA84-8718-47D7-BCF3-B11B7D985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FDDE3-42A5-4773-B84A-B1AE317232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4EF46-E835-44A4-A253-E6D46057A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9F6F2-1BAC-4566-9C31-54D56AB95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425B2-AF61-4A6C-9952-8B4EF747A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7AE2E-ADC1-4FE7-9200-1C35370405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80742-1550-4AAC-B2CC-03CF5F183E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CA216-1A4D-4278-814F-9FBF42846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E4E16-797F-4E8F-9FDD-DB26ADD8E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4B3DF-CBD0-4513-B654-49D380D11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62BC-0BCD-4C71-A50B-5755A9FFCA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6C203-79F6-4275-B3D3-61E970FF72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2D5FE-51FA-47FA-9466-E1310F144F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E9302-A725-47D7-B206-62D2520B3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1DC68-9CF9-44AB-BA4D-4EFE23D380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3380B-AA7D-424D-BB58-221E93296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1F2B8-B3E0-48F0-862C-B4C230CEF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45063-2ECA-46A2-BDD2-D23BECF10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873B2-05DD-430A-BFC0-764FAD2BB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00CD7-3925-4EE3-8AD9-ECAE36FF2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20A08-EFE9-48A9-95DA-0783A6A95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66CF1-2AE9-4D72-B00F-6131BEF1C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C38CE-4214-4879-9D93-7426F1B74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3A54A-CFD8-42FF-AEF3-7164C5F18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F0B3C-3CD1-4E3F-B586-B36D4B109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CDFF8-E23C-47C4-8179-41D1F8CC8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9D10B-5382-4900-B2EA-A7A8A532E4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3172E-DAA1-4A9E-B07B-A4630554F1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EFBB9-A4B5-4338-8F7E-B27651CD4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9F559-D2E5-4A4E-8F00-CECBAB030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F3206-C531-4403-9068-102732659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28F85-0652-47BE-B337-A3B3637A9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FE668-3F72-4645-BB0C-AB8DE401D8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31D5A-1C22-46F0-A8A0-9B5F28B47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B3124-AE30-4640-9DFB-4B7F0363C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FC6E4-61B5-4139-963B-9470484E6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E9406-9081-494B-B7A2-089D84452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6BA96-0EF5-42AE-9D19-780B9FF6F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3D8D7-0FB2-458D-888A-DDE0F7EB3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49411-7F3D-46D8-BA5D-FCAC54F6E5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F6176-16E2-46C0-8850-1B42E1F70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6303C-F460-424B-9DC7-29A1F81DCC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A05E4-4C5C-4596-BB30-F56FB842E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DAE00-4EBD-46E2-BF4D-BC80DF95C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2E961-D686-43CF-B7E0-F310DC7D0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009CB-ABBD-42BA-9C56-186D043AA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FE7F1-BC5F-4733-B93D-8DBC09FE34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A74CA-BFC6-4CB2-A208-76165FA1B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945E-B5CC-4E78-AFF1-7262F2DC50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FB5A5-FF4C-44CA-9AA0-6D1F5C7FA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C0863-3DCC-4AB1-AA0C-413B46220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C28FB-73A2-48DE-B2E5-1EF72DBF4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93338-71BD-4312-8BD4-02138E4B8F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6F449-6083-41F6-9109-1877DAD8E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DE910-4660-4AB2-B1E1-76A9FD7510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E0906-9288-48A6-ADBB-6A48CED950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6D161-2B10-433A-8769-A271C022C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74E54-6B02-4C34-BFAA-E39E20A35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4D58A-08B3-40C5-B099-F24F98173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3036B-25F2-4304-8646-8F6AD734A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C9EEA-1BBD-4260-95B3-15F1CF3F5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F228E-2B17-457F-8986-F03083C0A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CBB1B-F546-4CD2-B5F4-62B30C0F13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8D080-B022-4AE3-AA61-8378B5451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07E20-F20E-4B38-ABDF-033143710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AB55B-5CED-4D01-B522-2A08C1A1C4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ACD83-0C56-4FFC-AFFA-C97465150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AE9DD-D39F-43A3-AFD9-A72019B270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332AD-DC33-43C5-9FA2-F23BD3CD9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997F4-025C-40D9-8242-AC8A0A344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ABC9-C4A0-4BDE-9C18-6AE03AC67C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BA97F-EE6D-4CB5-BD18-14826118A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BA10-1652-43FC-B9D1-1C7643BE7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9B1AB-89D2-42EB-B972-EC3A92C04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D1507-0E4B-4AB4-BC86-714B8E076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A73CA-1FDD-42F1-8361-1E96B494E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E019C-6408-42D5-A50B-9B96DF114C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BF63ED-0032-417C-AA98-811465BD07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F328FC-E304-4868-96F7-333512D588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8EE0DF-F237-4853-89C7-77E5852FFD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4A3429-3A06-40A3-B604-F8A9027BFE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954812-76FE-43CE-9CC9-A8624C58CF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FD5FD1-AAA8-4499-9AC0-4212033CE5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FAC150-06CD-425A-B163-827B11B106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CCF446-6DF4-47FF-A796-379297D144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0E764A-A50C-4447-9DBF-6452502C8AC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 smtClean="0"/>
              <a:t>Економіко-</a:t>
            </a:r>
            <a:r>
              <a:rPr lang="uk-UA" dirty="0" smtClean="0"/>
              <a:t> </a:t>
            </a:r>
            <a:r>
              <a:rPr lang="uk-UA" smtClean="0"/>
              <a:t>географічна </a:t>
            </a:r>
            <a:r>
              <a:rPr lang="uk-UA" smtClean="0"/>
              <a:t>характеристика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Африки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4" name="Picture 6" descr="http://www.bankoboev.ru/images/MzI4OTQy/Bankoboev.Ru_materik_afrika_glob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72" y="4358179"/>
            <a:ext cx="4000528" cy="2499821"/>
          </a:xfrm>
          <a:prstGeom prst="rect">
            <a:avLst/>
          </a:prstGeom>
          <a:noFill/>
        </p:spPr>
      </p:pic>
      <p:pic>
        <p:nvPicPr>
          <p:cNvPr id="2056" name="Picture 8" descr="http://www.qcnscruise.com/annu/images/sous-categorie/%D0%90%D1%84%D1%80%D0%B8%D0%BA%D0%B0_201_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3208"/>
            <a:ext cx="3071802" cy="2304792"/>
          </a:xfrm>
          <a:prstGeom prst="rect">
            <a:avLst/>
          </a:prstGeom>
          <a:noFill/>
        </p:spPr>
      </p:pic>
      <p:pic>
        <p:nvPicPr>
          <p:cNvPr id="2058" name="Picture 10" descr="http://1001fact.ru/wp-content/uploads/2012/01/Afr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5630870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5983311"/>
          </a:xfrm>
        </p:spPr>
        <p:txBody>
          <a:bodyPr/>
          <a:lstStyle/>
          <a:p>
            <a:r>
              <a:rPr lang="ru-RU" sz="2400" dirty="0" err="1" smtClean="0"/>
              <a:t>Середня</a:t>
            </a:r>
            <a:r>
              <a:rPr lang="ru-RU" sz="2400" dirty="0" smtClean="0"/>
              <a:t> густота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континенті</a:t>
            </a:r>
            <a:r>
              <a:rPr lang="ru-RU" sz="2400" dirty="0" smtClean="0"/>
              <a:t> </a:t>
            </a:r>
            <a:r>
              <a:rPr lang="ru-RU" sz="2400" dirty="0" err="1" smtClean="0"/>
              <a:t>невисока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</a:t>
            </a:r>
            <a:r>
              <a:rPr lang="ru-RU" sz="2400" dirty="0" smtClean="0"/>
              <a:t> 23 </a:t>
            </a:r>
            <a:r>
              <a:rPr lang="ru-RU" sz="2400" dirty="0" err="1" smtClean="0"/>
              <a:t>чол</a:t>
            </a:r>
            <a:r>
              <a:rPr lang="ru-RU" sz="2400" dirty="0" smtClean="0"/>
              <a:t>. на 1 км2. По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континенту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розміщене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нерівномірно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Найбільшу</a:t>
            </a:r>
            <a:r>
              <a:rPr lang="ru-RU" sz="2400" dirty="0" smtClean="0"/>
              <a:t> густоту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розвинутого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землеробства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Найнижча</a:t>
            </a:r>
            <a:r>
              <a:rPr lang="ru-RU" sz="2400" dirty="0" smtClean="0"/>
              <a:t> густота -у </a:t>
            </a:r>
            <a:r>
              <a:rPr lang="ru-RU" sz="2400" dirty="0" err="1" smtClean="0"/>
              <a:t>Сахарі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країнах</a:t>
            </a:r>
            <a:r>
              <a:rPr lang="ru-RU" sz="2400" dirty="0" smtClean="0"/>
              <a:t> </a:t>
            </a:r>
            <a:r>
              <a:rPr lang="ru-RU" sz="2400" dirty="0" err="1" smtClean="0"/>
              <a:t>Сахеля</a:t>
            </a:r>
            <a:r>
              <a:rPr lang="ru-RU" sz="2400" dirty="0" smtClean="0"/>
              <a:t> (</a:t>
            </a:r>
            <a:r>
              <a:rPr lang="ru-RU" sz="2400" dirty="0" err="1" smtClean="0"/>
              <a:t>Мавританія</a:t>
            </a:r>
            <a:r>
              <a:rPr lang="ru-RU" sz="2400" dirty="0" smtClean="0"/>
              <a:t>, Сенегал, </a:t>
            </a:r>
            <a:r>
              <a:rPr lang="ru-RU" sz="2400" dirty="0" err="1" smtClean="0"/>
              <a:t>Малі</a:t>
            </a:r>
            <a:r>
              <a:rPr lang="ru-RU" sz="2400" dirty="0" smtClean="0"/>
              <a:t>, </a:t>
            </a:r>
            <a:r>
              <a:rPr lang="ru-RU" sz="2400" dirty="0" err="1" smtClean="0"/>
              <a:t>Буркіна-Фасо</a:t>
            </a:r>
            <a:r>
              <a:rPr lang="ru-RU" sz="2400" dirty="0" smtClean="0"/>
              <a:t>, </a:t>
            </a:r>
            <a:r>
              <a:rPr lang="ru-RU" sz="2400" dirty="0" err="1" smtClean="0"/>
              <a:t>Нігер</a:t>
            </a:r>
            <a:r>
              <a:rPr lang="ru-RU" sz="2400" dirty="0" smtClean="0"/>
              <a:t>, Чад, Судан, </a:t>
            </a:r>
            <a:r>
              <a:rPr lang="ru-RU" sz="2400" dirty="0" err="1" smtClean="0"/>
              <a:t>Ефіопія</a:t>
            </a:r>
            <a:r>
              <a:rPr lang="ru-RU" sz="2400" dirty="0" smtClean="0"/>
              <a:t>).</a:t>
            </a:r>
          </a:p>
          <a:p>
            <a:r>
              <a:rPr lang="ru-RU" sz="2400" dirty="0" smtClean="0"/>
              <a:t>Африка - континент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переважанням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сільського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(57%). Але </a:t>
            </a:r>
            <a:r>
              <a:rPr lang="ru-RU" sz="2400" dirty="0" err="1" smtClean="0"/>
              <a:t>темпи</a:t>
            </a:r>
            <a:r>
              <a:rPr lang="ru-RU" sz="2400" dirty="0" smtClean="0"/>
              <a:t> росту </a:t>
            </a:r>
            <a:r>
              <a:rPr lang="ru-RU" sz="2400" dirty="0" err="1" smtClean="0"/>
              <a:t>міського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високі</a:t>
            </a:r>
            <a:r>
              <a:rPr lang="ru-RU" sz="2400" dirty="0" smtClean="0"/>
              <a:t>.</a:t>
            </a:r>
          </a:p>
          <a:p>
            <a:endParaRPr lang="ru-RU" sz="2400" dirty="0"/>
          </a:p>
        </p:txBody>
      </p:sp>
      <p:pic>
        <p:nvPicPr>
          <p:cNvPr id="125954" name="Picture 2" descr="https://encrypted-tbn2.gstatic.com/images?q=tbn:ANd9GcS4fXUNVCSelU6FHSR_R4E6KBBeS0ldYFHsXq7VkSmiyWUQuupDY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0024"/>
            <a:ext cx="2857500" cy="2847976"/>
          </a:xfrm>
          <a:prstGeom prst="rect">
            <a:avLst/>
          </a:prstGeom>
          <a:noFill/>
        </p:spPr>
      </p:pic>
      <p:pic>
        <p:nvPicPr>
          <p:cNvPr id="125956" name="Picture 4" descr="http://relaxic.net/wp-content/uploads/2012/08/Africa_0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7099" y="3571876"/>
            <a:ext cx="4936901" cy="32861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5983311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Африці</a:t>
            </a:r>
            <a:r>
              <a:rPr lang="ru-RU" dirty="0" smtClean="0"/>
              <a:t> </a:t>
            </a:r>
            <a:r>
              <a:rPr lang="ru-RU" dirty="0" err="1" smtClean="0"/>
              <a:t>живе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200 </a:t>
            </a:r>
            <a:r>
              <a:rPr lang="ru-RU" dirty="0" err="1" smtClean="0"/>
              <a:t>народів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представлені</a:t>
            </a:r>
            <a:r>
              <a:rPr lang="ru-RU" dirty="0" smtClean="0"/>
              <a:t> </a:t>
            </a:r>
            <a:r>
              <a:rPr lang="ru-RU" dirty="0" err="1" smtClean="0"/>
              <a:t>багатомільйонними</a:t>
            </a:r>
            <a:r>
              <a:rPr lang="ru-RU" dirty="0" smtClean="0"/>
              <a:t> </a:t>
            </a:r>
            <a:r>
              <a:rPr lang="ru-RU" dirty="0" err="1" smtClean="0"/>
              <a:t>націями</a:t>
            </a:r>
            <a:r>
              <a:rPr lang="ru-RU" dirty="0" smtClean="0"/>
              <a:t> (</a:t>
            </a:r>
            <a:r>
              <a:rPr lang="ru-RU" dirty="0" err="1" smtClean="0"/>
              <a:t>єгиптяни</a:t>
            </a:r>
            <a:r>
              <a:rPr lang="ru-RU" dirty="0" smtClean="0"/>
              <a:t>, </a:t>
            </a:r>
            <a:r>
              <a:rPr lang="ru-RU" dirty="0" err="1" smtClean="0"/>
              <a:t>тунісці</a:t>
            </a:r>
            <a:r>
              <a:rPr lang="ru-RU" dirty="0" smtClean="0"/>
              <a:t>, </a:t>
            </a:r>
            <a:r>
              <a:rPr lang="ru-RU" dirty="0" err="1" smtClean="0"/>
              <a:t>алжирці</a:t>
            </a:r>
            <a:r>
              <a:rPr lang="ru-RU" dirty="0" smtClean="0"/>
              <a:t>, </a:t>
            </a:r>
            <a:r>
              <a:rPr lang="ru-RU" dirty="0" err="1" smtClean="0"/>
              <a:t>марокканці</a:t>
            </a:r>
            <a:r>
              <a:rPr lang="ru-RU" dirty="0" smtClean="0"/>
              <a:t>), великими народностями (хауса, </a:t>
            </a:r>
            <a:r>
              <a:rPr lang="ru-RU" dirty="0" err="1" smtClean="0"/>
              <a:t>ібо</a:t>
            </a:r>
            <a:r>
              <a:rPr lang="ru-RU" dirty="0" smtClean="0"/>
              <a:t>, </a:t>
            </a:r>
            <a:r>
              <a:rPr lang="ru-RU" dirty="0" err="1" smtClean="0"/>
              <a:t>фульбе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малими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зараз </a:t>
            </a:r>
            <a:r>
              <a:rPr lang="ru-RU" dirty="0" err="1" smtClean="0"/>
              <a:t>живуть</a:t>
            </a:r>
            <a:r>
              <a:rPr lang="ru-RU" dirty="0" smtClean="0"/>
              <a:t> у </a:t>
            </a:r>
            <a:r>
              <a:rPr lang="ru-RU" dirty="0" err="1" smtClean="0"/>
              <a:t>родоплемінному</a:t>
            </a:r>
            <a:r>
              <a:rPr lang="ru-RU" dirty="0" smtClean="0"/>
              <a:t> </a:t>
            </a:r>
            <a:r>
              <a:rPr lang="ru-RU" dirty="0" err="1" smtClean="0"/>
              <a:t>суспільстві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6978" name="Picture 2" descr="http://assets2.lookatme.ru/assets/event-image/3a/73/81839/event-image-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9976"/>
            <a:ext cx="4929190" cy="3158024"/>
          </a:xfrm>
          <a:prstGeom prst="rect">
            <a:avLst/>
          </a:prstGeom>
          <a:noFill/>
        </p:spPr>
      </p:pic>
      <p:pic>
        <p:nvPicPr>
          <p:cNvPr id="126980" name="Picture 4" descr="http://900igr.net/datas/geografija/Kontinent-Afrika/0004-004-Kontinent-Af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4357718" cy="32696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b="1" dirty="0" err="1" smtClean="0"/>
              <a:t>Господарство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1470" y="785795"/>
            <a:ext cx="9215470" cy="3214709"/>
          </a:xfrm>
        </p:spPr>
        <p:txBody>
          <a:bodyPr/>
          <a:lstStyle/>
          <a:p>
            <a:r>
              <a:rPr lang="ru-RU" sz="2400" dirty="0" smtClean="0"/>
              <a:t>Для </a:t>
            </a:r>
            <a:r>
              <a:rPr lang="ru-RU" sz="2400" dirty="0" err="1" smtClean="0"/>
              <a:t>сучасного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господарства</a:t>
            </a:r>
            <a:r>
              <a:rPr lang="ru-RU" sz="2400" dirty="0" smtClean="0"/>
              <a:t> континенту </a:t>
            </a:r>
            <a:r>
              <a:rPr lang="ru-RU" sz="2400" dirty="0" err="1" smtClean="0"/>
              <a:t>характерні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багато­укладність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економіки</a:t>
            </a:r>
            <a:r>
              <a:rPr lang="ru-RU" sz="2400" dirty="0" smtClean="0"/>
              <a:t>, </a:t>
            </a:r>
            <a:r>
              <a:rPr lang="ru-RU" sz="2400" dirty="0" err="1" smtClean="0"/>
              <a:t>переважання</a:t>
            </a:r>
            <a:r>
              <a:rPr lang="ru-RU" sz="2400" dirty="0" smtClean="0"/>
              <a:t> аграрного сектора </a:t>
            </a:r>
            <a:r>
              <a:rPr lang="ru-RU" sz="2400" dirty="0" err="1" smtClean="0"/>
              <a:t>економіки</a:t>
            </a:r>
            <a:r>
              <a:rPr lang="ru-RU" sz="2400" dirty="0" smtClean="0"/>
              <a:t>, </a:t>
            </a:r>
            <a:r>
              <a:rPr lang="ru-RU" sz="2400" dirty="0" err="1" smtClean="0"/>
              <a:t>низький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Африка - </a:t>
            </a:r>
            <a:r>
              <a:rPr lang="ru-RU" sz="2400" dirty="0" err="1" smtClean="0"/>
              <a:t>найменш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індустріальний</a:t>
            </a:r>
            <a:r>
              <a:rPr lang="ru-RU" sz="2400" dirty="0" smtClean="0"/>
              <a:t> район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. </a:t>
            </a:r>
            <a:r>
              <a:rPr lang="ru-RU" sz="2400" dirty="0" err="1" smtClean="0"/>
              <a:t>Частка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2%.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розвинутими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галузями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гірничовидобувна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металургія</a:t>
            </a:r>
            <a:r>
              <a:rPr lang="ru-RU" sz="2400" dirty="0" smtClean="0"/>
              <a:t>. </a:t>
            </a:r>
            <a:r>
              <a:rPr lang="ru-RU" sz="2400" dirty="0" err="1" smtClean="0"/>
              <a:t>Виділяється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міді</a:t>
            </a:r>
            <a:r>
              <a:rPr lang="ru-RU" sz="2400" dirty="0" smtClean="0"/>
              <a:t>, цинку, </a:t>
            </a:r>
            <a:r>
              <a:rPr lang="ru-RU" sz="2400" dirty="0" err="1" smtClean="0"/>
              <a:t>свинцю</a:t>
            </a:r>
            <a:r>
              <a:rPr lang="ru-RU" sz="2400" dirty="0" smtClean="0"/>
              <a:t>, кобальту, золота, </a:t>
            </a:r>
            <a:r>
              <a:rPr lang="ru-RU" sz="2400" dirty="0" err="1" smtClean="0"/>
              <a:t>срібла</a:t>
            </a:r>
            <a:r>
              <a:rPr lang="ru-RU" sz="2400" dirty="0" smtClean="0"/>
              <a:t>, урану.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зосереджені</a:t>
            </a:r>
            <a:r>
              <a:rPr lang="ru-RU" sz="2400" dirty="0" smtClean="0"/>
              <a:t> в ПАР, </a:t>
            </a:r>
            <a:r>
              <a:rPr lang="ru-RU" sz="2400" dirty="0" err="1" smtClean="0"/>
              <a:t>Замбії</a:t>
            </a:r>
            <a:r>
              <a:rPr lang="ru-RU" sz="2400" dirty="0" smtClean="0"/>
              <a:t>, </a:t>
            </a:r>
            <a:r>
              <a:rPr lang="ru-RU" sz="2400" dirty="0" err="1" smtClean="0"/>
              <a:t>Заїрі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  <p:pic>
        <p:nvPicPr>
          <p:cNvPr id="128002" name="Picture 2" descr="http://stranamasterov.ru/files/imagecache/orig_with_logo/i1004/S5003426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275138"/>
            <a:ext cx="2071670" cy="2582862"/>
          </a:xfrm>
          <a:prstGeom prst="rect">
            <a:avLst/>
          </a:prstGeom>
          <a:noFill/>
        </p:spPr>
      </p:pic>
      <p:pic>
        <p:nvPicPr>
          <p:cNvPr id="128004" name="Picture 4" descr="https://encrypted-tbn1.gstatic.com/images?q=tbn:ANd9GcRUeLRbPTmw6fa8uwQZLoZj6DuOzoizcubYTzmVhDowsqgJoBQW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500562" cy="26431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43956" cy="6126163"/>
          </a:xfrm>
        </p:spPr>
        <p:txBody>
          <a:bodyPr/>
          <a:lstStyle/>
          <a:p>
            <a:r>
              <a:rPr lang="ru-RU" sz="2000" dirty="0" err="1" smtClean="0"/>
              <a:t>Нафтовидобувна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розвинута</a:t>
            </a:r>
            <a:r>
              <a:rPr lang="ru-RU" sz="2000" dirty="0" smtClean="0"/>
              <a:t> в </a:t>
            </a:r>
            <a:r>
              <a:rPr lang="ru-RU" sz="2000" dirty="0" err="1" smtClean="0"/>
              <a:t>Алжирі</a:t>
            </a:r>
            <a:r>
              <a:rPr lang="ru-RU" sz="2000" dirty="0" smtClean="0"/>
              <a:t>, </a:t>
            </a:r>
            <a:r>
              <a:rPr lang="ru-RU" sz="2000" dirty="0" err="1" smtClean="0"/>
              <a:t>Лівії</a:t>
            </a:r>
            <a:r>
              <a:rPr lang="ru-RU" sz="2000" dirty="0" smtClean="0"/>
              <a:t>, </a:t>
            </a:r>
            <a:r>
              <a:rPr lang="ru-RU" sz="2000" dirty="0" err="1" smtClean="0"/>
              <a:t>Нігерії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Єгипті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 шельфу </a:t>
            </a:r>
            <a:r>
              <a:rPr lang="ru-RU" sz="2000" dirty="0" err="1" smtClean="0"/>
              <a:t>Західної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Центральної</a:t>
            </a:r>
            <a:r>
              <a:rPr lang="ru-RU" sz="2000" dirty="0" smtClean="0"/>
              <a:t> Африки. </a:t>
            </a:r>
            <a:r>
              <a:rPr lang="ru-RU" sz="2000" dirty="0" err="1" smtClean="0"/>
              <a:t>Енергетика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розвинута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слабко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ріках</a:t>
            </a:r>
            <a:r>
              <a:rPr lang="ru-RU" sz="2000" dirty="0" smtClean="0"/>
              <a:t> (</a:t>
            </a:r>
            <a:r>
              <a:rPr lang="ru-RU" sz="2000" dirty="0" err="1" smtClean="0"/>
              <a:t>Нігер</a:t>
            </a:r>
            <a:r>
              <a:rPr lang="ru-RU" sz="2000" dirty="0" smtClean="0"/>
              <a:t>, </a:t>
            </a:r>
            <a:r>
              <a:rPr lang="ru-RU" sz="2000" dirty="0" err="1" smtClean="0"/>
              <a:t>Замбезі</a:t>
            </a:r>
            <a:r>
              <a:rPr lang="ru-RU" sz="2000" dirty="0" smtClean="0"/>
              <a:t>, </a:t>
            </a:r>
            <a:r>
              <a:rPr lang="ru-RU" sz="2000" dirty="0" err="1" smtClean="0"/>
              <a:t>Ніл</a:t>
            </a:r>
            <a:r>
              <a:rPr lang="ru-RU" sz="2000" dirty="0" smtClean="0"/>
              <a:t>) </a:t>
            </a:r>
            <a:r>
              <a:rPr lang="ru-RU" sz="2000" dirty="0" err="1" smtClean="0"/>
              <a:t>побудовані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ГЕС. Але </a:t>
            </a:r>
            <a:r>
              <a:rPr lang="ru-RU" sz="2000" dirty="0" err="1" smtClean="0"/>
              <a:t>гідроресурси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не </a:t>
            </a:r>
            <a:r>
              <a:rPr lang="ru-RU" sz="2000" dirty="0" err="1" smtClean="0"/>
              <a:t>цілком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Обробна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промисловість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континенті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розміщена</a:t>
            </a:r>
            <a:r>
              <a:rPr lang="ru-RU" sz="2000" dirty="0" smtClean="0"/>
              <a:t> в </a:t>
            </a:r>
            <a:r>
              <a:rPr lang="ru-RU" sz="2000" dirty="0" err="1" smtClean="0"/>
              <a:t>декількох</a:t>
            </a:r>
            <a:r>
              <a:rPr lang="ru-RU" sz="2000" dirty="0" smtClean="0"/>
              <a:t> районах. </a:t>
            </a:r>
            <a:r>
              <a:rPr lang="ru-RU" sz="2000" dirty="0" err="1" smtClean="0"/>
              <a:t>Найбільші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виробники</a:t>
            </a:r>
            <a:r>
              <a:rPr lang="ru-RU" sz="2000" dirty="0" smtClean="0"/>
              <a:t> - ПАР, </a:t>
            </a:r>
            <a:r>
              <a:rPr lang="ru-RU" sz="2000" dirty="0" err="1" smtClean="0"/>
              <a:t>Єгипет</a:t>
            </a:r>
            <a:r>
              <a:rPr lang="ru-RU" sz="2000" dirty="0" smtClean="0"/>
              <a:t>, Алжир, </a:t>
            </a:r>
            <a:r>
              <a:rPr lang="ru-RU" sz="2000" dirty="0" err="1" smtClean="0"/>
              <a:t>Нігерія</a:t>
            </a:r>
            <a:r>
              <a:rPr lang="ru-RU" sz="2000" dirty="0" smtClean="0"/>
              <a:t>, Марокко, </a:t>
            </a:r>
            <a:r>
              <a:rPr lang="ru-RU" sz="2000" dirty="0" err="1" smtClean="0"/>
              <a:t>Туніс</a:t>
            </a:r>
            <a:r>
              <a:rPr lang="ru-RU" sz="2000" dirty="0" smtClean="0"/>
              <a:t>. У ПАР </a:t>
            </a:r>
            <a:r>
              <a:rPr lang="ru-RU" sz="2000" dirty="0" err="1" smtClean="0"/>
              <a:t>сформувався</a:t>
            </a:r>
            <a:r>
              <a:rPr lang="ru-RU" sz="2000" dirty="0" smtClean="0"/>
              <a:t> один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районів</a:t>
            </a:r>
            <a:r>
              <a:rPr lang="ru-RU" sz="2000" dirty="0" smtClean="0"/>
              <a:t> (</a:t>
            </a:r>
            <a:r>
              <a:rPr lang="ru-RU" sz="2000" dirty="0" err="1" smtClean="0"/>
              <a:t>Йоганнесбург</a:t>
            </a:r>
            <a:r>
              <a:rPr lang="ru-RU" sz="2000" dirty="0" smtClean="0"/>
              <a:t>, </a:t>
            </a:r>
            <a:r>
              <a:rPr lang="ru-RU" sz="2000" dirty="0" err="1" smtClean="0"/>
              <a:t>Преторія</a:t>
            </a:r>
            <a:r>
              <a:rPr lang="ru-RU" sz="2000" dirty="0" smtClean="0"/>
              <a:t>, Дурбан, Кейптаун, </a:t>
            </a:r>
            <a:r>
              <a:rPr lang="ru-RU" sz="2000" dirty="0" err="1" smtClean="0"/>
              <a:t>Кімберлі</a:t>
            </a:r>
            <a:r>
              <a:rPr lang="ru-RU" sz="2000" dirty="0" smtClean="0"/>
              <a:t>), у </a:t>
            </a:r>
            <a:r>
              <a:rPr lang="ru-RU" sz="2000" dirty="0" err="1" smtClean="0"/>
              <a:t>Єгипті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найбільші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центри</a:t>
            </a:r>
            <a:r>
              <a:rPr lang="ru-RU" sz="2000" dirty="0" smtClean="0"/>
              <a:t> - </a:t>
            </a:r>
            <a:r>
              <a:rPr lang="ru-RU" sz="2000" dirty="0" err="1" smtClean="0"/>
              <a:t>Олександрія</a:t>
            </a:r>
            <a:r>
              <a:rPr lang="ru-RU" sz="2000" dirty="0" smtClean="0"/>
              <a:t>, </a:t>
            </a:r>
            <a:r>
              <a:rPr lang="ru-RU" sz="2000" dirty="0" err="1" smtClean="0"/>
              <a:t>Каїр</a:t>
            </a:r>
            <a:r>
              <a:rPr lang="ru-RU" sz="2000" dirty="0" smtClean="0"/>
              <a:t>, </a:t>
            </a:r>
            <a:r>
              <a:rPr lang="ru-RU" sz="2000" dirty="0" err="1" smtClean="0"/>
              <a:t>Хелуан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сільському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зайнято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60% </a:t>
            </a:r>
            <a:r>
              <a:rPr lang="ru-RU" sz="2000" dirty="0" err="1" smtClean="0"/>
              <a:t>економічно</a:t>
            </a:r>
            <a:r>
              <a:rPr lang="ru-RU" sz="2000" dirty="0" smtClean="0"/>
              <a:t> активного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. Але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1/3 </a:t>
            </a:r>
            <a:r>
              <a:rPr lang="ru-RU" sz="2000" dirty="0" err="1" smtClean="0"/>
              <a:t>площі</a:t>
            </a:r>
            <a:r>
              <a:rPr lang="ru-RU" sz="2000" dirty="0" smtClean="0"/>
              <a:t> материка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сільському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господарстві</a:t>
            </a:r>
            <a:r>
              <a:rPr lang="ru-RU" sz="2000" dirty="0" smtClean="0"/>
              <a:t>. </a:t>
            </a:r>
          </a:p>
          <a:p>
            <a:r>
              <a:rPr lang="ru-RU" sz="2000" dirty="0" err="1" smtClean="0"/>
              <a:t>Провідну</a:t>
            </a:r>
            <a:r>
              <a:rPr lang="ru-RU" sz="2000" dirty="0" smtClean="0"/>
              <a:t> роль у </a:t>
            </a:r>
            <a:r>
              <a:rPr lang="ru-RU" sz="2000" dirty="0" err="1" smtClean="0"/>
              <a:t>рослинництві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відіграють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зернові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культури</a:t>
            </a:r>
            <a:r>
              <a:rPr lang="ru-RU" sz="2000" dirty="0" smtClean="0"/>
              <a:t> - просо, сорго, </a:t>
            </a:r>
            <a:r>
              <a:rPr lang="ru-RU" sz="2000" dirty="0" err="1" smtClean="0"/>
              <a:t>кукурудза</a:t>
            </a:r>
            <a:r>
              <a:rPr lang="ru-RU" sz="2000" dirty="0" smtClean="0"/>
              <a:t>, рис, </a:t>
            </a:r>
            <a:r>
              <a:rPr lang="ru-RU" sz="2000" dirty="0" err="1" smtClean="0"/>
              <a:t>пшениця</a:t>
            </a:r>
            <a:r>
              <a:rPr lang="ru-RU" sz="2000" dirty="0" smtClean="0"/>
              <a:t>, </a:t>
            </a:r>
            <a:r>
              <a:rPr lang="ru-RU" sz="2000" dirty="0" err="1" smtClean="0"/>
              <a:t>ячмінь</a:t>
            </a:r>
            <a:r>
              <a:rPr lang="ru-RU" sz="2000" dirty="0" smtClean="0"/>
              <a:t>;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коренеплодів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таро</a:t>
            </a:r>
            <a:r>
              <a:rPr lang="ru-RU" sz="2000" dirty="0" smtClean="0"/>
              <a:t>, ямс, батат, </a:t>
            </a:r>
            <a:r>
              <a:rPr lang="ru-RU" sz="2000" dirty="0" err="1" smtClean="0"/>
              <a:t>маніок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  <p:pic>
        <p:nvPicPr>
          <p:cNvPr id="129026" name="Picture 2" descr="http://eco-turizm.net/wp-content/uploads/2012/11/%D0%B2%D0%BE%D0%B4%D0%BE%D0%BF%D0%B0%D0%B4-%D0%92%D0%B8%D0%BA%D1%82%D0%BE%D1%80%D0%B8%D1%8F-%D0%AE%D0%B6%D0%BD%D0%B0%D1%8F-%D0%90%D1%84%D1%80%D0%B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64" y="4731932"/>
            <a:ext cx="3190836" cy="21260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0052" name="Picture 4" descr="http://geografica.net.ua/zagal/statti/teor/geo_zahidafr4_te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7691" y="3214686"/>
            <a:ext cx="4736309" cy="364331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71406" y="0"/>
            <a:ext cx="8615394" cy="6126163"/>
          </a:xfrm>
        </p:spPr>
        <p:txBody>
          <a:bodyPr/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Західній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Африці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вирощують</a:t>
            </a:r>
            <a:r>
              <a:rPr lang="ru-RU" sz="2400" dirty="0" smtClean="0"/>
              <a:t> какао, </a:t>
            </a:r>
            <a:r>
              <a:rPr lang="ru-RU" sz="2400" dirty="0" err="1" smtClean="0"/>
              <a:t>каву</a:t>
            </a:r>
            <a:r>
              <a:rPr lang="ru-RU" sz="2400" dirty="0" smtClean="0"/>
              <a:t>, </a:t>
            </a:r>
            <a:r>
              <a:rPr lang="ru-RU" sz="2400" dirty="0" err="1" smtClean="0"/>
              <a:t>арахіс</a:t>
            </a:r>
            <a:r>
              <a:rPr lang="ru-RU" sz="2400" dirty="0" smtClean="0"/>
              <a:t>, каучук; у </a:t>
            </a:r>
            <a:r>
              <a:rPr lang="ru-RU" sz="2400" dirty="0" err="1" smtClean="0"/>
              <a:t>Східній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Африці</a:t>
            </a:r>
            <a:r>
              <a:rPr lang="ru-RU" sz="2400" dirty="0" smtClean="0"/>
              <a:t> – </a:t>
            </a:r>
            <a:r>
              <a:rPr lang="ru-RU" sz="2400" dirty="0" err="1" smtClean="0"/>
              <a:t>бавовник</a:t>
            </a:r>
            <a:r>
              <a:rPr lang="ru-RU" sz="2400" dirty="0" smtClean="0"/>
              <a:t>, чай, </a:t>
            </a:r>
            <a:r>
              <a:rPr lang="ru-RU" sz="2400" dirty="0" err="1" smtClean="0"/>
              <a:t>ваніль</a:t>
            </a:r>
            <a:r>
              <a:rPr lang="ru-RU" sz="2400" dirty="0" smtClean="0"/>
              <a:t>, </a:t>
            </a:r>
            <a:r>
              <a:rPr lang="ru-RU" sz="2400" dirty="0" err="1" smtClean="0"/>
              <a:t>горіх</a:t>
            </a:r>
            <a:r>
              <a:rPr lang="ru-RU" sz="2400" dirty="0" smtClean="0"/>
              <a:t>, </a:t>
            </a:r>
            <a:r>
              <a:rPr lang="ru-RU" sz="2400" dirty="0" err="1" smtClean="0"/>
              <a:t>горіх</a:t>
            </a:r>
            <a:r>
              <a:rPr lang="ru-RU" sz="2400" dirty="0" smtClean="0"/>
              <a:t> </a:t>
            </a:r>
            <a:r>
              <a:rPr lang="ru-RU" sz="2400" dirty="0" err="1" smtClean="0"/>
              <a:t>кеш'ю</a:t>
            </a:r>
            <a:r>
              <a:rPr lang="ru-RU" sz="2400" dirty="0" smtClean="0"/>
              <a:t>; у </a:t>
            </a:r>
            <a:r>
              <a:rPr lang="ru-RU" sz="2400" dirty="0" err="1" smtClean="0"/>
              <a:t>Північній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Африці</a:t>
            </a:r>
            <a:r>
              <a:rPr lang="ru-RU" sz="2400" dirty="0" smtClean="0"/>
              <a:t> - </a:t>
            </a:r>
            <a:r>
              <a:rPr lang="ru-RU" sz="2400" dirty="0" err="1" smtClean="0"/>
              <a:t>цитрусові</a:t>
            </a:r>
            <a:r>
              <a:rPr lang="ru-RU" sz="2400" dirty="0" smtClean="0"/>
              <a:t>. </a:t>
            </a:r>
          </a:p>
          <a:p>
            <a:r>
              <a:rPr lang="ru-RU" sz="2400" dirty="0" err="1" smtClean="0"/>
              <a:t>Тваринництво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розвинуте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слабкіше</a:t>
            </a:r>
            <a:r>
              <a:rPr lang="ru-RU" sz="2400" dirty="0" smtClean="0"/>
              <a:t>.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сприятливі</a:t>
            </a:r>
            <a:r>
              <a:rPr lang="ru-RU" sz="2400" dirty="0" smtClean="0"/>
              <a:t> </a:t>
            </a:r>
            <a:r>
              <a:rPr lang="ru-RU" sz="2400" dirty="0" err="1" smtClean="0"/>
              <a:t>умови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розвитку</a:t>
            </a:r>
            <a:r>
              <a:rPr lang="ru-RU" sz="2400" dirty="0" smtClean="0"/>
              <a:t> у </a:t>
            </a:r>
            <a:r>
              <a:rPr lang="ru-RU" sz="2400" dirty="0" err="1" smtClean="0"/>
              <a:t>Східній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Африці</a:t>
            </a:r>
            <a:r>
              <a:rPr lang="ru-RU" sz="2400" dirty="0" smtClean="0"/>
              <a:t>, де </a:t>
            </a:r>
            <a:r>
              <a:rPr lang="ru-RU" sz="2400" dirty="0" err="1" smtClean="0"/>
              <a:t>знаходяться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площі</a:t>
            </a:r>
            <a:r>
              <a:rPr lang="ru-RU" sz="2400" dirty="0" smtClean="0"/>
              <a:t> </a:t>
            </a:r>
            <a:r>
              <a:rPr lang="ru-RU" sz="2400" dirty="0" err="1" smtClean="0"/>
              <a:t>пасовищ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З </a:t>
            </a:r>
            <a:r>
              <a:rPr lang="ru-RU" sz="2400" dirty="0" err="1" smtClean="0"/>
              <a:t>галузей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тваринництва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розвинуті</a:t>
            </a:r>
            <a:r>
              <a:rPr lang="ru-RU" sz="2400" dirty="0" smtClean="0"/>
              <a:t> </a:t>
            </a:r>
            <a:r>
              <a:rPr lang="ru-RU" sz="2400" dirty="0" err="1" smtClean="0"/>
              <a:t>скотарство</a:t>
            </a:r>
            <a:r>
              <a:rPr lang="ru-RU" sz="2400" dirty="0" smtClean="0"/>
              <a:t>, верблюдоводство, </a:t>
            </a:r>
            <a:r>
              <a:rPr lang="ru-RU" sz="2400" dirty="0" err="1" smtClean="0"/>
              <a:t>вівчарство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  <p:pic>
        <p:nvPicPr>
          <p:cNvPr id="130056" name="Picture 8" descr="http://geografica.net.ua/zagal/statti/teor/geo_zahidafr5_te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357686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континенті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слабка</a:t>
            </a:r>
            <a:r>
              <a:rPr lang="ru-RU" sz="2000" dirty="0" smtClean="0"/>
              <a:t> транспортна </a:t>
            </a:r>
            <a:r>
              <a:rPr lang="ru-RU" sz="2000" dirty="0" err="1" smtClean="0"/>
              <a:t>інфраструктура</a:t>
            </a:r>
            <a:r>
              <a:rPr lang="ru-RU" sz="2000" dirty="0" smtClean="0"/>
              <a:t>. В </a:t>
            </a:r>
            <a:r>
              <a:rPr lang="ru-RU" sz="2000" dirty="0" err="1" smtClean="0"/>
              <a:t>Африці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трансконтинентальних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залізниць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магістралей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У </a:t>
            </a:r>
            <a:r>
              <a:rPr lang="ru-RU" sz="2000" dirty="0" err="1" smtClean="0"/>
              <a:t>Північній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Африці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трубопровідний</a:t>
            </a:r>
            <a:r>
              <a:rPr lang="ru-RU" sz="2000" dirty="0" smtClean="0"/>
              <a:t> транспорт. За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роки </a:t>
            </a:r>
            <a:r>
              <a:rPr lang="ru-RU" sz="2000" dirty="0" err="1" smtClean="0"/>
              <a:t>збільшилася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частка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повітряного</a:t>
            </a:r>
            <a:r>
              <a:rPr lang="ru-RU" sz="2000" dirty="0" smtClean="0"/>
              <a:t> транспорту. В </a:t>
            </a:r>
            <a:r>
              <a:rPr lang="ru-RU" sz="2000" dirty="0" err="1" smtClean="0"/>
              <a:t>зовнішніх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зв'язках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значну</a:t>
            </a:r>
            <a:r>
              <a:rPr lang="ru-RU" sz="2000" dirty="0" smtClean="0"/>
              <a:t> роль </a:t>
            </a:r>
            <a:r>
              <a:rPr lang="ru-RU" sz="2000" dirty="0" err="1" smtClean="0"/>
              <a:t>відіграє</a:t>
            </a:r>
            <a:r>
              <a:rPr lang="ru-RU" sz="2000" dirty="0" smtClean="0"/>
              <a:t> </a:t>
            </a:r>
            <a:r>
              <a:rPr lang="ru-RU" sz="2000" dirty="0" err="1" smtClean="0"/>
              <a:t>морський</a:t>
            </a:r>
            <a:r>
              <a:rPr lang="ru-RU" sz="2000" dirty="0" smtClean="0"/>
              <a:t> транспорт. Для </a:t>
            </a:r>
            <a:r>
              <a:rPr lang="ru-RU" sz="2000" dirty="0" err="1" smtClean="0"/>
              <a:t>річкового</a:t>
            </a:r>
            <a:r>
              <a:rPr lang="ru-RU" sz="2000" dirty="0" smtClean="0"/>
              <a:t> транспорту характерна </a:t>
            </a:r>
            <a:r>
              <a:rPr lang="ru-RU" sz="2000" dirty="0" err="1" smtClean="0"/>
              <a:t>слабка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матеріальна</a:t>
            </a:r>
            <a:r>
              <a:rPr lang="ru-RU" sz="2000" dirty="0" smtClean="0"/>
              <a:t> база. </a:t>
            </a:r>
          </a:p>
          <a:p>
            <a:endParaRPr lang="ru-RU" dirty="0"/>
          </a:p>
        </p:txBody>
      </p:sp>
      <p:pic>
        <p:nvPicPr>
          <p:cNvPr id="131074" name="Picture 2" descr="http://www.fotka.by/img--i-30876-w-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12"/>
            <a:ext cx="3809984" cy="2857488"/>
          </a:xfrm>
          <a:prstGeom prst="rect">
            <a:avLst/>
          </a:prstGeom>
          <a:noFill/>
        </p:spPr>
      </p:pic>
      <p:pic>
        <p:nvPicPr>
          <p:cNvPr id="131076" name="Picture 4" descr="http://i131.photobucket.com/albums/p283/Bismarck3005/afrik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5790" y="4214794"/>
            <a:ext cx="499821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2098" name="Picture 2" descr="http://www.africa.travel.ru/Gril_africa/maps_Afr_Gil/map_8_af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857629"/>
            <a:ext cx="3194639" cy="3000372"/>
          </a:xfrm>
          <a:prstGeom prst="rect">
            <a:avLst/>
          </a:prstGeom>
          <a:noFill/>
        </p:spPr>
      </p:pic>
      <p:pic>
        <p:nvPicPr>
          <p:cNvPr id="132100" name="Picture 4" descr="http://www.fh.huji.ac.il/%7Esolntsev/sina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3658" y="3657177"/>
            <a:ext cx="2600342" cy="3200823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6126163"/>
          </a:xfrm>
        </p:spPr>
        <p:txBody>
          <a:bodyPr/>
          <a:lstStyle/>
          <a:p>
            <a:r>
              <a:rPr lang="ru-RU" sz="2800" dirty="0" smtClean="0"/>
              <a:t>У </a:t>
            </a:r>
            <a:r>
              <a:rPr lang="ru-RU" sz="2800" b="1" dirty="0" err="1" smtClean="0"/>
              <a:t>міжнародному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поділі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праці</a:t>
            </a:r>
            <a:r>
              <a:rPr lang="ru-RU" sz="2800" dirty="0" smtClean="0"/>
              <a:t> Африка </a:t>
            </a:r>
            <a:r>
              <a:rPr lang="ru-RU" sz="2800" dirty="0" err="1" smtClean="0"/>
              <a:t>виділяється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експортер</a:t>
            </a:r>
            <a:r>
              <a:rPr lang="ru-RU" sz="2800" dirty="0" smtClean="0"/>
              <a:t> </a:t>
            </a:r>
            <a:r>
              <a:rPr lang="ru-RU" sz="2800" dirty="0" err="1" smtClean="0"/>
              <a:t>сільсько­господарської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сировини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мінерально-сировинних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ресурсів</a:t>
            </a:r>
            <a:r>
              <a:rPr lang="ru-RU" sz="2800" dirty="0" smtClean="0"/>
              <a:t> (</a:t>
            </a:r>
            <a:r>
              <a:rPr lang="ru-RU" sz="2800" dirty="0" err="1" smtClean="0"/>
              <a:t>залізні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руди</a:t>
            </a:r>
            <a:r>
              <a:rPr lang="ru-RU" sz="2800" dirty="0" smtClean="0"/>
              <a:t>, </a:t>
            </a:r>
            <a:r>
              <a:rPr lang="ru-RU" sz="2800" dirty="0" err="1" smtClean="0"/>
              <a:t>нафта</a:t>
            </a:r>
            <a:r>
              <a:rPr lang="ru-RU" sz="2800" dirty="0" smtClean="0"/>
              <a:t>, </a:t>
            </a:r>
            <a:r>
              <a:rPr lang="ru-RU" sz="2800" dirty="0" err="1" smtClean="0"/>
              <a:t>алмази</a:t>
            </a:r>
            <a:r>
              <a:rPr lang="ru-RU" sz="2800" dirty="0" smtClean="0"/>
              <a:t>, золото, </a:t>
            </a:r>
            <a:r>
              <a:rPr lang="ru-RU" sz="2800" dirty="0" err="1" smtClean="0"/>
              <a:t>мідь</a:t>
            </a:r>
            <a:r>
              <a:rPr lang="ru-RU" sz="2800" dirty="0" smtClean="0"/>
              <a:t>, уран). </a:t>
            </a:r>
          </a:p>
          <a:p>
            <a:r>
              <a:rPr lang="ru-RU" sz="2800" dirty="0" err="1" smtClean="0"/>
              <a:t>Країни</a:t>
            </a:r>
            <a:r>
              <a:rPr lang="ru-RU" sz="2800" dirty="0" smtClean="0"/>
              <a:t> Африки </a:t>
            </a:r>
            <a:r>
              <a:rPr lang="ru-RU" sz="2800" dirty="0" err="1" smtClean="0"/>
              <a:t>імпортують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обладнання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верстати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автомобілі</a:t>
            </a:r>
            <a:r>
              <a:rPr lang="ru-RU" sz="2800" dirty="0" smtClean="0"/>
              <a:t>, </a:t>
            </a:r>
            <a:r>
              <a:rPr lang="ru-RU" sz="2800" dirty="0" err="1" smtClean="0"/>
              <a:t>продукцію</a:t>
            </a:r>
            <a:r>
              <a:rPr lang="ru-RU" sz="2800" dirty="0" smtClean="0"/>
              <a:t> </a:t>
            </a:r>
            <a:r>
              <a:rPr lang="ru-RU" sz="2800" dirty="0" err="1" smtClean="0"/>
              <a:t>хімічної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промисловості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товари</a:t>
            </a:r>
            <a:r>
              <a:rPr lang="ru-RU" sz="2800" dirty="0" smtClean="0"/>
              <a:t> </a:t>
            </a:r>
            <a:r>
              <a:rPr lang="ru-RU" sz="2800" dirty="0" err="1" smtClean="0"/>
              <a:t>легкої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промисловості</a:t>
            </a:r>
            <a:r>
              <a:rPr lang="ru-RU" sz="2800" dirty="0" smtClean="0"/>
              <a:t>. </a:t>
            </a:r>
          </a:p>
          <a:p>
            <a:endParaRPr lang="ru-RU" dirty="0"/>
          </a:p>
        </p:txBody>
      </p:sp>
      <p:pic>
        <p:nvPicPr>
          <p:cNvPr id="132104" name="Picture 8" descr="http://exploringafrica.matrix.msu.edu/images/transport_bus1_souther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546743"/>
            <a:ext cx="3286148" cy="23112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917596"/>
          </a:xfrm>
        </p:spPr>
        <p:txBody>
          <a:bodyPr/>
          <a:lstStyle/>
          <a:p>
            <a:r>
              <a:rPr lang="uk-UA" sz="2400" dirty="0" smtClean="0"/>
              <a:t>ЕГП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</p:spPr>
        <p:txBody>
          <a:bodyPr/>
          <a:lstStyle/>
          <a:p>
            <a:r>
              <a:rPr lang="ru-RU" sz="2400" dirty="0" err="1" smtClean="0"/>
              <a:t>Площа</a:t>
            </a:r>
            <a:r>
              <a:rPr lang="ru-RU" sz="2400" dirty="0" smtClean="0"/>
              <a:t> — 30,3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км2.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 - 691 </a:t>
            </a:r>
            <a:r>
              <a:rPr lang="ru-RU" sz="2400" dirty="0" err="1" smtClean="0"/>
              <a:t>млн</a:t>
            </a:r>
            <a:r>
              <a:rPr lang="ru-RU" sz="2400" dirty="0" smtClean="0"/>
              <a:t> </a:t>
            </a:r>
            <a:r>
              <a:rPr lang="ru-RU" sz="2400" dirty="0" err="1" smtClean="0"/>
              <a:t>чоловік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До складу континенту </a:t>
            </a:r>
            <a:r>
              <a:rPr lang="ru-RU" sz="2400" dirty="0" err="1" smtClean="0"/>
              <a:t>входять</a:t>
            </a:r>
            <a:r>
              <a:rPr lang="ru-RU" sz="2400" dirty="0" smtClean="0"/>
              <a:t> 58 держав. 53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незалежними</a:t>
            </a:r>
            <a:r>
              <a:rPr lang="ru-RU" sz="2400" dirty="0" smtClean="0"/>
              <a:t>. </a:t>
            </a:r>
            <a:r>
              <a:rPr lang="ru-RU" sz="2400" dirty="0" err="1" smtClean="0"/>
              <a:t>Колоніями</a:t>
            </a:r>
            <a:r>
              <a:rPr lang="ru-RU" sz="2400" dirty="0" smtClean="0"/>
              <a:t> є: </a:t>
            </a:r>
            <a:r>
              <a:rPr lang="ru-RU" sz="2400" dirty="0" err="1" smtClean="0"/>
              <a:t>острів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Святої</a:t>
            </a:r>
            <a:r>
              <a:rPr lang="ru-RU" sz="2400" dirty="0" smtClean="0"/>
              <a:t> </a:t>
            </a:r>
            <a:r>
              <a:rPr lang="ru-RU" sz="2400" dirty="0" err="1" smtClean="0"/>
              <a:t>Єлени</a:t>
            </a:r>
            <a:r>
              <a:rPr lang="ru-RU" sz="2400" dirty="0" smtClean="0"/>
              <a:t> - </a:t>
            </a:r>
            <a:r>
              <a:rPr lang="ru-RU" sz="2400" dirty="0" err="1" smtClean="0"/>
              <a:t>володіння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Великобританії</a:t>
            </a:r>
            <a:r>
              <a:rPr lang="ru-RU" sz="2400" dirty="0" smtClean="0"/>
              <a:t>, </a:t>
            </a:r>
            <a:r>
              <a:rPr lang="ru-RU" sz="2400" dirty="0" err="1" smtClean="0"/>
              <a:t>Реюньйон</a:t>
            </a:r>
            <a:r>
              <a:rPr lang="ru-RU" sz="2400" dirty="0" smtClean="0"/>
              <a:t> -</a:t>
            </a:r>
            <a:r>
              <a:rPr lang="ru-RU" sz="2400" dirty="0" err="1" smtClean="0"/>
              <a:t>заморський</a:t>
            </a:r>
            <a:r>
              <a:rPr lang="ru-RU" sz="2400" dirty="0" smtClean="0"/>
              <a:t> департамент </a:t>
            </a:r>
            <a:r>
              <a:rPr lang="ru-RU" sz="2400" dirty="0" err="1" smtClean="0"/>
              <a:t>Франції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Суема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Мелілья</a:t>
            </a:r>
            <a:r>
              <a:rPr lang="ru-RU" sz="2400" dirty="0" smtClean="0"/>
              <a:t> - </a:t>
            </a:r>
            <a:r>
              <a:rPr lang="ru-RU" sz="2400" dirty="0" err="1" smtClean="0"/>
              <a:t>володіння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Іспанії</a:t>
            </a:r>
            <a:r>
              <a:rPr lang="ru-RU" sz="2400" dirty="0" smtClean="0"/>
              <a:t>, </a:t>
            </a:r>
            <a:r>
              <a:rPr lang="ru-RU" sz="2400" dirty="0" err="1" smtClean="0"/>
              <a:t>Західна</a:t>
            </a:r>
            <a:r>
              <a:rPr lang="ru-RU" sz="2400" dirty="0" smtClean="0"/>
              <a:t> Сахара - </a:t>
            </a:r>
            <a:r>
              <a:rPr lang="ru-RU" sz="2400" dirty="0" err="1" smtClean="0"/>
              <a:t>територія</a:t>
            </a:r>
            <a:r>
              <a:rPr lang="ru-RU" sz="2400" dirty="0" smtClean="0"/>
              <a:t>, </a:t>
            </a:r>
            <a:r>
              <a:rPr lang="ru-RU" sz="2400" dirty="0" err="1" smtClean="0"/>
              <a:t>зайнята</a:t>
            </a:r>
            <a:r>
              <a:rPr lang="ru-RU" sz="2400" dirty="0" smtClean="0"/>
              <a:t> Марокко.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http://www.africa.org.ua/map/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398873"/>
            <a:ext cx="3357554" cy="3459127"/>
          </a:xfrm>
          <a:prstGeom prst="rect">
            <a:avLst/>
          </a:prstGeom>
          <a:noFill/>
        </p:spPr>
      </p:pic>
      <p:pic>
        <p:nvPicPr>
          <p:cNvPr id="16388" name="Picture 4" descr="http://www.olympic-history.ru/images/mok/map/af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436447"/>
            <a:ext cx="3286116" cy="342155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sz="2000" b="1" dirty="0" smtClean="0"/>
              <a:t>Материк </a:t>
            </a:r>
            <a:r>
              <a:rPr lang="ru-RU" sz="2000" b="1" dirty="0" err="1" smtClean="0"/>
              <a:t>займає</a:t>
            </a:r>
            <a:r>
              <a:rPr lang="ru-RU" sz="2000" b="1" dirty="0" smtClean="0"/>
              <a:t> 1/5 </a:t>
            </a:r>
            <a:r>
              <a:rPr lang="ru-RU" sz="2000" b="1" dirty="0" err="1" smtClean="0"/>
              <a:t>суші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земної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шара.По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розмірами</a:t>
            </a:r>
            <a:r>
              <a:rPr lang="ru-RU" sz="2000" b="1" dirty="0" smtClean="0"/>
              <a:t> (30,3 </a:t>
            </a:r>
            <a:r>
              <a:rPr lang="ru-RU" sz="2000" b="1" dirty="0" err="1" smtClean="0"/>
              <a:t>млн.км.кв-с</a:t>
            </a:r>
            <a:r>
              <a:rPr lang="ru-RU" sz="2000" b="1" dirty="0" smtClean="0"/>
              <a:t> островами)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усіх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світу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поступається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тільки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Азіі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Існує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кілька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варіантів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поділу</a:t>
            </a:r>
            <a:r>
              <a:rPr lang="ru-RU" sz="2000" b="1" dirty="0" smtClean="0"/>
              <a:t> Африки на </a:t>
            </a:r>
            <a:r>
              <a:rPr lang="ru-RU" sz="2000" b="1" dirty="0" err="1" smtClean="0"/>
              <a:t>регіони</a:t>
            </a:r>
            <a:r>
              <a:rPr lang="ru-RU" sz="2000" b="1" dirty="0" smtClean="0"/>
              <a:t>. У </a:t>
            </a:r>
            <a:r>
              <a:rPr lang="ru-RU" sz="2000" b="1" dirty="0" err="1" smtClean="0"/>
              <a:t>науковій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літературі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найбільш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прийнято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п'ятичленних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поділ</a:t>
            </a:r>
            <a:r>
              <a:rPr lang="ru-RU" sz="2000" b="1" dirty="0" smtClean="0"/>
              <a:t> Африки.,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включає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Північну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Магріба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узбережжя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Середземного</a:t>
            </a:r>
            <a:r>
              <a:rPr lang="ru-RU" sz="2000" b="1" dirty="0" smtClean="0"/>
              <a:t> моря), </a:t>
            </a:r>
            <a:r>
              <a:rPr lang="ru-RU" sz="2000" b="1" dirty="0" err="1" smtClean="0"/>
              <a:t>Західну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північна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частина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Атлантичного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узбережжя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узбережжі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Гвінейської</a:t>
            </a:r>
            <a:r>
              <a:rPr lang="ru-RU" sz="2000" b="1" dirty="0" smtClean="0"/>
              <a:t> затоки), </a:t>
            </a:r>
            <a:r>
              <a:rPr lang="ru-RU" sz="2000" b="1" dirty="0" err="1" smtClean="0"/>
              <a:t>Центральну</a:t>
            </a:r>
            <a:r>
              <a:rPr lang="ru-RU" sz="2000" b="1" dirty="0" smtClean="0"/>
              <a:t> (Чад, </a:t>
            </a:r>
            <a:r>
              <a:rPr lang="ru-RU" sz="2000" b="1" dirty="0" err="1" smtClean="0"/>
              <a:t>Цар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Заїр</a:t>
            </a:r>
            <a:r>
              <a:rPr lang="ru-RU" sz="2000" b="1" dirty="0" smtClean="0"/>
              <a:t>, Конго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Східну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розташована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схід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Великих </a:t>
            </a:r>
            <a:r>
              <a:rPr lang="ru-RU" sz="2000" b="1" dirty="0" err="1" smtClean="0"/>
              <a:t>Африканських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розломів</a:t>
            </a:r>
            <a:r>
              <a:rPr lang="ru-RU" sz="2000" b="1" dirty="0" smtClean="0"/>
              <a:t>), </a:t>
            </a:r>
            <a:r>
              <a:rPr lang="ru-RU" sz="2000" b="1" dirty="0" err="1" smtClean="0"/>
              <a:t>Південну</a:t>
            </a:r>
            <a:r>
              <a:rPr lang="ru-RU" sz="2000" b="1" dirty="0" smtClean="0"/>
              <a:t>. </a:t>
            </a:r>
          </a:p>
          <a:p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18786" name="Picture 2" descr="&amp;Rcy;&amp;iecy;&amp;gcy;&amp;icy;&amp;ocy;&amp;ncy;&amp;ycy; &amp;Acy;&amp;fcy;&amp;rcy;&amp;icy;&amp;kcy;&amp;i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61107"/>
            <a:ext cx="4929190" cy="3696893"/>
          </a:xfrm>
          <a:prstGeom prst="rect">
            <a:avLst/>
          </a:prstGeom>
          <a:noFill/>
        </p:spPr>
      </p:pic>
      <p:pic>
        <p:nvPicPr>
          <p:cNvPr id="118788" name="Picture 4" descr="http://www.078.com.ua/upload/blog/3333cd4067384f08916772b75beaa79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305175"/>
            <a:ext cx="3305175" cy="3552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економіко-географічне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положення</a:t>
            </a:r>
            <a:r>
              <a:rPr lang="ru-RU" sz="2800" dirty="0" smtClean="0"/>
              <a:t> Африки </a:t>
            </a:r>
            <a:r>
              <a:rPr lang="ru-RU" sz="2800" dirty="0" err="1" smtClean="0"/>
              <a:t>найбільший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</a:t>
            </a:r>
            <a:r>
              <a:rPr lang="ru-RU" sz="2800" dirty="0" smtClean="0"/>
              <a:t> справили </a:t>
            </a:r>
            <a:r>
              <a:rPr lang="ru-RU" sz="2800" dirty="0" err="1" smtClean="0"/>
              <a:t>близькість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Західної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Південно-Західної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Азії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транзитне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положення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морських</a:t>
            </a:r>
            <a:r>
              <a:rPr lang="ru-RU" sz="2800" dirty="0" smtClean="0"/>
              <a:t> шляхах,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зв'язують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Європу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Азією</a:t>
            </a:r>
            <a:r>
              <a:rPr lang="ru-RU" sz="2800" dirty="0" smtClean="0"/>
              <a:t> та </a:t>
            </a:r>
            <a:r>
              <a:rPr lang="ru-RU" sz="2800" dirty="0" err="1" smtClean="0"/>
              <a:t>Австралією</a:t>
            </a:r>
            <a:r>
              <a:rPr lang="ru-RU" sz="2800" dirty="0" smtClean="0"/>
              <a:t>. 14 </a:t>
            </a:r>
            <a:r>
              <a:rPr lang="ru-RU" sz="2800" dirty="0" err="1" smtClean="0"/>
              <a:t>країн</a:t>
            </a:r>
            <a:r>
              <a:rPr lang="ru-RU" sz="2800" dirty="0" smtClean="0"/>
              <a:t> континенту не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виходу</a:t>
            </a:r>
            <a:r>
              <a:rPr lang="ru-RU" sz="2800" dirty="0" smtClean="0"/>
              <a:t> до </a:t>
            </a:r>
            <a:r>
              <a:rPr lang="ru-RU" sz="2800" dirty="0" err="1" smtClean="0"/>
              <a:t>морів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океанів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цей</a:t>
            </a:r>
            <a:r>
              <a:rPr lang="ru-RU" sz="2800" dirty="0" smtClean="0"/>
              <a:t> фактор </a:t>
            </a:r>
            <a:r>
              <a:rPr lang="ru-RU" sz="2800" dirty="0" err="1" smtClean="0"/>
              <a:t>істотно</a:t>
            </a:r>
            <a:r>
              <a:rPr lang="ru-RU" sz="2800" dirty="0" smtClean="0"/>
              <a:t> </a:t>
            </a:r>
            <a:r>
              <a:rPr lang="ru-RU" sz="2800" dirty="0" err="1" smtClean="0"/>
              <a:t>гальмує</a:t>
            </a:r>
            <a:r>
              <a:rPr lang="ru-RU" sz="2800" dirty="0" smtClean="0"/>
              <a:t> </a:t>
            </a:r>
            <a:r>
              <a:rPr lang="ru-RU" sz="2800" dirty="0" err="1" smtClean="0"/>
              <a:t>їхній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розвиток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19810" name="Picture 2" descr="http://geography_atlas.academic.ru/pictures/geography_atlas/map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5124" y="3214686"/>
            <a:ext cx="2638876" cy="3643314"/>
          </a:xfrm>
          <a:prstGeom prst="rect">
            <a:avLst/>
          </a:prstGeom>
          <a:noFill/>
        </p:spPr>
      </p:pic>
      <p:pic>
        <p:nvPicPr>
          <p:cNvPr id="119812" name="Picture 4" descr="https://encrypted-tbn3.gstatic.com/images?q=tbn:ANd9GcR1ebtubiEbnDqRPDO2UCvW4KC4BTUnQXODcrFp9eh2-9Ve8De7N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r>
              <a:rPr lang="ru-RU" sz="2000" dirty="0" smtClean="0"/>
              <a:t>З </a:t>
            </a:r>
            <a:r>
              <a:rPr lang="en-US" sz="2000" dirty="0" smtClean="0"/>
              <a:t>XVI </a:t>
            </a:r>
            <a:r>
              <a:rPr lang="ru-RU" sz="2000" dirty="0" smtClean="0"/>
              <a:t>ст. </a:t>
            </a:r>
            <a:r>
              <a:rPr lang="ru-RU" sz="2000" dirty="0" err="1" smtClean="0"/>
              <a:t>почалася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колонізація</a:t>
            </a:r>
            <a:r>
              <a:rPr lang="ru-RU" sz="2000" dirty="0" smtClean="0"/>
              <a:t> континенту. На початку </a:t>
            </a:r>
            <a:r>
              <a:rPr lang="ru-RU" sz="2000" dirty="0" err="1" smtClean="0"/>
              <a:t>Першої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90%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знаходилося</a:t>
            </a:r>
            <a:r>
              <a:rPr lang="ru-RU" sz="2000" dirty="0" smtClean="0"/>
              <a:t> в руках </a:t>
            </a:r>
            <a:r>
              <a:rPr lang="ru-RU" sz="2000" dirty="0" err="1" smtClean="0"/>
              <a:t>європейців</a:t>
            </a:r>
            <a:r>
              <a:rPr lang="ru-RU" sz="2000" dirty="0" smtClean="0"/>
              <a:t>. </a:t>
            </a:r>
            <a:r>
              <a:rPr lang="ru-RU" sz="2000" dirty="0" err="1" smtClean="0"/>
              <a:t>Великі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у </a:t>
            </a:r>
            <a:r>
              <a:rPr lang="ru-RU" sz="2000" dirty="0" err="1" smtClean="0"/>
              <a:t>Німеччини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Португалії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Іспанії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Великобританії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Бельгії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Італії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На початку 50-х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en-US" sz="2000" dirty="0" smtClean="0"/>
              <a:t>XX </a:t>
            </a:r>
            <a:r>
              <a:rPr lang="ru-RU" sz="2000" dirty="0" smtClean="0"/>
              <a:t>ст. на </a:t>
            </a:r>
            <a:r>
              <a:rPr lang="ru-RU" sz="2000" dirty="0" err="1" smtClean="0"/>
              <a:t>континенті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чотири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- </a:t>
            </a:r>
            <a:r>
              <a:rPr lang="ru-RU" sz="2000" dirty="0" err="1" smtClean="0"/>
              <a:t>Єгипет</a:t>
            </a:r>
            <a:r>
              <a:rPr lang="ru-RU" sz="2000" dirty="0" smtClean="0"/>
              <a:t>, </a:t>
            </a:r>
            <a:r>
              <a:rPr lang="ru-RU" sz="2000" dirty="0" err="1" smtClean="0"/>
              <a:t>Ліберія</a:t>
            </a:r>
            <a:r>
              <a:rPr lang="ru-RU" sz="2000" dirty="0" smtClean="0"/>
              <a:t>, </a:t>
            </a:r>
            <a:r>
              <a:rPr lang="ru-RU" sz="2000" dirty="0" err="1" smtClean="0"/>
              <a:t>Ефіопія</a:t>
            </a:r>
            <a:r>
              <a:rPr lang="ru-RU" sz="2000" dirty="0" smtClean="0"/>
              <a:t>, ПАР. У 50-х роках </a:t>
            </a:r>
            <a:r>
              <a:rPr lang="ru-RU" sz="2000" dirty="0" err="1" smtClean="0"/>
              <a:t>почався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розпад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колоніальної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.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одержання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африканські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</a:t>
            </a:r>
            <a:r>
              <a:rPr lang="ru-RU" sz="2000" dirty="0" err="1" smtClean="0"/>
              <a:t>зберегли</a:t>
            </a:r>
            <a:r>
              <a:rPr lang="ru-RU" sz="2000" dirty="0" smtClean="0"/>
              <a:t> </a:t>
            </a:r>
            <a:r>
              <a:rPr lang="ru-RU" sz="2000" dirty="0" err="1" smtClean="0"/>
              <a:t>економічну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колишніх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метрополій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великих </a:t>
            </a:r>
            <a:r>
              <a:rPr lang="ru-RU" sz="2000" dirty="0" err="1" smtClean="0"/>
              <a:t>розвинутих</a:t>
            </a:r>
            <a:r>
              <a:rPr lang="ru-RU" sz="2000" dirty="0" smtClean="0"/>
              <a:t> держав. </a:t>
            </a:r>
          </a:p>
          <a:p>
            <a:endParaRPr lang="ru-RU" dirty="0"/>
          </a:p>
        </p:txBody>
      </p:sp>
      <p:pic>
        <p:nvPicPr>
          <p:cNvPr id="120834" name="Picture 2" descr="http://www.history-at-africa.ru/wp-content/uploads/2011/12/_worldhis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466" y="3214686"/>
            <a:ext cx="4389534" cy="3643314"/>
          </a:xfrm>
          <a:prstGeom prst="rect">
            <a:avLst/>
          </a:prstGeom>
          <a:noFill/>
        </p:spPr>
      </p:pic>
      <p:pic>
        <p:nvPicPr>
          <p:cNvPr id="120836" name="Picture 4" descr="http://xn----7sbbfcoy5atdmf5qh.xn--p1ai/files/1918/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4729842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Природно-ресурсний потенціал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543956" cy="4768865"/>
          </a:xfrm>
        </p:spPr>
        <p:txBody>
          <a:bodyPr/>
          <a:lstStyle/>
          <a:p>
            <a:r>
              <a:rPr lang="ru-RU" sz="2000" dirty="0" err="1" smtClean="0"/>
              <a:t>Природні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природні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ресурси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частинах</a:t>
            </a:r>
            <a:r>
              <a:rPr lang="ru-RU" sz="2000" dirty="0" smtClean="0"/>
              <a:t> материка. </a:t>
            </a:r>
            <a:r>
              <a:rPr lang="ru-RU" sz="2000" dirty="0" err="1" smtClean="0"/>
              <a:t>Рельєф</a:t>
            </a:r>
            <a:r>
              <a:rPr lang="ru-RU" sz="2000" dirty="0" smtClean="0"/>
              <a:t> Африки в </a:t>
            </a:r>
            <a:r>
              <a:rPr lang="ru-RU" sz="2000" dirty="0" err="1" smtClean="0"/>
              <a:t>цілому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сприяє</a:t>
            </a:r>
            <a:r>
              <a:rPr lang="ru-RU" sz="2000" dirty="0" smtClean="0"/>
              <a:t> </a:t>
            </a:r>
            <a:r>
              <a:rPr lang="ru-RU" sz="2000" dirty="0" err="1" smtClean="0"/>
              <a:t>господарському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. У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рельєфу</a:t>
            </a:r>
            <a:r>
              <a:rPr lang="ru-RU" sz="2000" dirty="0" smtClean="0"/>
              <a:t> (</a:t>
            </a:r>
            <a:r>
              <a:rPr lang="ru-RU" sz="2000" dirty="0" err="1" smtClean="0"/>
              <a:t>плоскогір'я</a:t>
            </a:r>
            <a:r>
              <a:rPr lang="ru-RU" sz="2000" dirty="0" smtClean="0"/>
              <a:t>, </a:t>
            </a:r>
            <a:r>
              <a:rPr lang="ru-RU" sz="2000" dirty="0" err="1" smtClean="0"/>
              <a:t>горбисті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рівнини</a:t>
            </a:r>
            <a:r>
              <a:rPr lang="ru-RU" sz="2000" dirty="0" smtClean="0"/>
              <a:t>). Африка - </a:t>
            </a:r>
            <a:r>
              <a:rPr lang="ru-RU" sz="2000" dirty="0" err="1" smtClean="0"/>
              <a:t>найспекотніший</a:t>
            </a:r>
            <a:r>
              <a:rPr lang="ru-RU" sz="2000" dirty="0" smtClean="0"/>
              <a:t> материк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30% </a:t>
            </a:r>
            <a:r>
              <a:rPr lang="ru-RU" sz="2000" dirty="0" err="1" smtClean="0"/>
              <a:t>площі</a:t>
            </a:r>
            <a:r>
              <a:rPr lang="ru-RU" sz="2000" dirty="0" smtClean="0"/>
              <a:t> континенту -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опадами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менше</a:t>
            </a:r>
            <a:r>
              <a:rPr lang="ru-RU" sz="2000" dirty="0" smtClean="0"/>
              <a:t> 200 мм (</a:t>
            </a:r>
            <a:r>
              <a:rPr lang="ru-RU" sz="2000" dirty="0" err="1" smtClean="0"/>
              <a:t>пустелі</a:t>
            </a:r>
            <a:r>
              <a:rPr lang="ru-RU" sz="2000" dirty="0" smtClean="0"/>
              <a:t> Сахара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Намиб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напівпустеля</a:t>
            </a:r>
            <a:r>
              <a:rPr lang="ru-RU" sz="2000" dirty="0" smtClean="0"/>
              <a:t> </a:t>
            </a:r>
            <a:r>
              <a:rPr lang="ru-RU" sz="2000" dirty="0" err="1" smtClean="0"/>
              <a:t>Калахарі</a:t>
            </a:r>
            <a:r>
              <a:rPr lang="ru-RU" sz="2000" dirty="0" smtClean="0"/>
              <a:t>). Для </a:t>
            </a:r>
            <a:r>
              <a:rPr lang="ru-RU" sz="2000" dirty="0" err="1" smtClean="0"/>
              <a:t>решти</a:t>
            </a:r>
            <a:r>
              <a:rPr lang="ru-RU" sz="2000" dirty="0" smtClean="0"/>
              <a:t> 30%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характерний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тривалий</a:t>
            </a:r>
            <a:r>
              <a:rPr lang="ru-RU" sz="2000" dirty="0" smtClean="0"/>
              <a:t> </a:t>
            </a:r>
            <a:r>
              <a:rPr lang="ru-RU" sz="2000" dirty="0" err="1" smtClean="0"/>
              <a:t>сухий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період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121860" name="Picture 4" descr="http://lifeglobe.net/media/places/46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6377"/>
            <a:ext cx="4286280" cy="3211623"/>
          </a:xfrm>
          <a:prstGeom prst="rect">
            <a:avLst/>
          </a:prstGeom>
          <a:noFill/>
        </p:spPr>
      </p:pic>
      <p:pic>
        <p:nvPicPr>
          <p:cNvPr id="121862" name="Picture 6" descr="http://www.miruma.ru/wp-content/uploads/2010/02/uchebnaya-filmoteka-geografiya-afr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619501"/>
            <a:ext cx="4286248" cy="32384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43956" cy="6126163"/>
          </a:xfrm>
        </p:spPr>
        <p:txBody>
          <a:bodyPr/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тропічних</a:t>
            </a:r>
            <a:r>
              <a:rPr lang="ru-RU" sz="2400" dirty="0" smtClean="0"/>
              <a:t> областях Африки </a:t>
            </a:r>
            <a:r>
              <a:rPr lang="ru-RU" sz="2400" dirty="0" err="1" smtClean="0"/>
              <a:t>знаходяться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райони</a:t>
            </a:r>
            <a:r>
              <a:rPr lang="ru-RU" sz="2400" dirty="0" smtClean="0"/>
              <a:t>, </a:t>
            </a:r>
            <a:r>
              <a:rPr lang="ru-RU" sz="2400" dirty="0" err="1" smtClean="0"/>
              <a:t>піддані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багато­річним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посухам</a:t>
            </a:r>
            <a:r>
              <a:rPr lang="ru-RU" sz="2400" dirty="0" smtClean="0"/>
              <a:t>. А в </a:t>
            </a:r>
            <a:r>
              <a:rPr lang="ru-RU" sz="2400" dirty="0" err="1" smtClean="0"/>
              <a:t>екваторіальних</a:t>
            </a:r>
            <a:r>
              <a:rPr lang="ru-RU" sz="2400" dirty="0" smtClean="0"/>
              <a:t> областях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відрізняються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надлишковим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зволоженням</a:t>
            </a:r>
            <a:r>
              <a:rPr lang="ru-RU" sz="2400" dirty="0" smtClean="0"/>
              <a:t>. </a:t>
            </a:r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 smtClean="0"/>
              <a:t>кліматичні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труднощі</a:t>
            </a:r>
            <a:r>
              <a:rPr lang="ru-RU" sz="2400" dirty="0" smtClean="0"/>
              <a:t> у </a:t>
            </a:r>
            <a:r>
              <a:rPr lang="ru-RU" sz="2400" dirty="0" err="1" smtClean="0"/>
              <a:t>господарському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освоєнні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Для </a:t>
            </a:r>
            <a:r>
              <a:rPr lang="ru-RU" sz="2400" dirty="0" err="1" smtClean="0"/>
              <a:t>річкової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мережі</a:t>
            </a:r>
            <a:r>
              <a:rPr lang="ru-RU" sz="2400" dirty="0" smtClean="0"/>
              <a:t> континенту </a:t>
            </a:r>
            <a:r>
              <a:rPr lang="ru-RU" sz="2400" dirty="0" err="1" smtClean="0"/>
              <a:t>характерний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високий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об'єм</a:t>
            </a:r>
            <a:r>
              <a:rPr lang="ru-RU" sz="2400" dirty="0" smtClean="0"/>
              <a:t> </a:t>
            </a:r>
            <a:r>
              <a:rPr lang="ru-RU" sz="2400" dirty="0" err="1" smtClean="0"/>
              <a:t>річного</a:t>
            </a:r>
            <a:r>
              <a:rPr lang="ru-RU" sz="2400" dirty="0" smtClean="0"/>
              <a:t> стоку. </a:t>
            </a:r>
            <a:r>
              <a:rPr lang="ru-RU" sz="2400" dirty="0" err="1" smtClean="0"/>
              <a:t>Річкова</a:t>
            </a:r>
            <a:r>
              <a:rPr lang="ru-RU" sz="2400" dirty="0" smtClean="0"/>
              <a:t> мережа </a:t>
            </a:r>
            <a:r>
              <a:rPr lang="ru-RU" sz="2400" dirty="0" err="1" smtClean="0"/>
              <a:t>різноманітна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частинах</a:t>
            </a:r>
            <a:r>
              <a:rPr lang="ru-RU" sz="2400" dirty="0" smtClean="0"/>
              <a:t> континенту. Континент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значні</a:t>
            </a:r>
            <a:r>
              <a:rPr lang="ru-RU" sz="2400" dirty="0" smtClean="0"/>
              <a:t> </a:t>
            </a:r>
            <a:r>
              <a:rPr lang="ru-RU" sz="2400" dirty="0" err="1" smtClean="0"/>
              <a:t>ґрунтові</a:t>
            </a:r>
            <a:r>
              <a:rPr lang="ru-RU" sz="2400" dirty="0" smtClean="0"/>
              <a:t> </a:t>
            </a:r>
            <a:r>
              <a:rPr lang="ru-RU" sz="2400" dirty="0" err="1" smtClean="0"/>
              <a:t>ресурси</a:t>
            </a:r>
            <a:r>
              <a:rPr lang="ru-RU" sz="2400" dirty="0" smtClean="0"/>
              <a:t>. </a:t>
            </a:r>
            <a:r>
              <a:rPr lang="ru-RU" sz="2400" dirty="0" err="1" smtClean="0"/>
              <a:t>Значні</a:t>
            </a:r>
            <a:r>
              <a:rPr lang="ru-RU" sz="2400" dirty="0" smtClean="0"/>
              <a:t> запаси </a:t>
            </a:r>
            <a:r>
              <a:rPr lang="ru-RU" sz="2400" dirty="0" err="1" smtClean="0"/>
              <a:t>деревини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ліси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площі</a:t>
            </a:r>
            <a:r>
              <a:rPr lang="ru-RU" sz="2400" dirty="0" smtClean="0"/>
              <a:t> в </a:t>
            </a:r>
            <a:r>
              <a:rPr lang="ru-RU" sz="2400" dirty="0" err="1" smtClean="0"/>
              <a:t>Централь­ній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Західній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Африці</a:t>
            </a:r>
            <a:r>
              <a:rPr lang="ru-RU" sz="2400" dirty="0" smtClean="0"/>
              <a:t>. </a:t>
            </a:r>
          </a:p>
          <a:p>
            <a:endParaRPr lang="ru-RU" dirty="0"/>
          </a:p>
        </p:txBody>
      </p:sp>
      <p:pic>
        <p:nvPicPr>
          <p:cNvPr id="122884" name="Picture 4" descr="https://encrypted-tbn2.gstatic.com/images?q=tbn:ANd9GcTxNmdcScqj3erRxtZ0Dgu2LlEAMLvslpPupQswx4TrIAeDJq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472" y="3857628"/>
            <a:ext cx="4571528" cy="3000372"/>
          </a:xfrm>
          <a:prstGeom prst="rect">
            <a:avLst/>
          </a:prstGeom>
          <a:noFill/>
        </p:spPr>
      </p:pic>
      <p:pic>
        <p:nvPicPr>
          <p:cNvPr id="122886" name="Picture 6" descr="http://www.gdefon.ru/wallpapers/388334_afrika_zambiya_vodopad_viktoriya_raduga_doroga_2048x1363_%28www.GdeFon.ru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7777"/>
            <a:ext cx="4071965" cy="27102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258204" cy="5983311"/>
          </a:xfrm>
        </p:spPr>
        <p:txBody>
          <a:bodyPr/>
          <a:lstStyle/>
          <a:p>
            <a:r>
              <a:rPr lang="ru-RU" sz="2800" dirty="0" err="1" smtClean="0"/>
              <a:t>Мінерально-сировинні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ресурси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різноманітні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значні</a:t>
            </a:r>
            <a:r>
              <a:rPr lang="ru-RU" sz="2800" dirty="0" smtClean="0"/>
              <a:t>. У </a:t>
            </a:r>
            <a:r>
              <a:rPr lang="ru-RU" sz="2800" dirty="0" err="1" smtClean="0"/>
              <a:t>надрах</a:t>
            </a:r>
            <a:r>
              <a:rPr lang="ru-RU" sz="2800" dirty="0" smtClean="0"/>
              <a:t> континенту </a:t>
            </a:r>
            <a:r>
              <a:rPr lang="ru-RU" sz="2800" dirty="0" err="1" smtClean="0"/>
              <a:t>виявлені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залізні</a:t>
            </a:r>
            <a:r>
              <a:rPr lang="ru-RU" sz="2800" dirty="0" smtClean="0"/>
              <a:t> </a:t>
            </a:r>
            <a:r>
              <a:rPr lang="ru-RU" sz="2800" dirty="0" err="1" smtClean="0"/>
              <a:t>руди</a:t>
            </a:r>
            <a:r>
              <a:rPr lang="ru-RU" sz="2800" dirty="0" smtClean="0"/>
              <a:t>, </a:t>
            </a:r>
            <a:r>
              <a:rPr lang="ru-RU" sz="2800" dirty="0" err="1" smtClean="0"/>
              <a:t>нафта</a:t>
            </a:r>
            <a:r>
              <a:rPr lang="ru-RU" sz="2800" dirty="0" smtClean="0"/>
              <a:t>, газ, </a:t>
            </a:r>
            <a:r>
              <a:rPr lang="ru-RU" sz="2800" dirty="0" err="1" smtClean="0"/>
              <a:t>кам'яне</a:t>
            </a:r>
            <a:r>
              <a:rPr lang="ru-RU" sz="2800" dirty="0" smtClean="0"/>
              <a:t> </a:t>
            </a:r>
            <a:r>
              <a:rPr lang="ru-RU" sz="2800" dirty="0" err="1" smtClean="0"/>
              <a:t>вугілля</a:t>
            </a:r>
            <a:r>
              <a:rPr lang="ru-RU" sz="2800" dirty="0" smtClean="0"/>
              <a:t>, </a:t>
            </a:r>
            <a:r>
              <a:rPr lang="ru-RU" sz="2800" dirty="0" err="1" smtClean="0"/>
              <a:t>руди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кольорових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металів</a:t>
            </a:r>
            <a:r>
              <a:rPr lang="ru-RU" sz="2800" dirty="0" smtClean="0"/>
              <a:t>, </a:t>
            </a:r>
            <a:r>
              <a:rPr lang="ru-RU" sz="2800" dirty="0" err="1" smtClean="0"/>
              <a:t>дорогоцінні</a:t>
            </a:r>
            <a:r>
              <a:rPr lang="ru-RU" sz="2800" dirty="0" smtClean="0"/>
              <a:t> метали, </a:t>
            </a:r>
            <a:r>
              <a:rPr lang="ru-RU" sz="2800" dirty="0" err="1" smtClean="0"/>
              <a:t>хімічна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сировина</a:t>
            </a:r>
            <a:r>
              <a:rPr lang="ru-RU" sz="2800" dirty="0" smtClean="0"/>
              <a:t>. </a:t>
            </a:r>
            <a:r>
              <a:rPr lang="ru-RU" sz="2800" dirty="0" err="1" smtClean="0"/>
              <a:t>Світове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запаси </a:t>
            </a:r>
            <a:r>
              <a:rPr lang="ru-RU" sz="2800" dirty="0" err="1" smtClean="0"/>
              <a:t>міді</a:t>
            </a:r>
            <a:r>
              <a:rPr lang="ru-RU" sz="2800" dirty="0" smtClean="0"/>
              <a:t>, </a:t>
            </a:r>
            <a:r>
              <a:rPr lang="ru-RU" sz="2800" dirty="0" err="1" smtClean="0"/>
              <a:t>уранових</a:t>
            </a:r>
            <a:r>
              <a:rPr lang="ru-RU" sz="2800" dirty="0" smtClean="0"/>
              <a:t> руд, </a:t>
            </a:r>
            <a:r>
              <a:rPr lang="ru-RU" sz="2800" dirty="0" err="1" smtClean="0"/>
              <a:t>алмазів</a:t>
            </a:r>
            <a:r>
              <a:rPr lang="ru-RU" sz="2800" dirty="0" smtClean="0"/>
              <a:t>, </a:t>
            </a:r>
            <a:r>
              <a:rPr lang="ru-RU" sz="2800" dirty="0" err="1" smtClean="0"/>
              <a:t>бокситів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марганцевих</a:t>
            </a:r>
            <a:r>
              <a:rPr lang="ru-RU" sz="2800" dirty="0" smtClean="0"/>
              <a:t> руд, золота. </a:t>
            </a:r>
            <a:endParaRPr lang="ru-RU" sz="2800" dirty="0"/>
          </a:p>
        </p:txBody>
      </p:sp>
      <p:pic>
        <p:nvPicPr>
          <p:cNvPr id="123906" name="Picture 2" descr="http://geographyofrussia.ru/wp-content/uploads/2009/06/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5377" y="4357694"/>
            <a:ext cx="3228622" cy="2500306"/>
          </a:xfrm>
          <a:prstGeom prst="rect">
            <a:avLst/>
          </a:prstGeom>
          <a:noFill/>
        </p:spPr>
      </p:pic>
      <p:pic>
        <p:nvPicPr>
          <p:cNvPr id="123908" name="Picture 4" descr="https://encrypted-tbn3.gstatic.com/images?q=tbn:ANd9GcTR2RqWu3MLNbCd8rIAnz31pdVAcAVPwEJvs1BpskC85508MH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786166"/>
            <a:ext cx="3355174" cy="3071834"/>
          </a:xfrm>
          <a:prstGeom prst="rect">
            <a:avLst/>
          </a:prstGeom>
          <a:noFill/>
        </p:spPr>
      </p:pic>
      <p:pic>
        <p:nvPicPr>
          <p:cNvPr id="123910" name="Picture 6" descr="http://www.mindat.org/photos/05401750012046949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2905070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Для Африки </a:t>
            </a:r>
            <a:r>
              <a:rPr lang="ru-RU" sz="2000" dirty="0" err="1" smtClean="0"/>
              <a:t>характерні</a:t>
            </a:r>
            <a:r>
              <a:rPr lang="ru-RU" sz="2000" dirty="0" smtClean="0"/>
              <a:t>: </a:t>
            </a:r>
            <a:r>
              <a:rPr lang="ru-RU" sz="2000" dirty="0" err="1" smtClean="0"/>
              <a:t>швидке</a:t>
            </a:r>
            <a:r>
              <a:rPr lang="ru-RU" sz="2000" dirty="0" smtClean="0"/>
              <a:t> </a:t>
            </a:r>
            <a:r>
              <a:rPr lang="ru-RU" sz="2000" dirty="0" err="1" smtClean="0"/>
              <a:t>зростання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етнічна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розмаїтість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перевага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. Африка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регіоном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природним</a:t>
            </a:r>
            <a:r>
              <a:rPr lang="ru-RU" sz="2000" dirty="0" smtClean="0"/>
              <a:t> приростом. І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приріст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залишається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високим</a:t>
            </a:r>
            <a:r>
              <a:rPr lang="ru-RU" sz="2000" dirty="0" smtClean="0"/>
              <a:t> - 20 - 26 </a:t>
            </a:r>
            <a:r>
              <a:rPr lang="ru-RU" sz="2000" dirty="0" err="1" smtClean="0"/>
              <a:t>чоловік</a:t>
            </a:r>
            <a:r>
              <a:rPr lang="ru-RU" sz="2000" dirty="0" smtClean="0"/>
              <a:t> на 1000 </a:t>
            </a:r>
            <a:r>
              <a:rPr lang="ru-RU" sz="2000" dirty="0" err="1" smtClean="0"/>
              <a:t>жителів</a:t>
            </a:r>
            <a:r>
              <a:rPr lang="ru-RU" sz="2000" dirty="0" smtClean="0"/>
              <a:t>. В </a:t>
            </a:r>
            <a:r>
              <a:rPr lang="ru-RU" sz="2000" dirty="0" err="1" smtClean="0"/>
              <a:t>останні</a:t>
            </a:r>
            <a:r>
              <a:rPr lang="ru-RU" sz="2000" dirty="0" smtClean="0"/>
              <a:t> роки на </a:t>
            </a:r>
            <a:r>
              <a:rPr lang="ru-RU" sz="2000" dirty="0" err="1" smtClean="0"/>
              <a:t>континенті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повільно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неухильно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знижується</a:t>
            </a:r>
            <a:r>
              <a:rPr lang="ru-RU" sz="2000" dirty="0" smtClean="0"/>
              <a:t>, а </a:t>
            </a:r>
            <a:r>
              <a:rPr lang="ru-RU" sz="2000" dirty="0" err="1" smtClean="0"/>
              <a:t>народжуваність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стабілізується</a:t>
            </a:r>
            <a:r>
              <a:rPr lang="ru-RU" sz="2000" dirty="0" smtClean="0"/>
              <a:t>,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починає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знижуватися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4930" name="Picture 2" descr="http://mignews.com.ua/files/pictures/201109/1316074470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929066"/>
            <a:ext cx="3062828" cy="2928934"/>
          </a:xfrm>
          <a:prstGeom prst="rect">
            <a:avLst/>
          </a:prstGeom>
          <a:noFill/>
        </p:spPr>
      </p:pic>
      <p:pic>
        <p:nvPicPr>
          <p:cNvPr id="124932" name="Picture 4" descr="http://f1.foto.rambler.ru/preview/r/362x483/46090eed-d08c-a6b7-52ad-9fb58276813c/%D0%AD%D1%82%D0%BE_%D0%BD%D0%B5_%D0%90%D0%BC%D0%B5%D1%80%D0%B8%D0%BA%D0%B0_%D1%8D%D1%82%D0%BE_%D0%90%D1%84%D1%80%D0%B8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500438"/>
            <a:ext cx="3714744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7">
  <a:themeElements>
    <a:clrScheme name="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047</Template>
  <TotalTime>91</TotalTime>
  <Words>988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047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Економіко- географічна характеристика  Африки</vt:lpstr>
      <vt:lpstr>ЕГП</vt:lpstr>
      <vt:lpstr>Слайд 3</vt:lpstr>
      <vt:lpstr>Слайд 4</vt:lpstr>
      <vt:lpstr>Слайд 5</vt:lpstr>
      <vt:lpstr>Природно-ресурсний потенціал</vt:lpstr>
      <vt:lpstr>Слайд 7</vt:lpstr>
      <vt:lpstr>Слайд 8</vt:lpstr>
      <vt:lpstr>Населення</vt:lpstr>
      <vt:lpstr>Слайд 10</vt:lpstr>
      <vt:lpstr>Слайд 11</vt:lpstr>
      <vt:lpstr>Господарство</vt:lpstr>
      <vt:lpstr>Слайд 13</vt:lpstr>
      <vt:lpstr>Слайд 14</vt:lpstr>
      <vt:lpstr>Транспорт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Економіко- географічна характерисктика  Африки</dc:title>
  <dc:creator>Olya</dc:creator>
  <cp:lastModifiedBy>Olya</cp:lastModifiedBy>
  <cp:revision>11</cp:revision>
  <dcterms:created xsi:type="dcterms:W3CDTF">2013-05-03T11:26:20Z</dcterms:created>
  <dcterms:modified xsi:type="dcterms:W3CDTF">2013-05-03T12:58:14Z</dcterms:modified>
</cp:coreProperties>
</file>