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24"/>
    <a:srgbClr val="29472E"/>
    <a:srgbClr val="111D13"/>
    <a:srgbClr val="4E3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02"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631309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7228863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472723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38574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4956569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4"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12274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4"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402608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188057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747416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361484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387408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879858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4059460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5" name="Footer Placeholder 3"/>
          <p:cNvSpPr>
            <a:spLocks noGrp="1"/>
          </p:cNvSpPr>
          <p:nvPr>
            <p:ph type="ftr" sz="quarter" idx="11"/>
          </p:nvPr>
        </p:nvSpPr>
        <p:spPr/>
        <p:txBody>
          <a:bodyPr/>
          <a:lstStyle/>
          <a:p>
            <a:endParaRPr lang="ru-RU" dirty="0"/>
          </a:p>
        </p:txBody>
      </p:sp>
      <p:sp>
        <p:nvSpPr>
          <p:cNvPr id="6"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858220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5" name="Footer Placeholder 2"/>
          <p:cNvSpPr>
            <a:spLocks noGrp="1"/>
          </p:cNvSpPr>
          <p:nvPr>
            <p:ph type="ftr" sz="quarter" idx="11"/>
          </p:nvPr>
        </p:nvSpPr>
        <p:spPr/>
        <p:txBody>
          <a:bodyPr/>
          <a:lstStyle/>
          <a:p>
            <a:endParaRPr lang="ru-RU" dirty="0"/>
          </a:p>
        </p:txBody>
      </p:sp>
      <p:sp>
        <p:nvSpPr>
          <p:cNvPr id="6"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68128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5" name="Footer Placeholder 5"/>
          <p:cNvSpPr>
            <a:spLocks noGrp="1"/>
          </p:cNvSpPr>
          <p:nvPr>
            <p:ph type="ftr" sz="quarter" idx="11"/>
          </p:nvPr>
        </p:nvSpPr>
        <p:spPr/>
        <p:txBody>
          <a:bodyPr/>
          <a:lstStyle/>
          <a:p>
            <a:endParaRPr lang="ru-RU" dirty="0"/>
          </a:p>
        </p:txBody>
      </p:sp>
      <p:sp>
        <p:nvSpPr>
          <p:cNvPr id="6"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612561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29.03.2014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382400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C71EC6-210F-42DE-9C53-41977AD35B3D}" type="datetimeFigureOut">
              <a:rPr lang="ru-RU" smtClean="0"/>
              <a:t>29.03.2014</a:t>
            </a:fld>
            <a:endParaRPr lang="ru-RU"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19B0651-EE4F-4900-A07F-96A6BFA9D0F0}" type="slidenum">
              <a:rPr lang="ru-RU" smtClean="0"/>
              <a:t>‹#›</a:t>
            </a:fld>
            <a:endParaRPr lang="ru-RU" dirty="0"/>
          </a:p>
        </p:txBody>
      </p:sp>
    </p:spTree>
    <p:extLst>
      <p:ext uri="{BB962C8B-B14F-4D97-AF65-F5344CB8AC3E}">
        <p14:creationId xmlns:p14="http://schemas.microsoft.com/office/powerpoint/2010/main" val="1721607745"/>
      </p:ext>
    </p:extLst>
  </p:cSld>
  <p:clrMap bg1="dk1" tx1="lt1" bg2="dk2" tx2="lt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009891"/>
            <a:ext cx="9144000" cy="707886"/>
          </a:xfrm>
          <a:prstGeom prst="rect">
            <a:avLst/>
          </a:prstGeom>
          <a:noFill/>
        </p:spPr>
        <p:txBody>
          <a:bodyPr wrap="square" rtlCol="0">
            <a:spAutoFit/>
          </a:bodyPr>
          <a:lstStyle/>
          <a:p>
            <a:pPr algn="ctr"/>
            <a:r>
              <a:rPr lang="uk-UA" sz="4000" b="1" dirty="0">
                <a:ln w="3175">
                  <a:solidFill>
                    <a:schemeClr val="accent2"/>
                  </a:solidFill>
                </a:ln>
                <a:solidFill>
                  <a:schemeClr val="tx1">
                    <a:lumMod val="75000"/>
                    <a:lumOff val="25000"/>
                  </a:schemeClr>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Тема. Країни Південно-Західної Азії</a:t>
            </a:r>
          </a:p>
        </p:txBody>
      </p:sp>
      <p:cxnSp>
        <p:nvCxnSpPr>
          <p:cNvPr id="4" name="Прямая соединительная линия 3"/>
          <p:cNvCxnSpPr/>
          <p:nvPr/>
        </p:nvCxnSpPr>
        <p:spPr>
          <a:xfrm>
            <a:off x="467544" y="2717777"/>
            <a:ext cx="8208912" cy="0"/>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6444991" y="5517232"/>
            <a:ext cx="2699009" cy="1077218"/>
          </a:xfrm>
          <a:prstGeom prst="rect">
            <a:avLst/>
          </a:prstGeom>
          <a:noFill/>
        </p:spPr>
        <p:txBody>
          <a:bodyPr wrap="none" rtlCol="0">
            <a:spAutoFit/>
          </a:bodyPr>
          <a:lstStyle/>
          <a:p>
            <a:pPr algn="ctr"/>
            <a:r>
              <a:rPr lang="uk-UA" sz="1600" b="1" dirty="0">
                <a:solidFill>
                  <a:schemeClr val="tx1">
                    <a:lumMod val="75000"/>
                    <a:lumOff val="25000"/>
                  </a:schemeClr>
                </a:solidFill>
                <a:latin typeface="Times New Roman" panose="02020603050405020304" pitchFamily="18" charset="0"/>
                <a:cs typeface="Times New Roman" panose="02020603050405020304" pitchFamily="18" charset="0"/>
              </a:rPr>
              <a:t>Виконала</a:t>
            </a:r>
            <a:br>
              <a:rPr lang="uk-UA" sz="1600" b="1" dirty="0">
                <a:solidFill>
                  <a:schemeClr val="tx1">
                    <a:lumMod val="75000"/>
                    <a:lumOff val="25000"/>
                  </a:schemeClr>
                </a:solidFill>
                <a:latin typeface="Times New Roman" panose="02020603050405020304" pitchFamily="18" charset="0"/>
                <a:cs typeface="Times New Roman" panose="02020603050405020304" pitchFamily="18" charset="0"/>
              </a:rPr>
            </a:br>
            <a:r>
              <a:rPr lang="uk-UA" sz="1600" b="1" dirty="0">
                <a:solidFill>
                  <a:schemeClr val="tx1">
                    <a:lumMod val="75000"/>
                    <a:lumOff val="25000"/>
                  </a:schemeClr>
                </a:solidFill>
                <a:latin typeface="Times New Roman" panose="02020603050405020304" pitchFamily="18" charset="0"/>
                <a:cs typeface="Times New Roman" panose="02020603050405020304" pitchFamily="18" charset="0"/>
              </a:rPr>
              <a:t>учениця 10-А класу</a:t>
            </a:r>
            <a:br>
              <a:rPr lang="uk-UA" sz="1600" b="1" dirty="0">
                <a:solidFill>
                  <a:schemeClr val="tx1">
                    <a:lumMod val="75000"/>
                    <a:lumOff val="25000"/>
                  </a:schemeClr>
                </a:solidFill>
                <a:latin typeface="Times New Roman" panose="02020603050405020304" pitchFamily="18" charset="0"/>
                <a:cs typeface="Times New Roman" panose="02020603050405020304" pitchFamily="18" charset="0"/>
              </a:rPr>
            </a:br>
            <a:r>
              <a:rPr lang="uk-UA" sz="1600" b="1" dirty="0">
                <a:solidFill>
                  <a:schemeClr val="tx1">
                    <a:lumMod val="75000"/>
                    <a:lumOff val="25000"/>
                  </a:schemeClr>
                </a:solidFill>
                <a:latin typeface="Times New Roman" panose="02020603050405020304" pitchFamily="18" charset="0"/>
                <a:cs typeface="Times New Roman" panose="02020603050405020304" pitchFamily="18" charset="0"/>
              </a:rPr>
              <a:t>Миколаївської гімназії №4</a:t>
            </a:r>
            <a:br>
              <a:rPr lang="uk-UA" sz="1600" b="1" dirty="0">
                <a:solidFill>
                  <a:schemeClr val="tx1">
                    <a:lumMod val="75000"/>
                    <a:lumOff val="25000"/>
                  </a:schemeClr>
                </a:solidFill>
                <a:latin typeface="Times New Roman" panose="02020603050405020304" pitchFamily="18" charset="0"/>
                <a:cs typeface="Times New Roman" panose="02020603050405020304" pitchFamily="18" charset="0"/>
              </a:rPr>
            </a:br>
            <a:r>
              <a:rPr lang="uk-UA" sz="1600" b="1" dirty="0">
                <a:solidFill>
                  <a:schemeClr val="tx1">
                    <a:lumMod val="75000"/>
                    <a:lumOff val="25000"/>
                  </a:schemeClr>
                </a:solidFill>
                <a:latin typeface="Times New Roman" panose="02020603050405020304" pitchFamily="18" charset="0"/>
                <a:cs typeface="Times New Roman" panose="02020603050405020304" pitchFamily="18" charset="0"/>
              </a:rPr>
              <a:t>Окулічева Ольга</a:t>
            </a:r>
          </a:p>
        </p:txBody>
      </p:sp>
    </p:spTree>
    <p:extLst>
      <p:ext uri="{BB962C8B-B14F-4D97-AF65-F5344CB8AC3E}">
        <p14:creationId xmlns:p14="http://schemas.microsoft.com/office/powerpoint/2010/main" val="640916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60673" y="-19397"/>
            <a:ext cx="6642738" cy="707886"/>
          </a:xfrm>
          <a:prstGeom prst="rect">
            <a:avLst/>
          </a:prstGeom>
          <a:noFill/>
        </p:spPr>
        <p:txBody>
          <a:bodyPr wrap="square" rtlCol="0">
            <a:spAutoFit/>
          </a:bodyPr>
          <a:lstStyle/>
          <a:p>
            <a:pPr algn="ctr"/>
            <a:r>
              <a:rPr lang="ru-RU" sz="4000" b="1" dirty="0">
                <a:ln>
                  <a:solidFill>
                    <a:schemeClr val="accent2"/>
                  </a:solidFill>
                </a:ln>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Склад території</a:t>
            </a:r>
            <a:endParaRPr lang="uk-UA" sz="4000" b="1" dirty="0">
              <a:ln>
                <a:solidFill>
                  <a:schemeClr val="accent2"/>
                </a:solidFill>
              </a:ln>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041" y="908720"/>
            <a:ext cx="9144000" cy="1938992"/>
          </a:xfrm>
          <a:prstGeom prst="rect">
            <a:avLst/>
          </a:prstGeom>
        </p:spPr>
        <p:txBody>
          <a:bodyPr wrap="square">
            <a:spAutoFit/>
          </a:bodyPr>
          <a:lstStyle/>
          <a:p>
            <a:pPr algn="ctr"/>
            <a:r>
              <a:rPr lang="uk-UA" sz="2400" dirty="0">
                <a:solidFill>
                  <a:schemeClr val="tx1">
                    <a:lumMod val="85000"/>
                    <a:lumOff val="15000"/>
                  </a:schemeClr>
                </a:solidFill>
                <a:latin typeface="Times New Roman" panose="02020603050405020304" pitchFamily="18" charset="0"/>
                <a:cs typeface="Times New Roman" panose="02020603050405020304" pitchFamily="18" charset="0"/>
              </a:rPr>
              <a:t>До Південно-Західної Азії (Близького і Середнього Сходу) входять 16 країн, які розташовані на стикові трьох частин світу. Це Туреччина, Іран, Афганістан, Сирія, Ірак, Ліван, Ізраїль, Йорданія, Саудівська Аравія, Кувейт, Бахрейн, Катар, Об'єднані  Арабські Емірати, Оман, Ємен, Кіпр.</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067942"/>
            <a:ext cx="5472608" cy="33133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883645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33336" y="-99392"/>
            <a:ext cx="4321248" cy="707886"/>
          </a:xfrm>
          <a:prstGeom prst="rect">
            <a:avLst/>
          </a:prstGeom>
          <a:noFill/>
        </p:spPr>
        <p:txBody>
          <a:bodyPr wrap="none" rtlCol="0">
            <a:spAutoFit/>
          </a:bodyPr>
          <a:lstStyle/>
          <a:p>
            <a:r>
              <a:rPr lang="ru-RU" sz="4000" b="1" dirty="0">
                <a:ln w="3175">
                  <a:solidFill>
                    <a:schemeClr val="accent2"/>
                  </a:solidFill>
                </a:ln>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Природн</a:t>
            </a:r>
            <a:r>
              <a:rPr lang="uk-UA" sz="4000" b="1" dirty="0">
                <a:ln w="3175">
                  <a:solidFill>
                    <a:schemeClr val="accent2"/>
                  </a:solidFill>
                </a:ln>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 ресурси</a:t>
            </a:r>
          </a:p>
        </p:txBody>
      </p:sp>
      <p:sp>
        <p:nvSpPr>
          <p:cNvPr id="3" name="Прямоугольник 2"/>
          <p:cNvSpPr/>
          <p:nvPr/>
        </p:nvSpPr>
        <p:spPr>
          <a:xfrm>
            <a:off x="0" y="746923"/>
            <a:ext cx="9144000" cy="1569660"/>
          </a:xfrm>
          <a:prstGeom prst="rect">
            <a:avLst/>
          </a:prstGeom>
        </p:spPr>
        <p:txBody>
          <a:bodyPr wrap="square">
            <a:spAutoFit/>
          </a:bodyPr>
          <a:lstStyle/>
          <a:p>
            <a:pPr algn="ctr"/>
            <a:r>
              <a:rPr lang="uk-UA" sz="2400" dirty="0">
                <a:latin typeface="Times New Roman" panose="02020603050405020304" pitchFamily="18" charset="0"/>
                <a:cs typeface="Times New Roman" panose="02020603050405020304" pitchFamily="18" charset="0"/>
              </a:rPr>
              <a:t>Мінеральні ресурси регіону розвідані недостатньо. Крім величезних запасів нафти (66% світових запасів) та газу (26%), виділяються значні обсяги хромітів (Туреччина), мінеральних солей Мертвого моря та фосфоритів, калійних солей (Йорданія, Ізраїль).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08920"/>
            <a:ext cx="3892718" cy="29675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842" y="2708920"/>
            <a:ext cx="3934622" cy="29675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115616" y="5877272"/>
            <a:ext cx="2520280" cy="30777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uk-UA" sz="1400" dirty="0">
                <a:latin typeface="Times New Roman" panose="02020603050405020304" pitchFamily="18" charset="0"/>
                <a:cs typeface="Times New Roman" panose="02020603050405020304" pitchFamily="18" charset="0"/>
              </a:rPr>
              <a:t>Солі Мертвого моря в Ізраїлі</a:t>
            </a:r>
          </a:p>
        </p:txBody>
      </p:sp>
      <p:sp>
        <p:nvSpPr>
          <p:cNvPr id="5" name="TextBox 4"/>
          <p:cNvSpPr txBox="1"/>
          <p:nvPr/>
        </p:nvSpPr>
        <p:spPr>
          <a:xfrm>
            <a:off x="5343739" y="5868094"/>
            <a:ext cx="2730812" cy="30777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uk-UA" sz="1400" dirty="0">
                <a:latin typeface="Times New Roman" panose="02020603050405020304" pitchFamily="18" charset="0"/>
                <a:cs typeface="Times New Roman" panose="02020603050405020304" pitchFamily="18" charset="0"/>
              </a:rPr>
              <a:t>Поклади калійної солі в Йорданії</a:t>
            </a:r>
          </a:p>
        </p:txBody>
      </p:sp>
    </p:spTree>
    <p:extLst>
      <p:ext uri="{BB962C8B-B14F-4D97-AF65-F5344CB8AC3E}">
        <p14:creationId xmlns:p14="http://schemas.microsoft.com/office/powerpoint/2010/main" val="2637784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 calcmode="lin" valueType="num">
                                      <p:cBhvr additive="base">
                                        <p:cTn id="26" dur="500" fill="hold"/>
                                        <p:tgtEl>
                                          <p:spTgt spid="1027"/>
                                        </p:tgtEl>
                                        <p:attrNameLst>
                                          <p:attrName>ppt_x</p:attrName>
                                        </p:attrNameLst>
                                      </p:cBhvr>
                                      <p:tavLst>
                                        <p:tav tm="0">
                                          <p:val>
                                            <p:strVal val="#ppt_x"/>
                                          </p:val>
                                        </p:tav>
                                        <p:tav tm="100000">
                                          <p:val>
                                            <p:strVal val="#ppt_x"/>
                                          </p:val>
                                        </p:tav>
                                      </p:tavLst>
                                    </p:anim>
                                    <p:anim calcmode="lin" valueType="num">
                                      <p:cBhvr additive="base">
                                        <p:cTn id="27" dur="500" fill="hold"/>
                                        <p:tgtEl>
                                          <p:spTgt spid="10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869568" y="-99392"/>
            <a:ext cx="2685222" cy="707886"/>
          </a:xfrm>
          <a:prstGeom prst="rect">
            <a:avLst/>
          </a:prstGeom>
          <a:noFill/>
        </p:spPr>
        <p:txBody>
          <a:bodyPr wrap="none" rtlCol="0">
            <a:spAutoFit/>
          </a:bodyPr>
          <a:lstStyle/>
          <a:p>
            <a:r>
              <a:rPr lang="uk-UA" sz="4000" b="1" dirty="0">
                <a:ln>
                  <a:solidFill>
                    <a:schemeClr val="accent2"/>
                  </a:solidFill>
                </a:ln>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Населення</a:t>
            </a:r>
          </a:p>
        </p:txBody>
      </p:sp>
      <p:sp>
        <p:nvSpPr>
          <p:cNvPr id="3" name="Прямоугольник 2"/>
          <p:cNvSpPr/>
          <p:nvPr/>
        </p:nvSpPr>
        <p:spPr>
          <a:xfrm>
            <a:off x="3448" y="764704"/>
            <a:ext cx="4784576" cy="2800767"/>
          </a:xfrm>
          <a:prstGeom prst="rect">
            <a:avLst/>
          </a:prstGeom>
        </p:spPr>
        <p:txBody>
          <a:bodyPr wrap="square">
            <a:spAutoFit/>
          </a:bodyPr>
          <a:lstStyle/>
          <a:p>
            <a:pPr algn="ctr"/>
            <a:r>
              <a:rPr lang="uk-UA" sz="2200" dirty="0" smtClean="0">
                <a:latin typeface="Times New Roman" panose="02020603050405020304" pitchFamily="18" charset="0"/>
                <a:cs typeface="Times New Roman" panose="02020603050405020304" pitchFamily="18" charset="0"/>
              </a:rPr>
              <a:t>На території Південно-Західної Азії проживає 206 млн. осіб. Чисельність населення швидко зростає завдяки високому природному приросту населення. Країни регіону дуже різняться за кількістю населення, у Туреччині, Ірані та Афганістані сконцентровано 2/3 жителів регіону.</a:t>
            </a:r>
            <a:endParaRPr lang="uk-UA" sz="2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067944" y="3537013"/>
            <a:ext cx="5076056" cy="3139321"/>
          </a:xfrm>
          <a:prstGeom prst="rect">
            <a:avLst/>
          </a:prstGeom>
        </p:spPr>
        <p:txBody>
          <a:bodyPr wrap="square">
            <a:spAutoFit/>
          </a:bodyPr>
          <a:lstStyle/>
          <a:p>
            <a:pPr algn="ctr"/>
            <a:r>
              <a:rPr lang="uk-UA" sz="2200" dirty="0">
                <a:latin typeface="Times New Roman" panose="02020603050405020304" pitchFamily="18" charset="0"/>
                <a:cs typeface="Times New Roman" panose="02020603050405020304" pitchFamily="18" charset="0"/>
              </a:rPr>
              <a:t>Розміщується населення також нерівномірно. Середня густота його в жодній країні не перевищує 100 </a:t>
            </a:r>
            <a:r>
              <a:rPr lang="uk-UA" sz="2200" dirty="0" smtClean="0">
                <a:latin typeface="Times New Roman" panose="02020603050405020304" pitchFamily="18" charset="0"/>
                <a:cs typeface="Times New Roman" panose="02020603050405020304" pitchFamily="18" charset="0"/>
              </a:rPr>
              <a:t>осіб/</a:t>
            </a:r>
            <a:r>
              <a:rPr lang="uk-UA" sz="2200" dirty="0" err="1" smtClean="0">
                <a:latin typeface="Times New Roman" panose="02020603050405020304" pitchFamily="18" charset="0"/>
                <a:cs typeface="Times New Roman" panose="02020603050405020304" pitchFamily="18" charset="0"/>
              </a:rPr>
              <a:t>км²</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а у пустельних районах вона менша 1 особи/км кв. Рівень урбанізації в цілому невисокий. Чисельність міського населення зростає швидкими темпами, але переважають окремі міста, агломерації тільки формуються.</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076056" y="906937"/>
            <a:ext cx="3729702" cy="2516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49"/>
          <a:stretch/>
        </p:blipFill>
        <p:spPr bwMode="auto">
          <a:xfrm>
            <a:off x="323528" y="3861048"/>
            <a:ext cx="3538580" cy="25940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07513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1+#ppt_w/2"/>
                                          </p:val>
                                        </p:tav>
                                        <p:tav tm="100000">
                                          <p:val>
                                            <p:strVal val="#ppt_x"/>
                                          </p:val>
                                        </p:tav>
                                      </p:tavLst>
                                    </p:anim>
                                    <p:anim calcmode="lin" valueType="num">
                                      <p:cBhvr additive="base">
                                        <p:cTn id="18" dur="500" fill="hold"/>
                                        <p:tgtEl>
                                          <p:spTgt spid="307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2" presetClass="entr" presetSubtype="8"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additive="base">
                                        <p:cTn id="27" dur="500" fill="hold"/>
                                        <p:tgtEl>
                                          <p:spTgt spid="3075"/>
                                        </p:tgtEl>
                                        <p:attrNameLst>
                                          <p:attrName>ppt_x</p:attrName>
                                        </p:attrNameLst>
                                      </p:cBhvr>
                                      <p:tavLst>
                                        <p:tav tm="0">
                                          <p:val>
                                            <p:strVal val="0-#ppt_w/2"/>
                                          </p:val>
                                        </p:tav>
                                        <p:tav tm="100000">
                                          <p:val>
                                            <p:strVal val="#ppt_x"/>
                                          </p:val>
                                        </p:tav>
                                      </p:tavLst>
                                    </p:anim>
                                    <p:anim calcmode="lin" valueType="num">
                                      <p:cBhvr additive="base">
                                        <p:cTn id="2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157021" y="557316"/>
            <a:ext cx="4572508" cy="2123658"/>
          </a:xfrm>
          <a:prstGeom prst="rect">
            <a:avLst/>
          </a:prstGeom>
        </p:spPr>
        <p:txBody>
          <a:bodyPr wrap="square">
            <a:spAutoFit/>
          </a:bodyPr>
          <a:lstStyle/>
          <a:p>
            <a:pPr algn="ctr"/>
            <a:r>
              <a:rPr lang="uk-UA" sz="2200" dirty="0">
                <a:latin typeface="Times New Roman" panose="02020603050405020304" pitchFamily="18" charset="0"/>
                <a:cs typeface="Times New Roman" panose="02020603050405020304" pitchFamily="18" charset="0"/>
              </a:rPr>
              <a:t>Етнічний склад населення доволі складний. Найбільш однорідне населення Аравійського півострова, основу якого складають араби. Туреччина, Іран, Афганістан та Ірак – багатонаціональні країни.</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84984"/>
            <a:ext cx="3894502" cy="27532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Прямоугольник 3"/>
          <p:cNvSpPr/>
          <p:nvPr/>
        </p:nvSpPr>
        <p:spPr>
          <a:xfrm>
            <a:off x="4729529" y="5085184"/>
            <a:ext cx="4162951" cy="1446550"/>
          </a:xfrm>
          <a:prstGeom prst="rect">
            <a:avLst/>
          </a:prstGeom>
        </p:spPr>
        <p:txBody>
          <a:bodyPr wrap="square">
            <a:spAutoFit/>
          </a:bodyPr>
          <a:lstStyle/>
          <a:p>
            <a:pPr algn="ctr"/>
            <a:r>
              <a:rPr lang="uk-UA" sz="2200" dirty="0">
                <a:latin typeface="Times New Roman" panose="02020603050405020304" pitchFamily="18" charset="0"/>
                <a:cs typeface="Times New Roman" panose="02020603050405020304" pitchFamily="18" charset="0"/>
              </a:rPr>
              <a:t>Етнічні та релігійні відмінності створюють серйозні політичні й економічні труднощі у кожній країні.</a:t>
            </a: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8507"/>
          <a:stretch/>
        </p:blipFill>
        <p:spPr bwMode="auto">
          <a:xfrm>
            <a:off x="5292080" y="692696"/>
            <a:ext cx="3348371" cy="36540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1974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2" presetClass="entr" presetSubtype="1"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 presetClass="entr" presetSubtype="4"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additive="base">
                                        <p:cTn id="22" dur="500" fill="hold"/>
                                        <p:tgtEl>
                                          <p:spTgt spid="2051"/>
                                        </p:tgtEl>
                                        <p:attrNameLst>
                                          <p:attrName>ppt_x</p:attrName>
                                        </p:attrNameLst>
                                      </p:cBhvr>
                                      <p:tavLst>
                                        <p:tav tm="0">
                                          <p:val>
                                            <p:strVal val="#ppt_x"/>
                                          </p:val>
                                        </p:tav>
                                        <p:tav tm="100000">
                                          <p:val>
                                            <p:strVal val="#ppt_x"/>
                                          </p:val>
                                        </p:tav>
                                      </p:tavLst>
                                    </p:anim>
                                    <p:anim calcmode="lin" valueType="num">
                                      <p:cBhvr additive="base">
                                        <p:cTn id="2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55776" y="-20538"/>
            <a:ext cx="3780420" cy="707886"/>
          </a:xfrm>
          <a:prstGeom prst="rect">
            <a:avLst/>
          </a:prstGeom>
          <a:noFill/>
        </p:spPr>
        <p:txBody>
          <a:bodyPr wrap="square" rtlCol="0">
            <a:spAutoFit/>
          </a:bodyPr>
          <a:lstStyle/>
          <a:p>
            <a:pPr algn="ctr"/>
            <a:r>
              <a:rPr lang="uk-UA" sz="4000" b="1" dirty="0">
                <a:ln w="3175">
                  <a:solidFill>
                    <a:schemeClr val="accent2"/>
                  </a:solidFill>
                </a:ln>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Промисловість</a:t>
            </a:r>
          </a:p>
        </p:txBody>
      </p:sp>
      <p:sp>
        <p:nvSpPr>
          <p:cNvPr id="3" name="Прямоугольник 2"/>
          <p:cNvSpPr/>
          <p:nvPr/>
        </p:nvSpPr>
        <p:spPr>
          <a:xfrm>
            <a:off x="3939927" y="1412776"/>
            <a:ext cx="5188793" cy="1446550"/>
          </a:xfrm>
          <a:prstGeom prst="rect">
            <a:avLst/>
          </a:prstGeom>
        </p:spPr>
        <p:txBody>
          <a:bodyPr wrap="square">
            <a:spAutoFit/>
          </a:bodyPr>
          <a:lstStyle/>
          <a:p>
            <a:pPr algn="ctr"/>
            <a:r>
              <a:rPr lang="uk-UA" sz="2200" dirty="0">
                <a:latin typeface="Times New Roman" panose="02020603050405020304" pitchFamily="18" charset="0"/>
                <a:cs typeface="Times New Roman" panose="02020603050405020304" pitchFamily="18" charset="0"/>
              </a:rPr>
              <a:t>Країни Південно-Західної Азії належать до двох типів: Ізраїль, Туреччина та Кіпр – це </a:t>
            </a:r>
            <a:r>
              <a:rPr lang="uk-UA" sz="2200" dirty="0" err="1">
                <a:latin typeface="Times New Roman" panose="02020603050405020304" pitchFamily="18" charset="0"/>
                <a:cs typeface="Times New Roman" panose="02020603050405020304" pitchFamily="18" charset="0"/>
              </a:rPr>
              <a:t>середньорозвинуті</a:t>
            </a:r>
            <a:r>
              <a:rPr lang="uk-UA" sz="2200" dirty="0">
                <a:latin typeface="Times New Roman" panose="02020603050405020304" pitchFamily="18" charset="0"/>
                <a:cs typeface="Times New Roman" panose="02020603050405020304" pitchFamily="18" charset="0"/>
              </a:rPr>
              <a:t> країни, решта держав – це країни, що розвиваються.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29"/>
          <a:stretch/>
        </p:blipFill>
        <p:spPr bwMode="auto">
          <a:xfrm>
            <a:off x="5292080" y="3398515"/>
            <a:ext cx="3559231" cy="29096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Прямоугольник 3"/>
          <p:cNvSpPr/>
          <p:nvPr/>
        </p:nvSpPr>
        <p:spPr>
          <a:xfrm>
            <a:off x="-180528" y="4221088"/>
            <a:ext cx="5274078" cy="2123658"/>
          </a:xfrm>
          <a:prstGeom prst="rect">
            <a:avLst/>
          </a:prstGeom>
        </p:spPr>
        <p:txBody>
          <a:bodyPr wrap="square">
            <a:spAutoFit/>
          </a:bodyPr>
          <a:lstStyle/>
          <a:p>
            <a:pPr algn="ctr"/>
            <a:r>
              <a:rPr lang="uk-UA" sz="2200" dirty="0">
                <a:latin typeface="Times New Roman" panose="02020603050405020304" pitchFamily="18" charset="0"/>
                <a:cs typeface="Times New Roman" panose="02020603050405020304" pitchFamily="18" charset="0"/>
              </a:rPr>
              <a:t>У промисловості Ізраїлю переважають наукомісткі галузі: медична електроніка, засоби зв'язку, комп'ютери. Розвиваються також металообробна, авіаційна, суднобудівна, електротехнічна, хімічна, </a:t>
            </a:r>
            <a:r>
              <a:rPr lang="uk-UA" sz="2200" dirty="0" err="1">
                <a:latin typeface="Times New Roman" panose="02020603050405020304" pitchFamily="18" charset="0"/>
                <a:cs typeface="Times New Roman" panose="02020603050405020304" pitchFamily="18" charset="0"/>
              </a:rPr>
              <a:t>алмазообробна</a:t>
            </a:r>
            <a:r>
              <a:rPr lang="uk-UA" sz="2200" dirty="0">
                <a:latin typeface="Times New Roman" panose="02020603050405020304" pitchFamily="18" charset="0"/>
                <a:cs typeface="Times New Roman" panose="02020603050405020304" pitchFamily="18" charset="0"/>
              </a:rPr>
              <a:t> промисловість.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09" y="1096930"/>
            <a:ext cx="3761091" cy="27321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39505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2" presetClass="entr" presetSubtype="8"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0-#ppt_w/2"/>
                                          </p:val>
                                        </p:tav>
                                        <p:tav tm="100000">
                                          <p:val>
                                            <p:strVal val="#ppt_x"/>
                                          </p:val>
                                        </p:tav>
                                      </p:tavLst>
                                    </p:anim>
                                    <p:anim calcmode="lin" valueType="num">
                                      <p:cBhvr additive="base">
                                        <p:cTn id="24" dur="500" fill="hold"/>
                                        <p:tgtEl>
                                          <p:spTgt spid="102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1+#ppt_w/2"/>
                                          </p:val>
                                        </p:tav>
                                        <p:tav tm="100000">
                                          <p:val>
                                            <p:strVal val="#ppt_x"/>
                                          </p:val>
                                        </p:tav>
                                      </p:tavLst>
                                    </p:anim>
                                    <p:anim calcmode="lin" valueType="num">
                                      <p:cBhvr additive="base">
                                        <p:cTn id="2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476672"/>
            <a:ext cx="9144000" cy="1938992"/>
          </a:xfrm>
          <a:prstGeom prst="rect">
            <a:avLst/>
          </a:prstGeom>
        </p:spPr>
        <p:txBody>
          <a:bodyPr wrap="square">
            <a:spAutoFit/>
          </a:bodyPr>
          <a:lstStyle/>
          <a:p>
            <a:pPr algn="ctr"/>
            <a:r>
              <a:rPr lang="uk-UA" sz="2400" dirty="0">
                <a:latin typeface="Times New Roman" panose="02020603050405020304" pitchFamily="18" charset="0"/>
                <a:cs typeface="Times New Roman" panose="02020603050405020304" pitchFamily="18" charset="0"/>
              </a:rPr>
              <a:t>Політика кіпрського керівництва спрямована на перетворення країни в торговий, фінансовий і туристичний центр. Для економіки цієї країни характерна висока частка сфери послуг. Провідними галузями промисловості є харчова, швейна, гірничодобувна, промисловість будматеріалів.</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52936"/>
            <a:ext cx="3978442" cy="33610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52936"/>
            <a:ext cx="4032448" cy="33610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747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0-#ppt_w/2"/>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1+#ppt_w/2"/>
                                          </p:val>
                                        </p:tav>
                                        <p:tav tm="100000">
                                          <p:val>
                                            <p:strVal val="#ppt_x"/>
                                          </p:val>
                                        </p:tav>
                                      </p:tavLst>
                                    </p:anim>
                                    <p:anim calcmode="lin" valueType="num">
                                      <p:cBhvr additive="base">
                                        <p:cTn id="1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0460" y="332656"/>
            <a:ext cx="9144000" cy="1107996"/>
          </a:xfrm>
          <a:prstGeom prst="rect">
            <a:avLst/>
          </a:prstGeom>
        </p:spPr>
        <p:txBody>
          <a:bodyPr wrap="square">
            <a:spAutoFit/>
          </a:bodyPr>
          <a:lstStyle/>
          <a:p>
            <a:pPr algn="ctr"/>
            <a:r>
              <a:rPr lang="uk-UA" sz="2200" dirty="0">
                <a:latin typeface="Times New Roman" panose="02020603050405020304" pitchFamily="18" charset="0"/>
                <a:cs typeface="Times New Roman" panose="02020603050405020304" pitchFamily="18" charset="0"/>
              </a:rPr>
              <a:t>Основою економіки країн, що розвиваються, є сільське господарство, яке й досі є відсталим і малопродуктивним. Постійні посухи є справжнім лихом для населення цих країн. </a:t>
            </a:r>
          </a:p>
        </p:txBody>
      </p:sp>
      <p:sp>
        <p:nvSpPr>
          <p:cNvPr id="3" name="Прямоугольник 2"/>
          <p:cNvSpPr/>
          <p:nvPr/>
        </p:nvSpPr>
        <p:spPr>
          <a:xfrm>
            <a:off x="-108520" y="332656"/>
            <a:ext cx="9113540" cy="2123658"/>
          </a:xfrm>
          <a:prstGeom prst="rect">
            <a:avLst/>
          </a:prstGeom>
        </p:spPr>
        <p:txBody>
          <a:bodyPr wrap="square">
            <a:spAutoFit/>
          </a:bodyPr>
          <a:lstStyle/>
          <a:p>
            <a:pPr algn="ctr"/>
            <a:r>
              <a:rPr lang="uk-UA" sz="2200" dirty="0">
                <a:latin typeface="Times New Roman" panose="02020603050405020304" pitchFamily="18" charset="0"/>
                <a:cs typeface="Times New Roman" panose="02020603050405020304" pitchFamily="18" charset="0"/>
              </a:rPr>
              <a:t>У сільському господарстві переважає рослинництво. Його основа – споживчі культури (пшениця, кукурудза, овочі), бавовник. Значні площі зайняті виноградниками й фруктовими насадженнями. За виробництвом і експортом ізюму, сухофруктів, мигдалю та фініків регіон займає провідне місце у світі. </a:t>
            </a:r>
            <a:r>
              <a:rPr lang="ru-RU" sz="2200" dirty="0" err="1">
                <a:latin typeface="Times New Roman" panose="02020603050405020304" pitchFamily="18" charset="0"/>
                <a:cs typeface="Times New Roman" panose="02020603050405020304" pitchFamily="18" charset="0"/>
              </a:rPr>
              <a:t>Тваринництво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малопродуктивне</a:t>
            </a:r>
            <a:r>
              <a:rPr lang="ru-RU" sz="2200" dirty="0">
                <a:latin typeface="Times New Roman" panose="02020603050405020304" pitchFamily="18" charset="0"/>
                <a:cs typeface="Times New Roman" panose="02020603050405020304" pitchFamily="18" charset="0"/>
              </a:rPr>
              <a:t>. Тут </a:t>
            </a:r>
            <a:r>
              <a:rPr lang="ru-RU" sz="2200" dirty="0" err="1">
                <a:latin typeface="Times New Roman" panose="02020603050405020304" pitchFamily="18" charset="0"/>
                <a:cs typeface="Times New Roman" panose="02020603050405020304" pitchFamily="18" charset="0"/>
              </a:rPr>
              <a:t>розводять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овець</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кіз</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віслюків</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верблюдів</a:t>
            </a:r>
            <a:r>
              <a:rPr lang="ru-RU" sz="2200" dirty="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24944"/>
            <a:ext cx="3698119" cy="3459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954263"/>
            <a:ext cx="3708000" cy="33971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712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2" presetClass="entr" presetSubtype="4"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75"/>
                                        </p:tgtEl>
                                        <p:attrNameLst>
                                          <p:attrName>style.visibility</p:attrName>
                                        </p:attrNameLst>
                                      </p:cBhvr>
                                      <p:to>
                                        <p:strVal val="visible"/>
                                      </p:to>
                                    </p:set>
                                    <p:anim calcmode="lin" valueType="num">
                                      <p:cBhvr additive="base">
                                        <p:cTn id="16" dur="500" fill="hold"/>
                                        <p:tgtEl>
                                          <p:spTgt spid="3075"/>
                                        </p:tgtEl>
                                        <p:attrNameLst>
                                          <p:attrName>ppt_x</p:attrName>
                                        </p:attrNameLst>
                                      </p:cBhvr>
                                      <p:tavLst>
                                        <p:tav tm="0">
                                          <p:val>
                                            <p:strVal val="#ppt_x"/>
                                          </p:val>
                                        </p:tav>
                                        <p:tav tm="100000">
                                          <p:val>
                                            <p:strVal val="#ppt_x"/>
                                          </p:val>
                                        </p:tav>
                                      </p:tavLst>
                                    </p:anim>
                                    <p:anim calcmode="lin" valueType="num">
                                      <p:cBhvr additive="base">
                                        <p:cTn id="17"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txEl>
                                              <p:pRg st="0" end="0"/>
                                            </p:txEl>
                                          </p:spTgt>
                                        </p:tgtEl>
                                      </p:cBhvr>
                                    </p:animEffect>
                                    <p:set>
                                      <p:cBhvr>
                                        <p:cTn id="22" dur="1" fill="hold">
                                          <p:stCondLst>
                                            <p:cond delay="499"/>
                                          </p:stCondLst>
                                        </p:cTn>
                                        <p:tgtEl>
                                          <p:spTgt spid="2">
                                            <p:txEl>
                                              <p:pRg st="0" end="0"/>
                                            </p:txEl>
                                          </p:spTgt>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108520" y="1067589"/>
            <a:ext cx="5076056" cy="1569660"/>
          </a:xfrm>
          <a:prstGeom prst="rect">
            <a:avLst/>
          </a:prstGeom>
        </p:spPr>
        <p:txBody>
          <a:bodyPr wrap="square">
            <a:spAutoFit/>
          </a:bodyPr>
          <a:lstStyle/>
          <a:p>
            <a:pPr algn="ctr"/>
            <a:r>
              <a:rPr lang="uk-UA" sz="2400" dirty="0">
                <a:latin typeface="Times New Roman" panose="02020603050405020304" pitchFamily="18" charset="0"/>
                <a:cs typeface="Times New Roman" panose="02020603050405020304" pitchFamily="18" charset="0"/>
              </a:rPr>
              <a:t>Внутрішній транспорт розвинутий недостатньо. У перевезеннях основне навантаження падає на автомобільний транспорт.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302427"/>
            <a:ext cx="3851874" cy="2994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61" y="3095468"/>
            <a:ext cx="3665115" cy="32670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Прямоугольник 2"/>
          <p:cNvSpPr/>
          <p:nvPr/>
        </p:nvSpPr>
        <p:spPr>
          <a:xfrm>
            <a:off x="3995936" y="4729002"/>
            <a:ext cx="5148064" cy="1938992"/>
          </a:xfrm>
          <a:prstGeom prst="rect">
            <a:avLst/>
          </a:prstGeom>
        </p:spPr>
        <p:txBody>
          <a:bodyPr wrap="square">
            <a:spAutoFit/>
          </a:bodyPr>
          <a:lstStyle/>
          <a:p>
            <a:pPr algn="ctr"/>
            <a:r>
              <a:rPr lang="uk-UA" sz="2400" dirty="0">
                <a:latin typeface="Times New Roman" panose="02020603050405020304" pitchFamily="18" charset="0"/>
                <a:cs typeface="Times New Roman" panose="02020603050405020304" pitchFamily="18" charset="0"/>
              </a:rPr>
              <a:t>Країни Південно-Західної Азії розташовані на важливому перехресті морських та повітряних шляхів. Неабияку роль у зовнішніх зв'язках регіону відіграє морський транспорт.</a:t>
            </a:r>
          </a:p>
        </p:txBody>
      </p:sp>
      <p:sp>
        <p:nvSpPr>
          <p:cNvPr id="4" name="TextBox 3"/>
          <p:cNvSpPr txBox="1"/>
          <p:nvPr/>
        </p:nvSpPr>
        <p:spPr>
          <a:xfrm>
            <a:off x="2990038" y="0"/>
            <a:ext cx="2652649" cy="707886"/>
          </a:xfrm>
          <a:prstGeom prst="rect">
            <a:avLst/>
          </a:prstGeom>
          <a:noFill/>
        </p:spPr>
        <p:txBody>
          <a:bodyPr wrap="none" rtlCol="0">
            <a:spAutoFit/>
          </a:bodyPr>
          <a:lstStyle/>
          <a:p>
            <a:r>
              <a:rPr lang="uk-UA" sz="4000" b="1" dirty="0">
                <a:ln w="3175">
                  <a:solidFill>
                    <a:schemeClr val="accent2"/>
                  </a:solidFill>
                </a:ln>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Транспорт</a:t>
            </a:r>
          </a:p>
        </p:txBody>
      </p:sp>
    </p:spTree>
    <p:extLst>
      <p:ext uri="{BB962C8B-B14F-4D97-AF65-F5344CB8AC3E}">
        <p14:creationId xmlns:p14="http://schemas.microsoft.com/office/powerpoint/2010/main" val="2454543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par>
                                <p:cTn id="15" presetID="2" presetClass="entr" presetSubtype="1"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2" presetClass="entr" presetSubtype="4" fill="hold" nodeType="withEffect">
                                  <p:stCondLst>
                                    <p:cond delay="0"/>
                                  </p:stCondLst>
                                  <p:childTnLst>
                                    <p:set>
                                      <p:cBhvr>
                                        <p:cTn id="26" dur="1" fill="hold">
                                          <p:stCondLst>
                                            <p:cond delay="0"/>
                                          </p:stCondLst>
                                        </p:cTn>
                                        <p:tgtEl>
                                          <p:spTgt spid="4099"/>
                                        </p:tgtEl>
                                        <p:attrNameLst>
                                          <p:attrName>style.visibility</p:attrName>
                                        </p:attrNameLst>
                                      </p:cBhvr>
                                      <p:to>
                                        <p:strVal val="visible"/>
                                      </p:to>
                                    </p:set>
                                    <p:anim calcmode="lin" valueType="num">
                                      <p:cBhvr additive="base">
                                        <p:cTn id="27" dur="500" fill="hold"/>
                                        <p:tgtEl>
                                          <p:spTgt spid="4099"/>
                                        </p:tgtEl>
                                        <p:attrNameLst>
                                          <p:attrName>ppt_x</p:attrName>
                                        </p:attrNameLst>
                                      </p:cBhvr>
                                      <p:tavLst>
                                        <p:tav tm="0">
                                          <p:val>
                                            <p:strVal val="#ppt_x"/>
                                          </p:val>
                                        </p:tav>
                                        <p:tav tm="100000">
                                          <p:val>
                                            <p:strVal val="#ppt_x"/>
                                          </p:val>
                                        </p:tav>
                                      </p:tavLst>
                                    </p:anim>
                                    <p:anim calcmode="lin" valueType="num">
                                      <p:cBhvr additive="base">
                                        <p:cTn id="2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150</TotalTime>
  <Words>471</Words>
  <Application>Microsoft Office PowerPoint</Application>
  <PresentationFormat>Экран (4:3)</PresentationFormat>
  <Paragraphs>22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Admin</cp:lastModifiedBy>
  <cp:revision>25</cp:revision>
  <dcterms:modified xsi:type="dcterms:W3CDTF">2014-03-29T06:45:11Z</dcterms:modified>
</cp:coreProperties>
</file>