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67" r:id="rId14"/>
    <p:sldId id="270" r:id="rId15"/>
    <p:sldId id="271" r:id="rId16"/>
    <p:sldId id="272" r:id="rId17"/>
    <p:sldId id="274" r:id="rId18"/>
    <p:sldId id="273" r:id="rId19"/>
    <p:sldId id="275" r:id="rId20"/>
    <p:sldId id="277" r:id="rId21"/>
    <p:sldId id="276" r:id="rId22"/>
    <p:sldId id="278" r:id="rId23"/>
    <p:sldId id="280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3341" y="980728"/>
            <a:ext cx="6773035" cy="2160240"/>
          </a:xfrm>
        </p:spPr>
        <p:txBody>
          <a:bodyPr/>
          <a:lstStyle/>
          <a:p>
            <a:r>
              <a:rPr lang="uk-UA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 міста і торгівля</a:t>
            </a:r>
            <a:endParaRPr 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15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6672"/>
            <a:ext cx="7774632" cy="6120679"/>
          </a:xfrm>
        </p:spPr>
      </p:pic>
    </p:spTree>
    <p:extLst>
      <p:ext uri="{BB962C8B-B14F-4D97-AF65-F5344CB8AC3E}">
        <p14:creationId xmlns:p14="http://schemas.microsoft.com/office/powerpoint/2010/main" val="32386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9" y="2060849"/>
            <a:ext cx="8496944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Зокрема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, до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найбільших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ярмарків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Україні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першій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половині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ХІХ ст. належали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Покровський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Хре­щенсь­кий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Троїцький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Харкові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Контрактовий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Києві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був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заснований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у 1797 р.),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Іллінський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у Ромнах,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Петропавлівський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Катеринославі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Геор­гіївсь­кий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Єлизаветграді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. На великих ярмарках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укла­далися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й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міжнародні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торговельні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контракти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купцями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європейських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країн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Існування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такої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кількості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значних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торговельних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центрів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свідчило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про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формування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всеросійського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ринку з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елементами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біржової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торгівлі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7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txBody>
          <a:bodyPr/>
          <a:lstStyle/>
          <a:p>
            <a:r>
              <a:rPr lang="uk-UA" dirty="0" smtClean="0"/>
              <a:t>Контрактова площа</a:t>
            </a:r>
            <a:br>
              <a:rPr lang="uk-UA" dirty="0" smtClean="0"/>
            </a:br>
            <a:r>
              <a:rPr lang="uk-UA" dirty="0" smtClean="0"/>
              <a:t>(минуле та сьогодення)</a:t>
            </a:r>
            <a:endParaRPr lang="en-US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204864"/>
            <a:ext cx="4498975" cy="403244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464496" cy="4032448"/>
          </a:xfrm>
        </p:spPr>
      </p:pic>
    </p:spTree>
    <p:extLst>
      <p:ext uri="{BB962C8B-B14F-4D97-AF65-F5344CB8AC3E}">
        <p14:creationId xmlns:p14="http://schemas.microsoft.com/office/powerpoint/2010/main" val="183241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920880" cy="561662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5" y="2248347"/>
            <a:ext cx="8208911" cy="40609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7030A0"/>
                </a:solidFill>
              </a:rPr>
              <a:t>На ярмарках </a:t>
            </a:r>
            <a:r>
              <a:rPr lang="ru-RU" sz="3200" dirty="0" err="1">
                <a:solidFill>
                  <a:srgbClr val="7030A0"/>
                </a:solidFill>
              </a:rPr>
              <a:t>йшла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конкуренція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між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російськими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єврейськими</a:t>
            </a:r>
            <a:r>
              <a:rPr lang="ru-RU" sz="3200" dirty="0">
                <a:solidFill>
                  <a:srgbClr val="7030A0"/>
                </a:solidFill>
              </a:rPr>
              <a:t> і </a:t>
            </a:r>
            <a:r>
              <a:rPr lang="ru-RU" sz="3200" dirty="0" err="1">
                <a:solidFill>
                  <a:srgbClr val="7030A0"/>
                </a:solidFill>
              </a:rPr>
              <a:t>місцевими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українськими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купцями</a:t>
            </a:r>
            <a:r>
              <a:rPr lang="ru-RU" sz="3200" dirty="0">
                <a:solidFill>
                  <a:srgbClr val="7030A0"/>
                </a:solidFill>
              </a:rPr>
              <a:t>, яка в основному </a:t>
            </a:r>
            <a:r>
              <a:rPr lang="ru-RU" sz="3200" dirty="0" err="1">
                <a:solidFill>
                  <a:srgbClr val="7030A0"/>
                </a:solidFill>
              </a:rPr>
              <a:t>закінчувалася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перемогою</a:t>
            </a:r>
            <a:r>
              <a:rPr lang="ru-RU" sz="3200" dirty="0">
                <a:solidFill>
                  <a:srgbClr val="7030A0"/>
                </a:solidFill>
              </a:rPr>
              <a:t> перших. </a:t>
            </a:r>
            <a:r>
              <a:rPr lang="ru-RU" sz="3200" dirty="0" err="1">
                <a:solidFill>
                  <a:srgbClr val="7030A0"/>
                </a:solidFill>
              </a:rPr>
              <a:t>Ні­мець­кий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вчений-мандрівник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Йоганн</a:t>
            </a:r>
            <a:r>
              <a:rPr lang="ru-RU" sz="3200" dirty="0">
                <a:solidFill>
                  <a:srgbClr val="7030A0"/>
                </a:solidFill>
              </a:rPr>
              <a:t>-Георг Коль, </a:t>
            </a:r>
            <a:r>
              <a:rPr lang="ru-RU" sz="3200" dirty="0" err="1">
                <a:solidFill>
                  <a:srgbClr val="7030A0"/>
                </a:solidFill>
              </a:rPr>
              <a:t>який</a:t>
            </a:r>
            <a:r>
              <a:rPr lang="ru-RU" sz="3200" dirty="0">
                <a:solidFill>
                  <a:srgbClr val="7030A0"/>
                </a:solidFill>
              </a:rPr>
              <a:t> у 1838 р. </a:t>
            </a:r>
            <a:r>
              <a:rPr lang="ru-RU" sz="3200" dirty="0" err="1">
                <a:solidFill>
                  <a:srgbClr val="7030A0"/>
                </a:solidFill>
              </a:rPr>
              <a:t>відвідав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харківсь­кий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Хре­щенсь­кий</a:t>
            </a:r>
            <a:r>
              <a:rPr lang="ru-RU" sz="3200" dirty="0">
                <a:solidFill>
                  <a:srgbClr val="7030A0"/>
                </a:solidFill>
              </a:rPr>
              <a:t> ярмарок, </a:t>
            </a:r>
            <a:r>
              <a:rPr lang="ru-RU" sz="3200" dirty="0" err="1">
                <a:solidFill>
                  <a:srgbClr val="7030A0"/>
                </a:solidFill>
              </a:rPr>
              <a:t>відзначав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перевагу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російського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купецтва</a:t>
            </a:r>
            <a:r>
              <a:rPr lang="ru-RU" sz="3200" dirty="0">
                <a:solidFill>
                  <a:srgbClr val="7030A0"/>
                </a:solidFill>
              </a:rPr>
              <a:t> в </a:t>
            </a:r>
            <a:r>
              <a:rPr lang="ru-RU" sz="3200" dirty="0" err="1">
                <a:solidFill>
                  <a:srgbClr val="7030A0"/>
                </a:solidFill>
              </a:rPr>
              <a:t>українській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торгівлі</a:t>
            </a:r>
            <a:r>
              <a:rPr lang="ru-RU" sz="3200" dirty="0">
                <a:solidFill>
                  <a:srgbClr val="7030A0"/>
                </a:solidFill>
              </a:rPr>
              <a:t>: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6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«Ярмарок </a:t>
            </a:r>
            <a:r>
              <a:rPr lang="ru-RU" dirty="0" err="1">
                <a:solidFill>
                  <a:srgbClr val="FF0000"/>
                </a:solidFill>
              </a:rPr>
              <a:t>досягає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нижньоновгородського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завдяки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головно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торговельним</a:t>
            </a:r>
            <a:r>
              <a:rPr lang="ru-RU" dirty="0">
                <a:solidFill>
                  <a:srgbClr val="FF0000"/>
                </a:solidFill>
              </a:rPr>
              <a:t> шляхам… За 14 </a:t>
            </a:r>
            <a:r>
              <a:rPr lang="ru-RU" dirty="0" err="1">
                <a:solidFill>
                  <a:srgbClr val="FF0000"/>
                </a:solidFill>
              </a:rPr>
              <a:t>днів</a:t>
            </a:r>
            <a:r>
              <a:rPr lang="ru-RU" dirty="0">
                <a:solidFill>
                  <a:srgbClr val="FF0000"/>
                </a:solidFill>
              </a:rPr>
              <a:t> приходило до </a:t>
            </a:r>
            <a:r>
              <a:rPr lang="ru-RU" dirty="0" err="1">
                <a:solidFill>
                  <a:srgbClr val="FF0000"/>
                </a:solidFill>
              </a:rPr>
              <a:t>Харкова</a:t>
            </a:r>
            <a:r>
              <a:rPr lang="ru-RU" dirty="0">
                <a:solidFill>
                  <a:srgbClr val="FF0000"/>
                </a:solidFill>
              </a:rPr>
              <a:t> два рази </a:t>
            </a:r>
            <a:r>
              <a:rPr lang="ru-RU" dirty="0" err="1">
                <a:solidFill>
                  <a:srgbClr val="FF0000"/>
                </a:solidFill>
              </a:rPr>
              <a:t>стільки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краму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до Риги за </a:t>
            </a:r>
            <a:r>
              <a:rPr lang="ru-RU" dirty="0" err="1">
                <a:solidFill>
                  <a:srgbClr val="FF0000"/>
                </a:solidFill>
              </a:rPr>
              <a:t>цілий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рік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Найбільше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продавалося</a:t>
            </a:r>
            <a:r>
              <a:rPr lang="ru-RU" dirty="0">
                <a:solidFill>
                  <a:srgbClr val="FF0000"/>
                </a:solidFill>
              </a:rPr>
              <a:t> тут коней і </a:t>
            </a:r>
            <a:r>
              <a:rPr lang="ru-RU" dirty="0" err="1">
                <a:solidFill>
                  <a:srgbClr val="FF0000"/>
                </a:solidFill>
              </a:rPr>
              <a:t>текстильних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виробів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бавовняних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лляних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конопляних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вовняних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шовкових</a:t>
            </a:r>
            <a:r>
              <a:rPr lang="ru-RU" dirty="0">
                <a:solidFill>
                  <a:srgbClr val="FF0000"/>
                </a:solidFill>
              </a:rPr>
              <a:t>). </a:t>
            </a:r>
            <a:r>
              <a:rPr lang="ru-RU" dirty="0" err="1">
                <a:solidFill>
                  <a:srgbClr val="FF0000"/>
                </a:solidFill>
              </a:rPr>
              <a:t>Далі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йшли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металеві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цукор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конфітюри</a:t>
            </a:r>
            <a:r>
              <a:rPr lang="ru-RU" dirty="0">
                <a:solidFill>
                  <a:srgbClr val="FF0000"/>
                </a:solidFill>
              </a:rPr>
              <a:t>, солодке </a:t>
            </a:r>
            <a:r>
              <a:rPr lang="ru-RU" dirty="0" err="1">
                <a:solidFill>
                  <a:srgbClr val="FF0000"/>
                </a:solidFill>
              </a:rPr>
              <a:t>печиво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хутра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південні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овочі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риба</a:t>
            </a:r>
            <a:r>
              <a:rPr lang="ru-RU" dirty="0">
                <a:solidFill>
                  <a:srgbClr val="FF0000"/>
                </a:solidFill>
              </a:rPr>
              <a:t>. У </a:t>
            </a:r>
            <a:r>
              <a:rPr lang="ru-RU" dirty="0" err="1">
                <a:solidFill>
                  <a:srgbClr val="FF0000"/>
                </a:solidFill>
              </a:rPr>
              <a:t>харківських</a:t>
            </a:r>
            <a:r>
              <a:rPr lang="ru-RU" dirty="0">
                <a:solidFill>
                  <a:srgbClr val="FF0000"/>
                </a:solidFill>
              </a:rPr>
              <a:t> ярмарках </a:t>
            </a:r>
            <a:r>
              <a:rPr lang="ru-RU" dirty="0" err="1">
                <a:solidFill>
                  <a:srgbClr val="FF0000"/>
                </a:solidFill>
              </a:rPr>
              <a:t>головна</a:t>
            </a:r>
            <a:r>
              <a:rPr lang="ru-RU" dirty="0">
                <a:solidFill>
                  <a:srgbClr val="FF0000"/>
                </a:solidFill>
              </a:rPr>
              <a:t> роль у </a:t>
            </a:r>
            <a:r>
              <a:rPr lang="ru-RU" dirty="0" err="1">
                <a:solidFill>
                  <a:srgbClr val="FF0000"/>
                </a:solidFill>
              </a:rPr>
              <a:t>всіх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відношеннях</a:t>
            </a:r>
            <a:r>
              <a:rPr lang="ru-RU" dirty="0">
                <a:solidFill>
                  <a:srgbClr val="FF0000"/>
                </a:solidFill>
              </a:rPr>
              <a:t>, як в </a:t>
            </a:r>
            <a:r>
              <a:rPr lang="ru-RU" dirty="0" err="1">
                <a:solidFill>
                  <a:srgbClr val="FF0000"/>
                </a:solidFill>
              </a:rPr>
              <a:t>розумінні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продуцентів</a:t>
            </a:r>
            <a:r>
              <a:rPr lang="ru-RU" dirty="0">
                <a:solidFill>
                  <a:srgbClr val="FF0000"/>
                </a:solidFill>
              </a:rPr>
              <a:t>, так і </a:t>
            </a:r>
            <a:r>
              <a:rPr lang="ru-RU" dirty="0" err="1">
                <a:solidFill>
                  <a:srgbClr val="FF0000"/>
                </a:solidFill>
              </a:rPr>
              <a:t>посередників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належить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великоросам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Значно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більше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половини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всіх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виробів</a:t>
            </a:r>
            <a:r>
              <a:rPr lang="ru-RU" dirty="0">
                <a:solidFill>
                  <a:srgbClr val="FF0000"/>
                </a:solidFill>
              </a:rPr>
              <a:t> походить з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московських</a:t>
            </a:r>
            <a:r>
              <a:rPr lang="ru-RU" dirty="0">
                <a:solidFill>
                  <a:srgbClr val="FF0000"/>
                </a:solidFill>
              </a:rPr>
              <a:t> великих фабрик, і </a:t>
            </a:r>
            <a:r>
              <a:rPr lang="ru-RU" dirty="0" err="1">
                <a:solidFill>
                  <a:srgbClr val="FF0000"/>
                </a:solidFill>
              </a:rPr>
              <a:t>значно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більше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половини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купців-гуртівників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належить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племені</a:t>
            </a:r>
            <a:r>
              <a:rPr lang="ru-RU" dirty="0">
                <a:solidFill>
                  <a:srgbClr val="FF0000"/>
                </a:solidFill>
              </a:rPr>
              <a:t>».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0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4392488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6000" dirty="0" err="1">
                <a:solidFill>
                  <a:srgbClr val="002060"/>
                </a:solidFill>
              </a:rPr>
              <a:t>Йоганн</a:t>
            </a:r>
            <a:r>
              <a:rPr lang="ru-RU" sz="6000" dirty="0">
                <a:solidFill>
                  <a:srgbClr val="002060"/>
                </a:solidFill>
              </a:rPr>
              <a:t>-Георг Коль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err="1">
                <a:solidFill>
                  <a:srgbClr val="00B050"/>
                </a:solidFill>
              </a:rPr>
              <a:t>Отже</a:t>
            </a:r>
            <a:r>
              <a:rPr lang="ru-RU" sz="4400" dirty="0">
                <a:solidFill>
                  <a:srgbClr val="00B050"/>
                </a:solidFill>
              </a:rPr>
              <a:t>, на ярмарку </a:t>
            </a:r>
            <a:r>
              <a:rPr lang="ru-RU" sz="4400" dirty="0" err="1">
                <a:solidFill>
                  <a:srgbClr val="00B050"/>
                </a:solidFill>
              </a:rPr>
              <a:t>переважна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більшість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промислових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товарів</a:t>
            </a:r>
            <a:r>
              <a:rPr lang="ru-RU" sz="4400" dirty="0">
                <a:solidFill>
                  <a:srgbClr val="00B050"/>
                </a:solidFill>
              </a:rPr>
              <a:t> походила з </a:t>
            </a:r>
            <a:r>
              <a:rPr lang="ru-RU" sz="4400" dirty="0" err="1">
                <a:solidFill>
                  <a:srgbClr val="00B050"/>
                </a:solidFill>
              </a:rPr>
              <a:t>Росії</a:t>
            </a:r>
            <a:r>
              <a:rPr lang="ru-RU" sz="4400" dirty="0">
                <a:solidFill>
                  <a:srgbClr val="00B050"/>
                </a:solidFill>
              </a:rPr>
              <a:t>, а </a:t>
            </a:r>
            <a:r>
              <a:rPr lang="ru-RU" sz="4400" dirty="0" err="1">
                <a:solidFill>
                  <a:srgbClr val="00B050"/>
                </a:solidFill>
              </a:rPr>
              <a:t>серед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оптових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купців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найбільше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було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росіян</a:t>
            </a:r>
            <a:r>
              <a:rPr lang="ru-RU" sz="4400" dirty="0">
                <a:solidFill>
                  <a:srgbClr val="00B050"/>
                </a:solidFill>
              </a:rPr>
              <a:t>.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9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6912768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71942" cy="1058644"/>
          </a:xfrm>
        </p:spPr>
        <p:txBody>
          <a:bodyPr/>
          <a:lstStyle/>
          <a:p>
            <a:r>
              <a:rPr lang="uk-UA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Хрещенський ярмарок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6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Основною формою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торговельних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перевезень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Україні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першій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половині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ХІХ ст.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було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чумацтво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Для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чумакування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використовували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бессарабських</a:t>
            </a:r>
            <a:r>
              <a:rPr lang="ru-RU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волів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довгими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рогами.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Чумацькі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валки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формувалися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ранньою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весною, а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поверталися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восени</a:t>
            </a:r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5184576" cy="5832648"/>
          </a:xfrm>
        </p:spPr>
      </p:pic>
    </p:spTree>
    <p:extLst>
      <p:ext uri="{BB962C8B-B14F-4D97-AF65-F5344CB8AC3E}">
        <p14:creationId xmlns:p14="http://schemas.microsoft.com/office/powerpoint/2010/main" val="16573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920880" cy="57606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60849"/>
            <a:ext cx="8424935" cy="4032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Ще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попереднє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століття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чумакування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стало одним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із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найзначніших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позахліборобських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занять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українських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селян і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козаків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першій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половині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ХІХ ст.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воно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було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також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основним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видом транспорту на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Наддніпрянщині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Головним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вантажем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був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хліб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експортований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за кордон через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Одеський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інші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порти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Чорного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й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Азовського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морів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, а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також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шкіра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, мед,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віск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. Везли чумаки з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Півдня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насамперед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сіль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сушену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рибу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8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8911" cy="5832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Одеський порт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208912" cy="4392488"/>
          </a:xfrm>
        </p:spPr>
      </p:pic>
    </p:spTree>
    <p:extLst>
      <p:ext uri="{BB962C8B-B14F-4D97-AF65-F5344CB8AC3E}">
        <p14:creationId xmlns:p14="http://schemas.microsoft.com/office/powerpoint/2010/main" val="17981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8136903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 smtClean="0">
                <a:solidFill>
                  <a:schemeClr val="tx2">
                    <a:lumMod val="75000"/>
                  </a:schemeClr>
                </a:solidFill>
              </a:rPr>
              <a:t>Дякую за увагу!!!</a:t>
            </a:r>
            <a:endParaRPr lang="en-US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9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5076056" cy="54006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err="1" smtClean="0"/>
              <a:t>Підготувла</a:t>
            </a:r>
            <a:r>
              <a:rPr lang="uk-UA" dirty="0" smtClean="0"/>
              <a:t>:       учениця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          9-Б класу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Пилипенко Тетяна</a:t>
            </a:r>
          </a:p>
          <a:p>
            <a:r>
              <a:rPr lang="uk-UA" dirty="0" smtClean="0"/>
              <a:t>Вчителю:                    Ситник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Галині  Миколаївні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Буча  2014рік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7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Про­тя­гом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першої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половини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ХІХ ст. число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купців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постійно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збільшувалася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особливо в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міс­тах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Півдні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Украї­ни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Так, в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Одесі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з 1787 до 1857 р.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кількість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купців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зрос­ла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42 рази,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серед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переважали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греки,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вірмени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євреї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італійці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У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Херсо­ні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серед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купців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найбільше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греків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вірменів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поляків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французів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в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Єли­за­вет­граді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росіян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а в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Маріуполі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греків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7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864" cy="5832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rgbClr val="00B050"/>
                </a:solidFill>
              </a:rPr>
              <a:t>Із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відкриттям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чорноморської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торгівлі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чорнозем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Півдня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України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набув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великої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ціни</a:t>
            </a:r>
            <a:r>
              <a:rPr lang="ru-RU" sz="2800" dirty="0">
                <a:solidFill>
                  <a:srgbClr val="00B050"/>
                </a:solidFill>
              </a:rPr>
              <a:t>, на </a:t>
            </a:r>
            <a:r>
              <a:rPr lang="ru-RU" sz="2800" dirty="0" err="1">
                <a:solidFill>
                  <a:srgbClr val="00B050"/>
                </a:solidFill>
              </a:rPr>
              <a:t>якому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вирощувалися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головні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статті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експорту</a:t>
            </a:r>
            <a:r>
              <a:rPr lang="ru-RU" sz="2800" dirty="0">
                <a:solidFill>
                  <a:srgbClr val="00B050"/>
                </a:solidFill>
              </a:rPr>
              <a:t> — </a:t>
            </a:r>
            <a:r>
              <a:rPr lang="ru-RU" sz="2800" dirty="0" err="1">
                <a:solidFill>
                  <a:srgbClr val="00B050"/>
                </a:solidFill>
              </a:rPr>
              <a:t>зернові</a:t>
            </a:r>
            <a:r>
              <a:rPr lang="ru-RU" sz="2800" dirty="0">
                <a:solidFill>
                  <a:srgbClr val="00B050"/>
                </a:solidFill>
              </a:rPr>
              <a:t> та </a:t>
            </a:r>
            <a:r>
              <a:rPr lang="ru-RU" sz="2800" dirty="0" err="1">
                <a:solidFill>
                  <a:srgbClr val="00B050"/>
                </a:solidFill>
              </a:rPr>
              <a:t>інша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сільськогосподарська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продукція</a:t>
            </a:r>
            <a:r>
              <a:rPr lang="ru-RU" sz="2800" dirty="0">
                <a:solidFill>
                  <a:srgbClr val="00B050"/>
                </a:solidFill>
              </a:rPr>
              <a:t>. </a:t>
            </a:r>
            <a:r>
              <a:rPr lang="ru-RU" sz="2800" dirty="0" err="1">
                <a:solidFill>
                  <a:srgbClr val="00B050"/>
                </a:solidFill>
              </a:rPr>
              <a:t>Напередодні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Кримської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війни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експорт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пшениці</a:t>
            </a:r>
            <a:r>
              <a:rPr lang="ru-RU" sz="2800" dirty="0">
                <a:solidFill>
                  <a:srgbClr val="00B050"/>
                </a:solidFill>
              </a:rPr>
              <a:t> через </a:t>
            </a:r>
            <a:r>
              <a:rPr lang="ru-RU" sz="2800" dirty="0" err="1">
                <a:solidFill>
                  <a:srgbClr val="00B050"/>
                </a:solidFill>
              </a:rPr>
              <a:t>чорноморсько-азовські</a:t>
            </a:r>
            <a:r>
              <a:rPr lang="ru-RU" sz="2800" dirty="0">
                <a:solidFill>
                  <a:srgbClr val="00B050"/>
                </a:solidFill>
              </a:rPr>
              <a:t> порти </a:t>
            </a:r>
            <a:r>
              <a:rPr lang="ru-RU" sz="2800" dirty="0" err="1">
                <a:solidFill>
                  <a:srgbClr val="00B050"/>
                </a:solidFill>
              </a:rPr>
              <a:t>досяг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небувалого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розміру</a:t>
            </a:r>
            <a:r>
              <a:rPr lang="ru-RU" sz="2800" dirty="0">
                <a:solidFill>
                  <a:srgbClr val="00B050"/>
                </a:solidFill>
              </a:rPr>
              <a:t> — 1 млн 302 тис. т.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7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1"/>
            <a:ext cx="7848872" cy="59046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Поглиблення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суспільного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поділу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праці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підвищення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попиту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товари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сільського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господарства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промисловості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зростання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міст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прискорили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розвиток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внутрішньої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торгівлі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Показником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цього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процесу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збільшення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кількості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ярмарків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на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здійснювався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безпосередній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обмін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товарами, а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укладалися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торговельні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угоди.</a:t>
            </a:r>
          </a:p>
          <a:p>
            <a:pPr marL="0" indent="0" algn="ctr">
              <a:buNone/>
            </a:pP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7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864" cy="59046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4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FFC000"/>
                </a:solidFill>
              </a:rPr>
              <a:t>У 40-х </a:t>
            </a:r>
            <a:r>
              <a:rPr lang="ru-RU" sz="3200" dirty="0" err="1">
                <a:solidFill>
                  <a:srgbClr val="FFC000"/>
                </a:solidFill>
              </a:rPr>
              <a:t>рр</a:t>
            </a:r>
            <a:r>
              <a:rPr lang="ru-RU" sz="3200" dirty="0">
                <a:solidFill>
                  <a:srgbClr val="FFC000"/>
                </a:solidFill>
              </a:rPr>
              <a:t>. ХІХ ст. </a:t>
            </a:r>
            <a:r>
              <a:rPr lang="ru-RU" sz="3200" dirty="0" err="1">
                <a:solidFill>
                  <a:srgbClr val="FFC000"/>
                </a:solidFill>
              </a:rPr>
              <a:t>дві</a:t>
            </a:r>
            <a:r>
              <a:rPr lang="ru-RU" sz="3200" dirty="0">
                <a:solidFill>
                  <a:srgbClr val="FFC000"/>
                </a:solidFill>
              </a:rPr>
              <a:t> з </a:t>
            </a:r>
            <a:r>
              <a:rPr lang="ru-RU" sz="3200" dirty="0" err="1">
                <a:solidFill>
                  <a:srgbClr val="FFC000"/>
                </a:solidFill>
              </a:rPr>
              <a:t>чотирьох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тисяч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ярмарків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Російської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імперії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відбувалися</a:t>
            </a:r>
            <a:r>
              <a:rPr lang="ru-RU" sz="3200" dirty="0">
                <a:solidFill>
                  <a:srgbClr val="FFC000"/>
                </a:solidFill>
              </a:rPr>
              <a:t> в </a:t>
            </a:r>
            <a:r>
              <a:rPr lang="ru-RU" sz="3200" dirty="0" err="1">
                <a:solidFill>
                  <a:srgbClr val="FFC000"/>
                </a:solidFill>
              </a:rPr>
              <a:t>Україні</a:t>
            </a:r>
            <a:r>
              <a:rPr lang="ru-RU" sz="3200" dirty="0">
                <a:solidFill>
                  <a:srgbClr val="FFC000"/>
                </a:solidFill>
              </a:rPr>
              <a:t>. До </a:t>
            </a:r>
            <a:r>
              <a:rPr lang="ru-RU" sz="3200" dirty="0" err="1">
                <a:solidFill>
                  <a:srgbClr val="FFC000"/>
                </a:solidFill>
              </a:rPr>
              <a:t>найважливіших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торгових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центрів</a:t>
            </a:r>
            <a:r>
              <a:rPr lang="ru-RU" sz="3200" dirty="0">
                <a:solidFill>
                  <a:srgbClr val="FFC000"/>
                </a:solidFill>
              </a:rPr>
              <a:t> у </a:t>
            </a:r>
            <a:r>
              <a:rPr lang="ru-RU" sz="3200" dirty="0" err="1">
                <a:solidFill>
                  <a:srgbClr val="FFC000"/>
                </a:solidFill>
              </a:rPr>
              <a:t>цей</a:t>
            </a:r>
            <a:r>
              <a:rPr lang="ru-RU" sz="3200" dirty="0">
                <a:solidFill>
                  <a:srgbClr val="FFC000"/>
                </a:solidFill>
              </a:rPr>
              <a:t> час належали </a:t>
            </a:r>
            <a:r>
              <a:rPr lang="ru-RU" sz="3200" dirty="0" err="1">
                <a:solidFill>
                  <a:srgbClr val="FFC000"/>
                </a:solidFill>
              </a:rPr>
              <a:t>Київ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Бердичів</a:t>
            </a:r>
            <a:r>
              <a:rPr lang="ru-RU" sz="3200" dirty="0">
                <a:solidFill>
                  <a:srgbClr val="FFC000"/>
                </a:solidFill>
              </a:rPr>
              <a:t>, Ромни, </a:t>
            </a:r>
            <a:r>
              <a:rPr lang="ru-RU" sz="3200" dirty="0" err="1">
                <a:solidFill>
                  <a:srgbClr val="FFC000"/>
                </a:solidFill>
              </a:rPr>
              <a:t>Харків</a:t>
            </a:r>
            <a:r>
              <a:rPr lang="ru-RU" sz="3200" dirty="0">
                <a:solidFill>
                  <a:srgbClr val="FFC000"/>
                </a:solidFill>
              </a:rPr>
              <a:t>, Полтава. Ярмарки </a:t>
            </a:r>
            <a:r>
              <a:rPr lang="ru-RU" sz="3200" dirty="0" err="1">
                <a:solidFill>
                  <a:srgbClr val="FFC000"/>
                </a:solidFill>
              </a:rPr>
              <a:t>відігравали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важливу</a:t>
            </a:r>
            <a:r>
              <a:rPr lang="ru-RU" sz="3200" dirty="0">
                <a:solidFill>
                  <a:srgbClr val="FFC000"/>
                </a:solidFill>
              </a:rPr>
              <a:t> роль у </a:t>
            </a:r>
            <a:r>
              <a:rPr lang="ru-RU" sz="3200" dirty="0" err="1">
                <a:solidFill>
                  <a:srgbClr val="FFC000"/>
                </a:solidFill>
              </a:rPr>
              <a:t>торгівлі</a:t>
            </a:r>
            <a:r>
              <a:rPr lang="ru-RU" sz="3200" dirty="0">
                <a:solidFill>
                  <a:srgbClr val="FFC000"/>
                </a:solidFill>
              </a:rPr>
              <a:t> й </a:t>
            </a:r>
            <a:r>
              <a:rPr lang="ru-RU" sz="3200" dirty="0" err="1">
                <a:solidFill>
                  <a:srgbClr val="FFC000"/>
                </a:solidFill>
              </a:rPr>
              <a:t>деякі</a:t>
            </a:r>
            <a:r>
              <a:rPr lang="ru-RU" sz="3200" dirty="0">
                <a:solidFill>
                  <a:srgbClr val="FFC000"/>
                </a:solidFill>
              </a:rPr>
              <a:t> з них </a:t>
            </a:r>
            <a:r>
              <a:rPr lang="ru-RU" sz="3200" dirty="0" err="1">
                <a:solidFill>
                  <a:srgbClr val="FFC000"/>
                </a:solidFill>
              </a:rPr>
              <a:t>розвинулися</a:t>
            </a:r>
            <a:r>
              <a:rPr lang="ru-RU" sz="3200" dirty="0">
                <a:solidFill>
                  <a:srgbClr val="FFC000"/>
                </a:solidFill>
              </a:rPr>
              <a:t> до </a:t>
            </a:r>
            <a:r>
              <a:rPr lang="ru-RU" sz="3200" dirty="0" err="1">
                <a:solidFill>
                  <a:srgbClr val="FFC000"/>
                </a:solidFill>
              </a:rPr>
              <a:t>величезних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розмірів</a:t>
            </a:r>
            <a:r>
              <a:rPr lang="ru-RU" sz="3200" dirty="0">
                <a:solidFill>
                  <a:srgbClr val="FFC000"/>
                </a:solidFill>
              </a:rPr>
              <a:t>.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6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90</TotalTime>
  <Words>588</Words>
  <Application>Microsoft Office PowerPoint</Application>
  <PresentationFormat>Экран (4:3)</PresentationFormat>
  <Paragraphs>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Твердый переплет</vt:lpstr>
      <vt:lpstr>Українські міста і торгівля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Контрактова площа (минуле та сьогодення)</vt:lpstr>
      <vt:lpstr>Презентация PowerPoint</vt:lpstr>
      <vt:lpstr>Презентация PowerPoint</vt:lpstr>
      <vt:lpstr>Презентация PowerPoint</vt:lpstr>
      <vt:lpstr> Йоганн-Георг Коль</vt:lpstr>
      <vt:lpstr>Презентация PowerPoint</vt:lpstr>
      <vt:lpstr>Хрещенський ярмарок</vt:lpstr>
      <vt:lpstr>Презентация PowerPoint</vt:lpstr>
      <vt:lpstr>Презентация PowerPoint</vt:lpstr>
      <vt:lpstr>Презентация PowerPoint</vt:lpstr>
      <vt:lpstr>Презентация PowerPoint</vt:lpstr>
      <vt:lpstr>Одеський порт</vt:lpstr>
      <vt:lpstr>Дякую за увагу!!!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міста і торгівля</dc:title>
  <dc:creator>Таня</dc:creator>
  <cp:lastModifiedBy>Таня</cp:lastModifiedBy>
  <cp:revision>8</cp:revision>
  <dcterms:created xsi:type="dcterms:W3CDTF">2014-11-17T18:42:50Z</dcterms:created>
  <dcterms:modified xsi:type="dcterms:W3CDTF">2014-11-17T20:45:12Z</dcterms:modified>
</cp:coreProperties>
</file>