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54" autoAdjust="0"/>
  </p:normalViewPr>
  <p:slideViewPr>
    <p:cSldViewPr>
      <p:cViewPr varScale="1">
        <p:scale>
          <a:sx n="104" d="100"/>
          <a:sy n="104" d="100"/>
        </p:scale>
        <p:origin x="-118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4C71EC6-210F-42DE-9C53-41977AD35B3D}" type="datetimeFigureOut">
              <a:rPr lang="ru-RU" smtClean="0"/>
              <a:t>15.04.2013</a:t>
            </a:fld>
            <a:endParaRPr lang="ru-RU"/>
          </a:p>
        </p:txBody>
      </p:sp>
      <p:sp>
        <p:nvSpPr>
          <p:cNvPr id="17" name="Нижний колонтитул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ru-RU"/>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15.04.2013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0"/>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2"/>
            <a:ext cx="2209800" cy="365125"/>
          </a:xfrm>
        </p:spPr>
        <p:txBody>
          <a:bodyPr/>
          <a:lstStyle/>
          <a:p>
            <a:fld id="{B4C71EC6-210F-42DE-9C53-41977AD35B3D}" type="datetimeFigureOut">
              <a:rPr lang="ru-RU" smtClean="0"/>
              <a:t>15.04.2013</a:t>
            </a:fld>
            <a:endParaRPr lang="ru-RU"/>
          </a:p>
        </p:txBody>
      </p:sp>
      <p:sp>
        <p:nvSpPr>
          <p:cNvPr id="5" name="Нижний колонтитул 4"/>
          <p:cNvSpPr>
            <a:spLocks noGrp="1"/>
          </p:cNvSpPr>
          <p:nvPr>
            <p:ph type="ftr" sz="quarter" idx="11"/>
          </p:nvPr>
        </p:nvSpPr>
        <p:spPr>
          <a:xfrm>
            <a:off x="457201" y="6248207"/>
            <a:ext cx="5573483" cy="365125"/>
          </a:xfrm>
        </p:spPr>
        <p:txBody>
          <a:bodyPr/>
          <a:lstStyle/>
          <a:p>
            <a:endParaRPr lang="ru-RU"/>
          </a:p>
        </p:txBody>
      </p:sp>
      <p:sp>
        <p:nvSpPr>
          <p:cNvPr id="7" name="Прямоугольник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8" y="144462"/>
            <a:ext cx="533400" cy="244476"/>
          </a:xfrm>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15.04.2013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B19B0651-EE4F-4900-A07F-96A6BFA9D0F0}" type="slidenum">
              <a:rPr lang="ru-RU" smtClean="0"/>
              <a:t>‹#›</a:t>
            </a:fld>
            <a:endParaRPr lang="ru-RU"/>
          </a:p>
        </p:txBody>
      </p:sp>
      <p:sp>
        <p:nvSpPr>
          <p:cNvPr id="8" name="Объект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B4C71EC6-210F-42DE-9C53-41977AD35B3D}" type="datetimeFigureOut">
              <a:rPr lang="ru-RU" smtClean="0"/>
              <a:t>15.04.2013</a:t>
            </a:fld>
            <a:endParaRPr lang="ru-RU"/>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19B0651-EE4F-4900-A07F-96A6BFA9D0F0}" type="slidenum">
              <a:rPr lang="ru-RU" smtClean="0"/>
              <a:t>‹#›</a:t>
            </a:fld>
            <a:endParaRPr lang="ru-RU"/>
          </a:p>
        </p:txBody>
      </p:sp>
      <p:sp>
        <p:nvSpPr>
          <p:cNvPr id="14" name="Нижний колонтитул 13"/>
          <p:cNvSpPr>
            <a:spLocks noGrp="1"/>
          </p:cNvSpPr>
          <p:nvPr>
            <p:ph type="ftr" sz="quarter" idx="12"/>
          </p:nvPr>
        </p:nvSpPr>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Объект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B4C71EC6-210F-42DE-9C53-41977AD35B3D}" type="datetimeFigureOut">
              <a:rPr lang="ru-RU" smtClean="0"/>
              <a:t>15.04.2013</a:t>
            </a:fld>
            <a:endParaRPr lang="ru-RU"/>
          </a:p>
        </p:txBody>
      </p:sp>
      <p:sp>
        <p:nvSpPr>
          <p:cNvPr id="10" name="Номер слайда 9"/>
          <p:cNvSpPr>
            <a:spLocks noGrp="1"/>
          </p:cNvSpPr>
          <p:nvPr>
            <p:ph type="sldNum" sz="quarter" idx="16"/>
          </p:nvPr>
        </p:nvSpPr>
        <p:spPr/>
        <p:txBody>
          <a:bodyPr rtlCol="0"/>
          <a:lstStyle/>
          <a:p>
            <a:fld id="{B19B0651-EE4F-4900-A07F-96A6BFA9D0F0}" type="slidenum">
              <a:rPr lang="ru-RU" smtClean="0"/>
              <a:t>‹#›</a:t>
            </a:fld>
            <a:endParaRPr lang="ru-RU"/>
          </a:p>
        </p:txBody>
      </p:sp>
      <p:sp>
        <p:nvSpPr>
          <p:cNvPr id="12" name="Нижний колонтитул 11"/>
          <p:cNvSpPr>
            <a:spLocks noGrp="1"/>
          </p:cNvSpPr>
          <p:nvPr>
            <p:ph type="ftr" sz="quarter" idx="17"/>
          </p:nvPr>
        </p:nvSpPr>
        <p:spPr/>
        <p:txBody>
          <a:bodyPr rtlCol="0"/>
          <a:lstStyle/>
          <a:p>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nchor="ctr"/>
          <a:lstStyle>
            <a:lvl1pPr>
              <a:defRPr/>
            </a:lvl1pPr>
          </a:lstStyle>
          <a:p>
            <a:r>
              <a:rPr kumimoji="0" lang="ru-RU" smtClean="0"/>
              <a:t>Образец заголовка</a:t>
            </a:r>
            <a:endParaRPr kumimoji="0" lang="en-US"/>
          </a:p>
        </p:txBody>
      </p:sp>
      <p:sp>
        <p:nvSpPr>
          <p:cNvPr id="11" name="Объект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B4C71EC6-210F-42DE-9C53-41977AD35B3D}" type="datetimeFigureOut">
              <a:rPr lang="ru-RU" smtClean="0"/>
              <a:t>15.04.2013</a:t>
            </a:fld>
            <a:endParaRPr lang="ru-RU"/>
          </a:p>
        </p:txBody>
      </p:sp>
      <p:sp>
        <p:nvSpPr>
          <p:cNvPr id="12" name="Номер слайда 11"/>
          <p:cNvSpPr>
            <a:spLocks noGrp="1"/>
          </p:cNvSpPr>
          <p:nvPr>
            <p:ph type="sldNum" sz="quarter" idx="16"/>
          </p:nvPr>
        </p:nvSpPr>
        <p:spPr/>
        <p:txBody>
          <a:bodyPr rtlCol="0"/>
          <a:lstStyle/>
          <a:p>
            <a:fld id="{B19B0651-EE4F-4900-A07F-96A6BFA9D0F0}" type="slidenum">
              <a:rPr lang="ru-RU" smtClean="0"/>
              <a:t>‹#›</a:t>
            </a:fld>
            <a:endParaRPr lang="ru-RU"/>
          </a:p>
        </p:txBody>
      </p:sp>
      <p:sp>
        <p:nvSpPr>
          <p:cNvPr id="14" name="Нижний колонтитул 13"/>
          <p:cNvSpPr>
            <a:spLocks noGrp="1"/>
          </p:cNvSpPr>
          <p:nvPr>
            <p:ph type="ftr" sz="quarter" idx="17"/>
          </p:nvPr>
        </p:nvSpPr>
        <p:spPr/>
        <p:txBody>
          <a:bodyPr rtlCol="0"/>
          <a:lstStyle/>
          <a:p>
            <a:endParaRPr lang="ru-RU"/>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15.04.2013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15.04.2013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15.04.2013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B19B0651-EE4F-4900-A07F-96A6BFA9D0F0}" type="slidenum">
              <a:rPr lang="ru-RU" smtClean="0"/>
              <a:t>‹#›</a:t>
            </a:fld>
            <a:endParaRPr lang="ru-RU"/>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Объект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0"/>
            <a:ext cx="2667000" cy="365125"/>
          </a:xfrm>
        </p:spPr>
        <p:txBody>
          <a:bodyPr rtlCol="0"/>
          <a:lstStyle/>
          <a:p>
            <a:fld id="{B4C71EC6-210F-42DE-9C53-41977AD35B3D}" type="datetimeFigureOut">
              <a:rPr lang="ru-RU" smtClean="0"/>
              <a:t>15.04.2013</a:t>
            </a:fld>
            <a:endParaRPr lang="ru-RU"/>
          </a:p>
        </p:txBody>
      </p:sp>
      <p:sp>
        <p:nvSpPr>
          <p:cNvPr id="13" name="Номер слайда 12"/>
          <p:cNvSpPr>
            <a:spLocks noGrp="1"/>
          </p:cNvSpPr>
          <p:nvPr>
            <p:ph type="sldNum" sz="quarter" idx="11"/>
          </p:nvPr>
        </p:nvSpPr>
        <p:spPr>
          <a:xfrm>
            <a:off x="0" y="4667249"/>
            <a:ext cx="1447800" cy="663578"/>
          </a:xfrm>
        </p:spPr>
        <p:txBody>
          <a:bodyPr rtlCol="0"/>
          <a:lstStyle>
            <a:lvl1pPr>
              <a:defRPr sz="2800"/>
            </a:lvl1pPr>
          </a:lstStyle>
          <a:p>
            <a:fld id="{B19B0651-EE4F-4900-A07F-96A6BFA9D0F0}" type="slidenum">
              <a:rPr lang="ru-RU" smtClean="0"/>
              <a:t>‹#›</a:t>
            </a:fld>
            <a:endParaRPr lang="ru-RU"/>
          </a:p>
        </p:txBody>
      </p:sp>
      <p:sp>
        <p:nvSpPr>
          <p:cNvPr id="14" name="Нижний колонтитул 13"/>
          <p:cNvSpPr>
            <a:spLocks noGrp="1"/>
          </p:cNvSpPr>
          <p:nvPr>
            <p:ph type="ftr" sz="quarter" idx="12"/>
          </p:nvPr>
        </p:nvSpPr>
        <p:spPr>
          <a:xfrm>
            <a:off x="1600200" y="6248206"/>
            <a:ext cx="4572000" cy="365125"/>
          </a:xfrm>
        </p:spPr>
        <p:txBody>
          <a:bodyPr rtlCol="0"/>
          <a:lstStyle/>
          <a:p>
            <a:endParaRPr lang="ru-RU"/>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4C71EC6-210F-42DE-9C53-41977AD35B3D}" type="datetimeFigureOut">
              <a:rPr lang="ru-RU" smtClean="0"/>
              <a:t>15.04.2013</a:t>
            </a:fld>
            <a:endParaRPr lang="ru-RU"/>
          </a:p>
        </p:txBody>
      </p:sp>
      <p:sp>
        <p:nvSpPr>
          <p:cNvPr id="3" name="Нижний колонтитул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ru-RU"/>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6328" y="620688"/>
            <a:ext cx="5400600" cy="792088"/>
          </a:xfrm>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r>
              <a:rPr lang="en-US" sz="5400" b="1" cap="none"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Palace Script MT" pitchFamily="66" charset="0"/>
              </a:rPr>
              <a:t>Sir Thomas Lawrence</a:t>
            </a:r>
            <a:endParaRPr lang="ru-RU" sz="5400" b="1" cap="none"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Подзаголовок 2"/>
          <p:cNvSpPr>
            <a:spLocks noGrp="1"/>
          </p:cNvSpPr>
          <p:nvPr>
            <p:ph type="subTitle" idx="1"/>
          </p:nvPr>
        </p:nvSpPr>
        <p:spPr>
          <a:xfrm>
            <a:off x="2303184" y="5983624"/>
            <a:ext cx="6639616" cy="864096"/>
          </a:xfrm>
        </p:spPr>
        <p:txBody>
          <a:bodyPr>
            <a:normAutofit/>
          </a:bodyPr>
          <a:lstStyle/>
          <a:p>
            <a:r>
              <a:rPr lang="en-US" sz="3200" dirty="0">
                <a:solidFill>
                  <a:schemeClr val="tx1">
                    <a:lumMod val="75000"/>
                  </a:schemeClr>
                </a:solidFill>
                <a:latin typeface="Palace Script MT" pitchFamily="66" charset="0"/>
                <a:cs typeface="Raavi" pitchFamily="2"/>
              </a:rPr>
              <a:t>April 13, 1769 Bristol - January 7, 1830 London</a:t>
            </a:r>
            <a:endParaRPr lang="ru-RU" sz="3200" dirty="0">
              <a:solidFill>
                <a:schemeClr val="tx1">
                  <a:lumMod val="75000"/>
                </a:schemeClr>
              </a:solidFill>
              <a:cs typeface="Raavi" pitchFamily="2"/>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98848" y="21736"/>
            <a:ext cx="4824536" cy="6011571"/>
          </a:xfrm>
          <a:prstGeom prst="rect">
            <a:avLst/>
          </a:prstGeom>
          <a:ln>
            <a:noFill/>
          </a:ln>
          <a:effectLst>
            <a:softEdge rad="112500"/>
          </a:effectLst>
        </p:spPr>
      </p:pic>
      <p:sp>
        <p:nvSpPr>
          <p:cNvPr id="5" name="Прямоугольник 4"/>
          <p:cNvSpPr/>
          <p:nvPr/>
        </p:nvSpPr>
        <p:spPr>
          <a:xfrm>
            <a:off x="-12560" y="1484784"/>
            <a:ext cx="4572000" cy="646331"/>
          </a:xfrm>
          <a:prstGeom prst="rect">
            <a:avLst/>
          </a:prstGeom>
        </p:spPr>
        <p:txBody>
          <a:bodyPr>
            <a:spAutoFit/>
          </a:bodyPr>
          <a:lstStyle/>
          <a:p>
            <a:r>
              <a:rPr lang="en-US" dirty="0">
                <a:latin typeface="Vivaldi" pitchFamily="66" charset="0"/>
              </a:rPr>
              <a:t>I was and am still absurdly overpriced, I'm not superman, I'm pretty normal.</a:t>
            </a:r>
            <a:endParaRPr lang="ru-RU" dirty="0"/>
          </a:p>
        </p:txBody>
      </p:sp>
    </p:spTree>
    <p:extLst>
      <p:ext uri="{BB962C8B-B14F-4D97-AF65-F5344CB8AC3E}">
        <p14:creationId xmlns:p14="http://schemas.microsoft.com/office/powerpoint/2010/main" val="406189902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par>
                          <p:cTn id="15" fill="hold">
                            <p:stCondLst>
                              <p:cond delay="500"/>
                            </p:stCondLst>
                            <p:childTnLst>
                              <p:par>
                                <p:cTn id="16" presetID="42" presetClass="entr" presetSubtype="0" fill="hold" nodeType="after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Effect transition="in" filter="fade">
                                      <p:cBhvr>
                                        <p:cTn id="18" dur="1000"/>
                                        <p:tgtEl>
                                          <p:spTgt spid="5">
                                            <p:txEl>
                                              <p:pRg st="0" end="0"/>
                                            </p:txEl>
                                          </p:spTgt>
                                        </p:tgtEl>
                                      </p:cBhvr>
                                    </p:animEffect>
                                    <p:anim calcmode="lin" valueType="num">
                                      <p:cBhvr>
                                        <p:cTn id="19"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5">
                                            <p:txEl>
                                              <p:pRg st="0" end="0"/>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fade">
                                      <p:cBhvr>
                                        <p:cTn id="23" dur="1000"/>
                                        <p:tgtEl>
                                          <p:spTgt spid="3">
                                            <p:txEl>
                                              <p:pRg st="0" end="0"/>
                                            </p:txEl>
                                          </p:spTgt>
                                        </p:tgtEl>
                                      </p:cBhvr>
                                    </p:animEffect>
                                    <p:anim calcmode="lin" valueType="num">
                                      <p:cBhvr>
                                        <p:cTn id="2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latin typeface="Monotype Corsiva" pitchFamily="66" charset="0"/>
              </a:rPr>
              <a:t>Childhood</a:t>
            </a:r>
            <a:endParaRPr lang="ru-RU" dirty="0">
              <a:latin typeface="Monotype Corsiva" pitchFamily="66" charset="0"/>
            </a:endParaRPr>
          </a:p>
        </p:txBody>
      </p:sp>
      <p:sp>
        <p:nvSpPr>
          <p:cNvPr id="3" name="Объект 2"/>
          <p:cNvSpPr>
            <a:spLocks noGrp="1"/>
          </p:cNvSpPr>
          <p:nvPr>
            <p:ph sz="quarter" idx="1"/>
          </p:nvPr>
        </p:nvSpPr>
        <p:spPr>
          <a:xfrm>
            <a:off x="107504" y="1700808"/>
            <a:ext cx="5183488" cy="4495800"/>
          </a:xfrm>
        </p:spPr>
        <p:txBody>
          <a:bodyPr/>
          <a:lstStyle/>
          <a:p>
            <a:pPr marL="0" indent="0">
              <a:buNone/>
            </a:pPr>
            <a:r>
              <a:rPr lang="en-US" dirty="0">
                <a:latin typeface="Monotype Corsiva" pitchFamily="66" charset="0"/>
              </a:rPr>
              <a:t>Sir Thomas Lawrence, the famous English portrait painter was born in 1769 in Bristol. Thomas was the youngest of 16 children, but most of his brothers and sisters died in infancy.</a:t>
            </a:r>
            <a:endParaRPr lang="ru-RU" dirty="0">
              <a:latin typeface="Monotype Corsiva" pitchFamily="66"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0072" y="1556792"/>
            <a:ext cx="3816424" cy="526577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45646806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6" presetID="53" presetClass="entr" presetSubtype="16" fill="hold" nodeType="with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500" fill="hold"/>
                                        <p:tgtEl>
                                          <p:spTgt spid="4"/>
                                        </p:tgtEl>
                                        <p:attrNameLst>
                                          <p:attrName>ppt_w</p:attrName>
                                        </p:attrNameLst>
                                      </p:cBhvr>
                                      <p:tavLst>
                                        <p:tav tm="0">
                                          <p:val>
                                            <p:fltVal val="0"/>
                                          </p:val>
                                        </p:tav>
                                        <p:tav tm="100000">
                                          <p:val>
                                            <p:strVal val="#ppt_w"/>
                                          </p:val>
                                        </p:tav>
                                      </p:tavLst>
                                    </p:anim>
                                    <p:anim calcmode="lin" valueType="num">
                                      <p:cBhvr>
                                        <p:cTn id="19" dur="500" fill="hold"/>
                                        <p:tgtEl>
                                          <p:spTgt spid="4"/>
                                        </p:tgtEl>
                                        <p:attrNameLst>
                                          <p:attrName>ppt_h</p:attrName>
                                        </p:attrNameLst>
                                      </p:cBhvr>
                                      <p:tavLst>
                                        <p:tav tm="0">
                                          <p:val>
                                            <p:fltVal val="0"/>
                                          </p:val>
                                        </p:tav>
                                        <p:tav tm="100000">
                                          <p:val>
                                            <p:strVal val="#ppt_h"/>
                                          </p:val>
                                        </p:tav>
                                      </p:tavLst>
                                    </p:anim>
                                    <p:animEffect transition="in" filter="fade">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latin typeface="Monotype Corsiva" pitchFamily="66" charset="0"/>
              </a:rPr>
              <a:t>Career</a:t>
            </a:r>
            <a:endParaRPr lang="ru-RU" dirty="0">
              <a:latin typeface="Monotype Corsiva" pitchFamily="66" charset="0"/>
            </a:endParaRPr>
          </a:p>
        </p:txBody>
      </p:sp>
      <p:sp>
        <p:nvSpPr>
          <p:cNvPr id="3" name="Объект 2"/>
          <p:cNvSpPr>
            <a:spLocks noGrp="1"/>
          </p:cNvSpPr>
          <p:nvPr>
            <p:ph sz="quarter" idx="1"/>
          </p:nvPr>
        </p:nvSpPr>
        <p:spPr>
          <a:xfrm>
            <a:off x="-30808" y="1556792"/>
            <a:ext cx="5322888" cy="4997152"/>
          </a:xfrm>
        </p:spPr>
        <p:txBody>
          <a:bodyPr/>
          <a:lstStyle/>
          <a:p>
            <a:pPr marL="0" indent="0">
              <a:buNone/>
            </a:pPr>
            <a:r>
              <a:rPr lang="en-US" dirty="0">
                <a:latin typeface="Monotype Corsiva" pitchFamily="66" charset="0"/>
              </a:rPr>
              <a:t>Career Wizard developed rapidly. As a seven year old wonder-kid he made ​​a living by his drawings and pastels, in twelve years had his own workshop in Bath, a fashionable resort, which attracts water to know.</a:t>
            </a:r>
            <a:endParaRPr lang="ru-RU" dirty="0">
              <a:latin typeface="Monotype Corsiva" pitchFamily="66"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1464" y="1628800"/>
            <a:ext cx="3847318" cy="51125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14116470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6" presetID="53" presetClass="entr" presetSubtype="16"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500" fill="hold"/>
                                        <p:tgtEl>
                                          <p:spTgt spid="5"/>
                                        </p:tgtEl>
                                        <p:attrNameLst>
                                          <p:attrName>ppt_w</p:attrName>
                                        </p:attrNameLst>
                                      </p:cBhvr>
                                      <p:tavLst>
                                        <p:tav tm="0">
                                          <p:val>
                                            <p:fltVal val="0"/>
                                          </p:val>
                                        </p:tav>
                                        <p:tav tm="100000">
                                          <p:val>
                                            <p:strVal val="#ppt_w"/>
                                          </p:val>
                                        </p:tav>
                                      </p:tavLst>
                                    </p:anim>
                                    <p:anim calcmode="lin" valueType="num">
                                      <p:cBhvr>
                                        <p:cTn id="19" dur="500" fill="hold"/>
                                        <p:tgtEl>
                                          <p:spTgt spid="5"/>
                                        </p:tgtEl>
                                        <p:attrNameLst>
                                          <p:attrName>ppt_h</p:attrName>
                                        </p:attrNameLst>
                                      </p:cBhvr>
                                      <p:tavLst>
                                        <p:tav tm="0">
                                          <p:val>
                                            <p:fltVal val="0"/>
                                          </p:val>
                                        </p:tav>
                                        <p:tav tm="100000">
                                          <p:val>
                                            <p:strVal val="#ppt_h"/>
                                          </p:val>
                                        </p:tav>
                                      </p:tavLst>
                                    </p:anim>
                                    <p:animEffect transition="in" filter="fade">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4294967295"/>
          </p:nvPr>
        </p:nvSpPr>
        <p:spPr>
          <a:xfrm>
            <a:off x="107504" y="260648"/>
            <a:ext cx="4248472" cy="5974400"/>
          </a:xfrm>
        </p:spPr>
        <p:txBody>
          <a:bodyPr/>
          <a:lstStyle/>
          <a:p>
            <a:pPr marL="0" indent="0">
              <a:buNone/>
            </a:pPr>
            <a:r>
              <a:rPr lang="en-US" dirty="0">
                <a:latin typeface="Monotype Corsiva" pitchFamily="66" charset="0"/>
              </a:rPr>
              <a:t>At age 23, became chief painter to the king, replacing the site of the Reynolds, and at twenty-five he was elected an academician. In 1789 he presented to the Royal Academy portrait of Lady </a:t>
            </a:r>
            <a:r>
              <a:rPr lang="en-US" dirty="0" err="1">
                <a:latin typeface="Monotype Corsiva" pitchFamily="66" charset="0"/>
              </a:rPr>
              <a:t>Cremorne</a:t>
            </a:r>
            <a:r>
              <a:rPr lang="en-US" dirty="0">
                <a:latin typeface="Monotype Corsiva" pitchFamily="66" charset="0"/>
              </a:rPr>
              <a:t>, earning him an order for a portrait of Queen Charlotte, shown at the Academy in the following year.</a:t>
            </a:r>
          </a:p>
          <a:p>
            <a:endParaRPr lang="ru-RU" dirty="0"/>
          </a:p>
        </p:txBody>
      </p:sp>
      <p:sp>
        <p:nvSpPr>
          <p:cNvPr id="4" name="Прямоугольник 3"/>
          <p:cNvSpPr/>
          <p:nvPr/>
        </p:nvSpPr>
        <p:spPr>
          <a:xfrm>
            <a:off x="5025720" y="116632"/>
            <a:ext cx="4139952" cy="461665"/>
          </a:xfrm>
          <a:prstGeom prst="rect">
            <a:avLst/>
          </a:prstGeom>
        </p:spPr>
        <p:txBody>
          <a:bodyPr wrap="square">
            <a:spAutoFit/>
          </a:bodyPr>
          <a:lstStyle/>
          <a:p>
            <a:r>
              <a:rPr lang="en-US" sz="2400" dirty="0">
                <a:latin typeface="Monotype Corsiva" pitchFamily="66" charset="0"/>
              </a:rPr>
              <a:t>Portrait of a Lady </a:t>
            </a:r>
            <a:r>
              <a:rPr lang="en-US" sz="2400" dirty="0" err="1">
                <a:latin typeface="Monotype Corsiva" pitchFamily="66" charset="0"/>
              </a:rPr>
              <a:t>Cremorne</a:t>
            </a:r>
            <a:endParaRPr lang="ru-RU" sz="2400" dirty="0">
              <a:latin typeface="Monotype Corsiva" pitchFamily="66"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32040" y="692696"/>
            <a:ext cx="3705538" cy="593204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1316377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nodeType="after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p:cTn id="13"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4">
                                            <p:txEl>
                                              <p:pRg st="0" end="0"/>
                                            </p:txEl>
                                          </p:spTgt>
                                        </p:tgtEl>
                                      </p:cBhvr>
                                    </p:animEffect>
                                  </p:childTnLst>
                                </p:cTn>
                              </p:par>
                              <p:par>
                                <p:cTn id="16" presetID="53" presetClass="entr" presetSubtype="16"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500" fill="hold"/>
                                        <p:tgtEl>
                                          <p:spTgt spid="5"/>
                                        </p:tgtEl>
                                        <p:attrNameLst>
                                          <p:attrName>ppt_w</p:attrName>
                                        </p:attrNameLst>
                                      </p:cBhvr>
                                      <p:tavLst>
                                        <p:tav tm="0">
                                          <p:val>
                                            <p:fltVal val="0"/>
                                          </p:val>
                                        </p:tav>
                                        <p:tav tm="100000">
                                          <p:val>
                                            <p:strVal val="#ppt_w"/>
                                          </p:val>
                                        </p:tav>
                                      </p:tavLst>
                                    </p:anim>
                                    <p:anim calcmode="lin" valueType="num">
                                      <p:cBhvr>
                                        <p:cTn id="19" dur="500" fill="hold"/>
                                        <p:tgtEl>
                                          <p:spTgt spid="5"/>
                                        </p:tgtEl>
                                        <p:attrNameLst>
                                          <p:attrName>ppt_h</p:attrName>
                                        </p:attrNameLst>
                                      </p:cBhvr>
                                      <p:tavLst>
                                        <p:tav tm="0">
                                          <p:val>
                                            <p:fltVal val="0"/>
                                          </p:val>
                                        </p:tav>
                                        <p:tav tm="100000">
                                          <p:val>
                                            <p:strVal val="#ppt_h"/>
                                          </p:val>
                                        </p:tav>
                                      </p:tavLst>
                                    </p:anim>
                                    <p:animEffect transition="in" filter="fade">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4294967295"/>
          </p:nvPr>
        </p:nvSpPr>
        <p:spPr>
          <a:xfrm>
            <a:off x="6857" y="19456"/>
            <a:ext cx="4853175" cy="6721912"/>
          </a:xfrm>
        </p:spPr>
        <p:txBody>
          <a:bodyPr>
            <a:normAutofit/>
          </a:bodyPr>
          <a:lstStyle/>
          <a:p>
            <a:pPr marL="0" indent="0">
              <a:buNone/>
            </a:pPr>
            <a:r>
              <a:rPr lang="en-US" dirty="0">
                <a:latin typeface="Monotype Corsiva" pitchFamily="66" charset="0"/>
              </a:rPr>
              <a:t>At the same time it creates a theatrical portraits, in which it is clear that the lack of traditional education hampers the depth of expression. These features, as well as financial difficulties caused by the way of life of Lawrence and exceeding its material may be damaging to the quality of his portraits of the artist, and are often forced to fall into technical deliberate superficiality.</a:t>
            </a:r>
            <a:endParaRPr lang="ru-RU" dirty="0">
              <a:latin typeface="Monotype Corsiva" pitchFamily="66"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74856" y="188640"/>
            <a:ext cx="4170250" cy="655272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1314277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latin typeface="Monotype Corsiva" pitchFamily="66" charset="0"/>
              </a:rPr>
              <a:t>Friends</a:t>
            </a:r>
            <a:endParaRPr lang="ru-RU" dirty="0">
              <a:latin typeface="Monotype Corsiva" pitchFamily="66" charset="0"/>
            </a:endParaRPr>
          </a:p>
        </p:txBody>
      </p:sp>
      <p:sp>
        <p:nvSpPr>
          <p:cNvPr id="3" name="Объект 2"/>
          <p:cNvSpPr>
            <a:spLocks noGrp="1"/>
          </p:cNvSpPr>
          <p:nvPr>
            <p:ph sz="quarter" idx="1"/>
          </p:nvPr>
        </p:nvSpPr>
        <p:spPr>
          <a:xfrm>
            <a:off x="107504" y="1484784"/>
            <a:ext cx="5400600" cy="5616624"/>
          </a:xfrm>
        </p:spPr>
        <p:txBody>
          <a:bodyPr>
            <a:normAutofit/>
          </a:bodyPr>
          <a:lstStyle/>
          <a:p>
            <a:pPr marL="0" indent="0">
              <a:buNone/>
            </a:pPr>
            <a:r>
              <a:rPr lang="en-US" dirty="0">
                <a:latin typeface="Monotype Corsiva" pitchFamily="66" charset="0"/>
              </a:rPr>
              <a:t>One of the closest friends of the painter Lawrence Joseph </a:t>
            </a:r>
            <a:r>
              <a:rPr lang="en-US" dirty="0" err="1">
                <a:latin typeface="Monotype Corsiva" pitchFamily="66" charset="0"/>
              </a:rPr>
              <a:t>Ferington</a:t>
            </a:r>
            <a:r>
              <a:rPr lang="en-US" dirty="0">
                <a:latin typeface="Monotype Corsiva" pitchFamily="66" charset="0"/>
              </a:rPr>
              <a:t> (</a:t>
            </a:r>
            <a:r>
              <a:rPr lang="en-US" dirty="0" err="1">
                <a:latin typeface="Monotype Corsiva" pitchFamily="66" charset="0"/>
              </a:rPr>
              <a:t>Farington</a:t>
            </a:r>
            <a:r>
              <a:rPr lang="en-US" dirty="0">
                <a:latin typeface="Monotype Corsiva" pitchFamily="66" charset="0"/>
              </a:rPr>
              <a:t>), who was a mentor and a good </a:t>
            </a:r>
            <a:r>
              <a:rPr lang="en-US" dirty="0" smtClean="0">
                <a:latin typeface="Monotype Corsiva" pitchFamily="66" charset="0"/>
              </a:rPr>
              <a:t>friend</a:t>
            </a:r>
            <a:r>
              <a:rPr lang="en-US" dirty="0">
                <a:latin typeface="Monotype Corsiva" pitchFamily="66" charset="0"/>
              </a:rPr>
              <a:t>. </a:t>
            </a:r>
            <a:r>
              <a:rPr lang="en-US" smtClean="0">
                <a:latin typeface="Monotype Corsiva" pitchFamily="66" charset="0"/>
              </a:rPr>
              <a:t>Other was </a:t>
            </a:r>
            <a:r>
              <a:rPr lang="en-US" dirty="0">
                <a:latin typeface="Monotype Corsiva" pitchFamily="66" charset="0"/>
              </a:rPr>
              <a:t>Sir Charles Stuart, half-brother of </a:t>
            </a:r>
            <a:r>
              <a:rPr lang="en-US" dirty="0" err="1">
                <a:latin typeface="Monotype Corsiva" pitchFamily="66" charset="0"/>
              </a:rPr>
              <a:t>Castlereagh</a:t>
            </a:r>
            <a:r>
              <a:rPr lang="en-US" dirty="0">
                <a:latin typeface="Monotype Corsiva" pitchFamily="66" charset="0"/>
              </a:rPr>
              <a:t> and the Adjutant General of Wellington. His portrait of a dashing hussar in luxurious scarlet and gold uniforms convey the charm of the military hero and perhaps the most beautiful portrait of Lawrence at the National Portrait </a:t>
            </a:r>
            <a:r>
              <a:rPr lang="en-US" dirty="0" smtClean="0">
                <a:latin typeface="Monotype Corsiva" pitchFamily="66" charset="0"/>
              </a:rPr>
              <a:t>Gallery.</a:t>
            </a:r>
            <a:endParaRPr lang="ru-RU" dirty="0">
              <a:latin typeface="Monotype Corsiva" pitchFamily="66"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5859" y="1661952"/>
            <a:ext cx="3605482" cy="481846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4007583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6" presetID="53" presetClass="entr" presetSubtype="16"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500" fill="hold"/>
                                        <p:tgtEl>
                                          <p:spTgt spid="5"/>
                                        </p:tgtEl>
                                        <p:attrNameLst>
                                          <p:attrName>ppt_w</p:attrName>
                                        </p:attrNameLst>
                                      </p:cBhvr>
                                      <p:tavLst>
                                        <p:tav tm="0">
                                          <p:val>
                                            <p:fltVal val="0"/>
                                          </p:val>
                                        </p:tav>
                                        <p:tav tm="100000">
                                          <p:val>
                                            <p:strVal val="#ppt_w"/>
                                          </p:val>
                                        </p:tav>
                                      </p:tavLst>
                                    </p:anim>
                                    <p:anim calcmode="lin" valueType="num">
                                      <p:cBhvr>
                                        <p:cTn id="19" dur="500" fill="hold"/>
                                        <p:tgtEl>
                                          <p:spTgt spid="5"/>
                                        </p:tgtEl>
                                        <p:attrNameLst>
                                          <p:attrName>ppt_h</p:attrName>
                                        </p:attrNameLst>
                                      </p:cBhvr>
                                      <p:tavLst>
                                        <p:tav tm="0">
                                          <p:val>
                                            <p:fltVal val="0"/>
                                          </p:val>
                                        </p:tav>
                                        <p:tav tm="100000">
                                          <p:val>
                                            <p:strVal val="#ppt_h"/>
                                          </p:val>
                                        </p:tav>
                                      </p:tavLst>
                                    </p:anim>
                                    <p:animEffect transition="in" filter="fade">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4294967295"/>
          </p:nvPr>
        </p:nvSpPr>
        <p:spPr>
          <a:xfrm>
            <a:off x="-108520" y="0"/>
            <a:ext cx="4299944" cy="6721912"/>
          </a:xfrm>
        </p:spPr>
        <p:txBody>
          <a:bodyPr>
            <a:normAutofit/>
          </a:bodyPr>
          <a:lstStyle/>
          <a:p>
            <a:pPr marL="0" indent="0">
              <a:buNone/>
            </a:pPr>
            <a:r>
              <a:rPr lang="en-US" dirty="0">
                <a:latin typeface="Monotype Corsiva" pitchFamily="66" charset="0"/>
              </a:rPr>
              <a:t>Lawrence became the last major portrait artist who completed his work of the great tradition of English painting of the XVIII century. He created a picture of the high society of the regency in his magnificent painting style and innovative use of color. Having learned the lessons of skill Reynolds, he has not reached, however, in his art, the depth and intellectual richness, which were peculiar to the </a:t>
            </a:r>
            <a:r>
              <a:rPr lang="en-US" dirty="0" smtClean="0">
                <a:latin typeface="Monotype Corsiva" pitchFamily="66" charset="0"/>
              </a:rPr>
              <a:t>last.</a:t>
            </a:r>
            <a:endParaRPr lang="ru-RU" dirty="0">
              <a:latin typeface="Monotype Corsiva" pitchFamily="66"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1792" y="188616"/>
            <a:ext cx="4878416" cy="587686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83042407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sz="quarter" idx="4294967295"/>
          </p:nvPr>
        </p:nvSpPr>
        <p:spPr>
          <a:xfrm>
            <a:off x="107504" y="10312"/>
            <a:ext cx="4248472" cy="6587040"/>
          </a:xfrm>
        </p:spPr>
        <p:txBody>
          <a:bodyPr/>
          <a:lstStyle/>
          <a:p>
            <a:pPr marL="0" indent="0">
              <a:buNone/>
            </a:pPr>
            <a:r>
              <a:rPr lang="en-US" dirty="0">
                <a:latin typeface="Monotype Corsiva" pitchFamily="66" charset="0"/>
              </a:rPr>
              <a:t>The main feature of the Lawrence art can perhaps be called virtuosity - quality, especially the appreciated in that era. The most successful portrait painter of his time, he wrote in a cursory manner, hundreds of </a:t>
            </a:r>
            <a:r>
              <a:rPr lang="en-US" dirty="0" smtClean="0">
                <a:latin typeface="Monotype Corsiva" pitchFamily="66" charset="0"/>
              </a:rPr>
              <a:t>pictures.</a:t>
            </a:r>
            <a:endParaRPr lang="ru-RU" dirty="0">
              <a:latin typeface="Monotype Corsiva" pitchFamily="66"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81644" y="116632"/>
            <a:ext cx="4860540" cy="5832648"/>
          </a:xfrm>
          <a:prstGeom prst="rect">
            <a:avLst/>
          </a:prstGeom>
        </p:spPr>
      </p:pic>
    </p:spTree>
    <p:extLst>
      <p:ext uri="{BB962C8B-B14F-4D97-AF65-F5344CB8AC3E}">
        <p14:creationId xmlns:p14="http://schemas.microsoft.com/office/powerpoint/2010/main" val="384578648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par>
                                <p:cTn id="10" presetID="53" presetClass="entr" presetSubtype="52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anim calcmode="lin" valueType="num">
                                      <p:cBhvr>
                                        <p:cTn id="15" dur="500" fill="hold"/>
                                        <p:tgtEl>
                                          <p:spTgt spid="5"/>
                                        </p:tgtEl>
                                        <p:attrNameLst>
                                          <p:attrName>ppt_x</p:attrName>
                                        </p:attrNameLst>
                                      </p:cBhvr>
                                      <p:tavLst>
                                        <p:tav tm="0">
                                          <p:val>
                                            <p:fltVal val="0.5"/>
                                          </p:val>
                                        </p:tav>
                                        <p:tav tm="100000">
                                          <p:val>
                                            <p:strVal val="#ppt_x"/>
                                          </p:val>
                                        </p:tav>
                                      </p:tavLst>
                                    </p:anim>
                                    <p:anim calcmode="lin" valueType="num">
                                      <p:cBhvr>
                                        <p:cTn id="16" dur="500" fill="hold"/>
                                        <p:tgtEl>
                                          <p:spTgt spid="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4294967295"/>
          </p:nvPr>
        </p:nvSpPr>
        <p:spPr>
          <a:xfrm>
            <a:off x="107504" y="116632"/>
            <a:ext cx="3528392" cy="6165304"/>
          </a:xfrm>
        </p:spPr>
        <p:txBody>
          <a:bodyPr/>
          <a:lstStyle/>
          <a:p>
            <a:pPr marL="0" indent="0">
              <a:buNone/>
            </a:pPr>
            <a:r>
              <a:rPr lang="en-US" dirty="0">
                <a:latin typeface="Monotype Corsiva" pitchFamily="66" charset="0"/>
              </a:rPr>
              <a:t>At the time, the name of Thomas Lawrence enjoyed a European reputation. Have a portrait made famous English painter, considered it an honor rulers, higher church hierarchy, military leaders, diplomats and major bombshells.</a:t>
            </a:r>
            <a:endParaRPr lang="ru-RU" dirty="0">
              <a:latin typeface="Monotype Corsiva" pitchFamily="66"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51920" y="332656"/>
            <a:ext cx="4989300" cy="456164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10630223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52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anim calcmode="lin" valueType="num">
                                      <p:cBhvr>
                                        <p:cTn id="15" dur="500" fill="hold"/>
                                        <p:tgtEl>
                                          <p:spTgt spid="5"/>
                                        </p:tgtEl>
                                        <p:attrNameLst>
                                          <p:attrName>ppt_x</p:attrName>
                                        </p:attrNameLst>
                                      </p:cBhvr>
                                      <p:tavLst>
                                        <p:tav tm="0">
                                          <p:val>
                                            <p:fltVal val="0.5"/>
                                          </p:val>
                                        </p:tav>
                                        <p:tav tm="100000">
                                          <p:val>
                                            <p:strVal val="#ppt_x"/>
                                          </p:val>
                                        </p:tav>
                                      </p:tavLst>
                                    </p:anim>
                                    <p:anim calcmode="lin" valueType="num">
                                      <p:cBhvr>
                                        <p:cTn id="16" dur="500" fill="hold"/>
                                        <p:tgtEl>
                                          <p:spTgt spid="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Другая 5">
      <a:dk1>
        <a:sysClr val="windowText" lastClr="000000"/>
      </a:dk1>
      <a:lt1>
        <a:srgbClr val="EBD9C7"/>
      </a:lt1>
      <a:dk2>
        <a:srgbClr val="37302A"/>
      </a:dk2>
      <a:lt2>
        <a:srgbClr val="D0CCB9"/>
      </a:lt2>
      <a:accent1>
        <a:srgbClr val="000000"/>
      </a:accent1>
      <a:accent2>
        <a:srgbClr val="A09781"/>
      </a:accent2>
      <a:accent3>
        <a:srgbClr val="85776D"/>
      </a:accent3>
      <a:accent4>
        <a:srgbClr val="AEAFA9"/>
      </a:accent4>
      <a:accent5>
        <a:srgbClr val="8D878B"/>
      </a:accent5>
      <a:accent6>
        <a:srgbClr val="6B6149"/>
      </a:accent6>
      <a:hlink>
        <a:srgbClr val="B6A272"/>
      </a:hlink>
      <a:folHlink>
        <a:srgbClr val="8A784F"/>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138</TotalTime>
  <Words>448</Words>
  <Application>Microsoft Office PowerPoint</Application>
  <PresentationFormat>Экран (4:3)</PresentationFormat>
  <Paragraphs>15</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Обычная</vt:lpstr>
      <vt:lpstr>Sir Thomas Lawrence</vt:lpstr>
      <vt:lpstr>Childhood</vt:lpstr>
      <vt:lpstr>Career</vt:lpstr>
      <vt:lpstr>Презентация PowerPoint</vt:lpstr>
      <vt:lpstr>Презентация PowerPoint</vt:lpstr>
      <vt:lpstr>Friends</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Sir Thomas Lawrence</dc:title>
  <cp:lastModifiedBy>Admin</cp:lastModifiedBy>
  <cp:revision>11</cp:revision>
  <dcterms:modified xsi:type="dcterms:W3CDTF">2013-04-15T14:29:14Z</dcterms:modified>
</cp:coreProperties>
</file>