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</p:sldMasterIdLst>
  <p:sldIdLst>
    <p:sldId id="256" r:id="rId18"/>
    <p:sldId id="257" r:id="rId19"/>
    <p:sldId id="258" r:id="rId20"/>
    <p:sldId id="259" r:id="rId21"/>
    <p:sldId id="263" r:id="rId22"/>
    <p:sldId id="260" r:id="rId23"/>
    <p:sldId id="261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2" r:id="rId41"/>
    <p:sldId id="281" r:id="rId42"/>
    <p:sldId id="280" r:id="rId43"/>
    <p:sldId id="283" r:id="rId44"/>
    <p:sldId id="284" r:id="rId45"/>
    <p:sldId id="285" r:id="rId46"/>
    <p:sldId id="288" r:id="rId47"/>
    <p:sldId id="286" r:id="rId48"/>
    <p:sldId id="287" r:id="rId49"/>
    <p:sldId id="289" r:id="rId5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2E2542-0CDB-428B-82E2-303B9AF32BD7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2"/>
            <p14:sldId id="281"/>
            <p14:sldId id="280"/>
            <p14:sldId id="283"/>
            <p14:sldId id="284"/>
            <p14:sldId id="285"/>
            <p14:sldId id="288"/>
            <p14:sldId id="286"/>
            <p14:sldId id="28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3E2FAE-DA82-43CD-B05B-CC46AED2294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B30BC6-5D95-4C90-8924-6652AE8AA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2%D0%BD%D1%96%D1%87%D0%BD%D0%B0_%D0%A2%D0%B5%D1%80%D0%B8%D1%82%D0%BE%D1%80%D1%96%D1%8F_(%D0%90%D0%B2%D1%81%D1%82%D1%80%D0%B0%D0%BB%D1%96%D1%8F)" TargetMode="External"/><Relationship Id="rId3" Type="http://schemas.openxmlformats.org/officeDocument/2006/relationships/hyperlink" Target="http://uk.wikipedia.org/wiki/%D0%92%D1%96%D0%BA%D1%82%D0%BE%D1%80%D1%96%D1%8F_(%D1%88%D1%82%D0%B0%D1%82)" TargetMode="External"/><Relationship Id="rId7" Type="http://schemas.openxmlformats.org/officeDocument/2006/relationships/hyperlink" Target="http://uk.wikipedia.org/wiki/%D0%A2%D0%B0%D1%81%D0%BC%D0%B0%D0%BD%D1%96%D1%8F" TargetMode="External"/><Relationship Id="rId2" Type="http://schemas.openxmlformats.org/officeDocument/2006/relationships/hyperlink" Target="http://uk.wikipedia.org/wiki/%D0%9D%D0%BE%D0%B2%D0%B8%D0%B9_%D0%9F%D1%96%D0%B2%D0%B4%D0%B5%D0%BD%D0%BD%D0%B8%D0%B9_%D0%A3%D0%B5%D0%BB%D1%8C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1%85%D1%96%D0%B4%D0%BD%D0%B0_%D0%90%D0%B2%D1%81%D1%82%D1%80%D0%B0%D0%BB%D1%96%D1%8F" TargetMode="External"/><Relationship Id="rId5" Type="http://schemas.openxmlformats.org/officeDocument/2006/relationships/hyperlink" Target="http://uk.wikipedia.org/wiki/%D0%9A%D0%B2%D1%96%D0%BD%D1%81%D0%BB%D0%B5%D0%BD%D0%B4" TargetMode="External"/><Relationship Id="rId4" Type="http://schemas.openxmlformats.org/officeDocument/2006/relationships/hyperlink" Target="http://uk.wikipedia.org/wiki/%D0%9F%D1%96%D0%B2%D0%B4%D0%B5%D0%BD%D0%BD%D0%B0_%D0%90%D0%B2%D1%81%D1%82%D1%80%D0%B0%D0%BB%D1%96%D1%8F" TargetMode="External"/><Relationship Id="rId9" Type="http://schemas.openxmlformats.org/officeDocument/2006/relationships/hyperlink" Target="http://uk.wikipedia.org/wiki/%D0%9A%D0%B0%D0%BD%D0%B1%D0%B5%D1%80%D1%80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0%D0%BF%D1%81" TargetMode="External"/><Relationship Id="rId3" Type="http://schemas.openxmlformats.org/officeDocument/2006/relationships/hyperlink" Target="http://uk.wikipedia.org/wiki/%D0%9A%D1%83%D0%BA%D1%83%D1%80%D1%83%D0%B4%D0%B7%D0%B0" TargetMode="External"/><Relationship Id="rId7" Type="http://schemas.openxmlformats.org/officeDocument/2006/relationships/hyperlink" Target="http://uk.wikipedia.org/wiki/%D0%A1%D0%B0%D1%84%D0%BB%D0%BE%D1%80" TargetMode="External"/><Relationship Id="rId2" Type="http://schemas.openxmlformats.org/officeDocument/2006/relationships/hyperlink" Target="http://uk.wikipedia.org/wiki/%D0%9F%D1%88%D0%B5%D0%BD%D0%B8%D1%86%D1%8F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uk.wikipedia.org/wiki/%D0%A1%D0%BE%D0%BD%D1%8F%D1%88%D0%BD%D0%B8%D0%BA" TargetMode="External"/><Relationship Id="rId5" Type="http://schemas.openxmlformats.org/officeDocument/2006/relationships/hyperlink" Target="http://uk.wikipedia.org/wiki/%D0%97%D0%B5%D0%BC%D0%BB%D1%8F%D0%BD%D0%B8%D0%B9_%D0%B3%D0%BE%D1%80%D1%96%D1%85" TargetMode="External"/><Relationship Id="rId10" Type="http://schemas.openxmlformats.org/officeDocument/2006/relationships/hyperlink" Target="http://uk.wikipedia.org/wiki/%D0%A1%D0%BE%D1%8F" TargetMode="External"/><Relationship Id="rId4" Type="http://schemas.openxmlformats.org/officeDocument/2006/relationships/hyperlink" Target="http://uk.wikipedia.org/wiki/%D0%A1%D0%BE%D1%80%D0%B3%D0%BE" TargetMode="External"/><Relationship Id="rId9" Type="http://schemas.openxmlformats.org/officeDocument/2006/relationships/hyperlink" Target="http://uk.wikipedia.org/wiki/%D0%9A%D0%B0%D0%BD%D0%BE%D0%BB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A8%D0%90" TargetMode="External"/><Relationship Id="rId2" Type="http://schemas.openxmlformats.org/officeDocument/2006/relationships/hyperlink" Target="http://uk.wikipedia.org/wiki/%D0%AF%D0%BF%D0%BE%D0%BD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4%D0%A0%D0%9D" TargetMode="External"/><Relationship Id="rId4" Type="http://schemas.openxmlformats.org/officeDocument/2006/relationships/hyperlink" Target="http://uk.wikipedia.org/wiki/%D0%A4%D1%80%D0%B0%D0%BD%D1%86%D1%96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95" TargetMode="External"/><Relationship Id="rId2" Type="http://schemas.openxmlformats.org/officeDocument/2006/relationships/hyperlink" Target="http://uk.wikipedia.org/wiki/1880" TargetMode="Externa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://uk.wikipedia.org/wiki/194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2001" TargetMode="Externa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1%D0%B0%D0%B2%27%D1%94_%D0%93%D0%B5%D1%80%D0%B1%D0%B5%D1%80%D1%82" TargetMode="External"/><Relationship Id="rId13" Type="http://schemas.openxmlformats.org/officeDocument/2006/relationships/hyperlink" Target="http://uk.wikipedia.org/w/index.php?title=%D0%9C%D0%B5%D1%80%D1%96_%D0%93%D1%96%D0%BB%D0%BC%D0%BE%D1%80&amp;action=edit&amp;redlink=1" TargetMode="External"/><Relationship Id="rId3" Type="http://schemas.openxmlformats.org/officeDocument/2006/relationships/hyperlink" Target="http://uk.wikipedia.org/w/index.php?title=%D0%9A%D0%B0%D1%82%D0%B0%D1%80%D0%B8%D0%BD%D0%B0_%D0%A1%D1%83%D1%81%D0%B0%D0%BD%D0%BD%D0%B0_%D0%9F%D1%80%D1%96%D1%87%D0%B0%D1%80%D0%B4&amp;action=edit&amp;redlink=1" TargetMode="External"/><Relationship Id="rId7" Type="http://schemas.openxmlformats.org/officeDocument/2006/relationships/hyperlink" Target="http://uk.wikipedia.org/w/index.php?title=%D0%91%D1%80%D0%B0%D1%8F%D0%BD_%D0%9F%D0%B5%D0%BD%D1%82%D0%BE%D0%BD&amp;action=edit&amp;redlink=1" TargetMode="External"/><Relationship Id="rId12" Type="http://schemas.openxmlformats.org/officeDocument/2006/relationships/hyperlink" Target="http://uk.wikipedia.org/w/index.php?title=%D0%91%D0%B0%D1%80%D0%BB%D0%B5%D1%82%D1%82_%D0%90%D0%B4%D0%B0%D0%BC%D1%81%D0%BE%D0%BD&amp;action=edit&amp;redlink=1" TargetMode="External"/><Relationship Id="rId2" Type="http://schemas.openxmlformats.org/officeDocument/2006/relationships/hyperlink" Target="http://uk.wikipedia.org/wiki/%D0%90%D0%BD%D0%B3%D0%BB%D1%96%D0%B9%D1%81%D1%8C%D0%BA%D0%B0_%D0%BB%D1%96%D1%82%D0%B5%D1%80%D0%B0%D1%82%D1%83%D1%80%D0%B0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uk.wikipedia.org/w/index.php?title=%D0%9A%D0%B5%D1%80%D1%80%D1%96_%D0%A2%D0%B5%D0%BD%D0%BD%D0%B0%D0%BD%D1%82&amp;action=edit&amp;redlink=1" TargetMode="External"/><Relationship Id="rId11" Type="http://schemas.openxmlformats.org/officeDocument/2006/relationships/hyperlink" Target="http://uk.wikipedia.org/w/index.php?title=%D0%94%D0%B6%D0%BE%D0%BD_%D0%9C%D0%BE%D1%80%D1%80%D1%96%D1%81%D0%BE%D0%BD&amp;action=edit&amp;redlink=1" TargetMode="External"/><Relationship Id="rId5" Type="http://schemas.openxmlformats.org/officeDocument/2006/relationships/hyperlink" Target="http://uk.wikipedia.org/w/index.php?title=%D0%92%D0%B5%D0%BD%D1%81_%D0%9F%D0%B0%D0%BB%D0%BC%D0%B5%D1%80&amp;action=edit&amp;redlink=1" TargetMode="External"/><Relationship Id="rId15" Type="http://schemas.openxmlformats.org/officeDocument/2006/relationships/hyperlink" Target="http://uk.wikipedia.org/w/index.php?title=%D0%95%D0%BB%D0%B5%D0%BD_%D0%94%D1%96%D0%BC%D1%84%D0%BD%D0%B0_%D0%9A%27%D1%8E%D1%81%D0%B5%D0%BA&amp;action=edit&amp;redlink=1" TargetMode="External"/><Relationship Id="rId10" Type="http://schemas.openxmlformats.org/officeDocument/2006/relationships/hyperlink" Target="http://uk.wikipedia.org/w/index.php?title=%D0%90%D0%BB%D0%B0%D0%BD_%D0%9C%D0%B0%D1%80%D1%88%D0%B0%D0%BB%D0%BB&amp;action=edit&amp;redlink=1" TargetMode="External"/><Relationship Id="rId4" Type="http://schemas.openxmlformats.org/officeDocument/2006/relationships/hyperlink" Target="http://uk.wikipedia.org/w/index.php?title=%D0%93%D0%B5%D0%BD%D1%80%D1%96_%D0%A5%D0%B5%D0%BD%D0%B4%D0%B5%D0%BB%D1%8C_%D0%A0%D1%96%D1%87%D0%B0%D1%80%D0%B4%D1%81%D0%BE%D0%BD&amp;action=edit&amp;redlink=1" TargetMode="External"/><Relationship Id="rId9" Type="http://schemas.openxmlformats.org/officeDocument/2006/relationships/hyperlink" Target="http://uk.wikipedia.org/w/index.php?title=%D0%A4%D1%80%D0%B5%D0%BD%D0%BA_%D0%93%D0%B0%D1%80%D0%B4%D1%96&amp;action=edit&amp;redlink=1" TargetMode="External"/><Relationship Id="rId14" Type="http://schemas.openxmlformats.org/officeDocument/2006/relationships/hyperlink" Target="http://uk.wikipedia.org/w/index.php?title=%D0%9C%D0%BE%D0%BD%D0%B0_%D0%91%D1%80%D0%B5%D0%BD%D0%B4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3%D0%BE%D1%82%D0%B8%D0%BA%D0%B0" TargetMode="Externa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_%D1%81%D1%82%D0%BE%D0%BB%D1%96%D1%82%D1%82%D1%8F" TargetMode="External"/><Relationship Id="rId13" Type="http://schemas.openxmlformats.org/officeDocument/2006/relationships/hyperlink" Target="http://uk.wikipedia.org/wiki/20_%D1%81%D1%82%D0%BE%D0%BB%D1%96%D1%82%D1%82%D1%8F" TargetMode="External"/><Relationship Id="rId18" Type="http://schemas.openxmlformats.org/officeDocument/2006/relationships/hyperlink" Target="http://uk.wikipedia.org/wiki/1954" TargetMode="External"/><Relationship Id="rId3" Type="http://schemas.openxmlformats.org/officeDocument/2006/relationships/hyperlink" Target="http://uk.wikipedia.org/wiki/%D0%90%D0%BD%D0%B3%D0%BB%D1%96%D1%8F" TargetMode="External"/><Relationship Id="rId7" Type="http://schemas.openxmlformats.org/officeDocument/2006/relationships/hyperlink" Target="http://uk.wikipedia.org/wiki/1840-%D0%B2%D1%96" TargetMode="External"/><Relationship Id="rId12" Type="http://schemas.openxmlformats.org/officeDocument/2006/relationships/hyperlink" Target="http://uk.wikipedia.org/wiki/%D0%9C%D0%B5%D0%BB%D1%8C%D0%B1%D1%83%D1%80%D0%BD" TargetMode="External"/><Relationship Id="rId17" Type="http://schemas.openxmlformats.org/officeDocument/2006/relationships/hyperlink" Target="http://uk.wikipedia.org/wiki/1936" TargetMode="External"/><Relationship Id="rId2" Type="http://schemas.openxmlformats.org/officeDocument/2006/relationships/hyperlink" Target="http://uk.wikipedia.org/wiki/%D0%A2%D0%B5%D0%B0%D1%82%D1%80" TargetMode="External"/><Relationship Id="rId16" Type="http://schemas.openxmlformats.org/officeDocument/2006/relationships/hyperlink" Target="http://uk.wikipedia.org/w/index.php?title=%D0%9A%D0%B0%D1%82%D0%B0%D1%80%D1%96%D0%BD%D0%B0_%D0%A1%D1%83%D1%81%D0%B0%D0%BD%D0%BD%D0%B0_%D0%9F%D1%80%D1%96%D1%87%D0%B0%D1%80%D0%B4&amp;action=edit&amp;redlink=1" TargetMode="External"/><Relationship Id="rId20" Type="http://schemas.openxmlformats.org/officeDocument/2006/relationships/hyperlink" Target="http://uk.wikipedia.org/wiki/1960-%D1%82%D1%96" TargetMode="Externa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://uk.wikipedia.org/wiki/1830-%D1%82%D1%96" TargetMode="External"/><Relationship Id="rId11" Type="http://schemas.openxmlformats.org/officeDocument/2006/relationships/hyperlink" Target="http://uk.wikipedia.org/wiki/%D0%90%D0%B4%D0%B5%D0%BB%D0%B0%D1%97%D0%B4%D0%B0" TargetMode="External"/><Relationship Id="rId5" Type="http://schemas.openxmlformats.org/officeDocument/2006/relationships/hyperlink" Target="http://uk.wikipedia.org/wiki/18_%D1%81%D1%82%D0%BE%D0%BB%D1%96%D1%82%D1%82%D1%8F" TargetMode="External"/><Relationship Id="rId15" Type="http://schemas.openxmlformats.org/officeDocument/2006/relationships/hyperlink" Target="http://uk.wikipedia.org/wiki/1930-%D1%82%D1%96" TargetMode="External"/><Relationship Id="rId10" Type="http://schemas.openxmlformats.org/officeDocument/2006/relationships/hyperlink" Target="http://uk.wikipedia.org/wiki/%D0%A5%D0%BE%D0%B1%D0%B0%D1%80%D1%82" TargetMode="External"/><Relationship Id="rId19" Type="http://schemas.openxmlformats.org/officeDocument/2006/relationships/hyperlink" Target="http://uk.wikipedia.org/wiki/1950-%D1%82%D1%96" TargetMode="External"/><Relationship Id="rId4" Type="http://schemas.openxmlformats.org/officeDocument/2006/relationships/hyperlink" Target="http://uk.wikipedia.org/wiki/1780-%D1%82%D1%96" TargetMode="External"/><Relationship Id="rId9" Type="http://schemas.openxmlformats.org/officeDocument/2006/relationships/hyperlink" Target="http://uk.wikipedia.org/wiki/%D0%A1%D1%96%D0%B4%D0%BD%D0%B5%D0%B9" TargetMode="External"/><Relationship Id="rId14" Type="http://schemas.openxmlformats.org/officeDocument/2006/relationships/hyperlink" Target="http://uk.wikipedia.org/wiki/1910-%D1%82%D1%9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5" TargetMode="External"/><Relationship Id="rId2" Type="http://schemas.openxmlformats.org/officeDocument/2006/relationships/hyperlink" Target="http://uk.wikipedia.org/wiki/1961" TargetMode="Externa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D%D0%B8%D0%B9_%D0%B3%D0%B0%D0%B7" TargetMode="External"/><Relationship Id="rId2" Type="http://schemas.openxmlformats.org/officeDocument/2006/relationships/hyperlink" Target="http://uk.wikipedia.org/wiki/%D0%9D%D0%B0%D1%84%D1%82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1%D1%82%D1%80%D0%B0%D0%BB%D1%96%D1%8F_(%D0%BA%D0%BE%D0%BD%D1%82%D0%B8%D0%BD%D0%B5%D0%BD%D1%82)" TargetMode="External"/><Relationship Id="rId3" Type="http://schemas.openxmlformats.org/officeDocument/2006/relationships/hyperlink" Target="http://uk.wikipedia.org/wiki/%D0%A1%D1%96%D1%87%D0%B5%D0%BD%D1%8C" TargetMode="External"/><Relationship Id="rId7" Type="http://schemas.openxmlformats.org/officeDocument/2006/relationships/hyperlink" Target="http://uk.wikipedia.org/wiki/%D0%9B%D0%B0%D1%82%D0%B8%D0%BD%D1%81%D1%8C%D0%BA%D0%B0_%D0%BC%D0%BE%D0%B2%D0%B0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%D0%A3%D1%80%D1%8F%D0%B4" TargetMode="External"/><Relationship Id="rId11" Type="http://schemas.openxmlformats.org/officeDocument/2006/relationships/hyperlink" Target="http://uk.wikipedia.org/wiki/1814" TargetMode="External"/><Relationship Id="rId5" Type="http://schemas.openxmlformats.org/officeDocument/2006/relationships/hyperlink" Target="http://uk.wikipedia.org/wiki/%D0%9A%D1%80%D0%B0%D1%97%D0%BD%D0%B0" TargetMode="External"/><Relationship Id="rId10" Type="http://schemas.openxmlformats.org/officeDocument/2006/relationships/hyperlink" Target="http://uk.wikipedia.org/wiki/1774" TargetMode="External"/><Relationship Id="rId4" Type="http://schemas.openxmlformats.org/officeDocument/2006/relationships/hyperlink" Target="http://uk.wikipedia.org/wiki/1976" TargetMode="External"/><Relationship Id="rId9" Type="http://schemas.openxmlformats.org/officeDocument/2006/relationships/hyperlink" Target="http://uk.wikipedia.org/wiki/%D0%9C%D0%B5%D1%82%D1%8C%D1%8E_%D0%A4%D0%BB%D1%96%D0%BD%D0%B4%D0%B5%D1%80%D1%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D%D0%B8%D0%B9_%D0%B3%D0%B0%D0%B7" TargetMode="External"/><Relationship Id="rId2" Type="http://schemas.openxmlformats.org/officeDocument/2006/relationships/hyperlink" Target="http://uk.wikipedia.org/wiki/%D0%9D%D0%B0%D1%84%D1%82%D0%B0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http://uk.wikipedia.org/wiki/%D0%94%D0%B6%D0%B0%D0%BD%D1%8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2%D1%96%D0%BD%D1%81%D0%BB%D0%B5%D0%BD%D0%B4" TargetMode="External"/><Relationship Id="rId2" Type="http://schemas.openxmlformats.org/officeDocument/2006/relationships/hyperlink" Target="http://uk.wikipedia.org/wiki/%D0%9D%D0%BE%D0%B2%D0%B8%D0%B9_%D0%9F%D1%96%D0%B2%D0%B4%D0%B5%D0%BD%D0%BD%D0%B8%D0%B9_%D0%A3%D0%B5%D0%BB%D1%8C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1%96%D0%BA%D1%82%D0%BE%D1%80%D1%96%D1%8F" TargetMode="External"/><Relationship Id="rId5" Type="http://schemas.openxmlformats.org/officeDocument/2006/relationships/hyperlink" Target="http://uk.wikipedia.org/wiki/%D0%91%D0%BE%D1%83%D0%B5%D0%BD" TargetMode="External"/><Relationship Id="rId4" Type="http://schemas.openxmlformats.org/officeDocument/2006/relationships/hyperlink" Target="http://uk.wikipedia.org/wiki/%D0%A1%D1%96%D0%B4%D0%BD%D0%B5%D0%B9%D1%81%D1%8C%D0%BA%D0%B8%D0%B9_%D0%B2%D1%83%D0%B3%D1%96%D0%BB%D1%8C%D0%BD%D0%B8%D0%B9_%D0%B1%D0%B0%D1%81%D0%B5%D0%B9%D0%B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0%D0%BB%D0%B1%D0%BE%D1%80%D0%BE" TargetMode="External"/><Relationship Id="rId2" Type="http://schemas.openxmlformats.org/officeDocument/2006/relationships/hyperlink" Target="http://uk.wikipedia.org/wiki/%D0%9A%D0%B0%D0%BC%D0%B1%D0%B0%D0%BB%D0%B4%D0%B0_(%D1%80%D0%BE%D0%B4%D0%BE%D0%B2%D0%B8%D1%89%D0%B5)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5%D0%BD%D0%BD%D1%96%D0%BD%D2%91%D1%82%D0%BE%D0%BD" TargetMode="External"/><Relationship Id="rId2" Type="http://schemas.openxmlformats.org/officeDocument/2006/relationships/hyperlink" Target="http://uk.wikipedia.org/wiki/%D0%A2%D0%B0%D1%81%D0%BC%D0%B0%D0%BD%D1%96%D1%8F" TargetMode="External"/><Relationship Id="rId1" Type="http://schemas.openxmlformats.org/officeDocument/2006/relationships/slideLayout" Target="../slideLayouts/slideLayout134.xml"/><Relationship Id="rId4" Type="http://schemas.openxmlformats.org/officeDocument/2006/relationships/hyperlink" Target="http://uk.wikipedia.org/wiki/%D0%94%D0%B6%D0%BE%D1%80%D0%B6-%D0%A4%D1%96%D1%88%D0%B5%D1%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0%BD%D0%B1%D0%B5%D1%80%D1%80%D0%B0" TargetMode="External"/><Relationship Id="rId7" Type="http://schemas.openxmlformats.org/officeDocument/2006/relationships/hyperlink" Target="http://uk.wikipedia.org/wiki/%D0%93%D0%B5%D0%BD%D0%B5%D1%80%D0%B0%D0%BB-%D0%B3%D1%83%D0%B1%D0%B5%D1%80%D0%BD%D0%B0%D1%82%D0%BE%D1%80" TargetMode="External"/><Relationship Id="rId2" Type="http://schemas.openxmlformats.org/officeDocument/2006/relationships/hyperlink" Target="http://uk.wikipedia.org/wiki/%D0%91%D1%80%D0%B8%D1%82%D0%B0%D0%BD%D1%81%D1%8C%D0%BA%D0%B0_%D0%A1%D0%BF%D1%96%D0%B2%D0%B4%D1%80%D1%83%D0%B6%D0%BD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1%80%D0%BE%D0%BB%D1%8C" TargetMode="External"/><Relationship Id="rId5" Type="http://schemas.openxmlformats.org/officeDocument/2006/relationships/hyperlink" Target="http://uk.wikipedia.org/wiki/%D0%9F%D0%B0%D1%80%D0%BB%D0%B0%D0%BC%D0%B5%D0%BD%D1%82" TargetMode="External"/><Relationship Id="rId4" Type="http://schemas.openxmlformats.org/officeDocument/2006/relationships/hyperlink" Target="http://uk.wikipedia.org/wiki/%D0%9F%D1%96%D0%B2%D0%BD%D1%96%D1%87%D0%BD%D0%B0_%D0%A2%D0%B5%D1%80%D0%B8%D1%82%D0%BE%D1%80%D1%96%D1%8F_(%D0%90%D0%B2%D1%81%D1%82%D1%80%D0%B0%D0%BB%D1%96%D1%8F)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" TargetMode="External"/><Relationship Id="rId2" Type="http://schemas.openxmlformats.org/officeDocument/2006/relationships/hyperlink" Target="http://uk.wikipedia.org/wiki/%D0%A1%D0%A8%D0%90" TargetMode="External"/><Relationship Id="rId1" Type="http://schemas.openxmlformats.org/officeDocument/2006/relationships/slideLayout" Target="../slideLayouts/slideLayout145.xml"/><Relationship Id="rId4" Type="http://schemas.openxmlformats.org/officeDocument/2006/relationships/hyperlink" Target="http://uk.wikipedia.org/wiki/%D0%9A%D0%B0%D0%BB%D0%B3%D1%83%D1%80%D0%BB%D1%96_(%D1%80%D0%BE%D0%B4%D0%BE%D0%B2%D0%B8%D1%89%D0%B5)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0%B5%D0%BD%D0%BD%D1%96%D0%BD%D2%91%D1%82%D0%BE%D0%B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0%D0%B5%D0%BD%D1%96%D1%81%D0%BE%D0%BD-%D0%91%D0%B5%D0%BB%D0%BB" TargetMode="External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4%D0%BE%D0%BD%D1%96%D1%82" TargetMode="External"/><Relationship Id="rId2" Type="http://schemas.openxmlformats.org/officeDocument/2006/relationships/hyperlink" Target="http://uk.wikipedia.org/wiki/%D0%90%D1%80%D0%B3%D0%B0%D0%B9%D0%BB" TargetMode="External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0%D1%85%D1%96%D0%B4%D0%BD%D0%B0_%D0%90%D0%B2%D1%81%D1%82%D1%80%D0%B0%D0%BB%D1%96%D1%8F" TargetMode="External"/><Relationship Id="rId3" Type="http://schemas.openxmlformats.org/officeDocument/2006/relationships/hyperlink" Target="http://uk.wikipedia.org/wiki/%D0%9F%D1%96%D0%B2%D0%B4%D0%B5%D0%BD%D0%BD%D0%B0_%D0%90%D0%B2%D1%81%D1%82%D1%80%D0%B0%D0%BB%D1%96%D1%8F" TargetMode="External"/><Relationship Id="rId7" Type="http://schemas.openxmlformats.org/officeDocument/2006/relationships/hyperlink" Target="http://uk.wikipedia.org/wiki/%D0%90%D0%B2%D1%81%D1%82%D1%80%D0%B0%D0%BB%D1%96%D0%B9%D1%81%D1%8C%D0%BA%D0%B0_%D1%81%D1%82%D0%BE%D0%BB%D0%B8%D1%87%D0%BD%D0%B0_%D1%82%D0%B5%D1%80%D0%B8%D1%82%D0%BE%D1%80%D1%96%D1%8F" TargetMode="External"/><Relationship Id="rId2" Type="http://schemas.openxmlformats.org/officeDocument/2006/relationships/hyperlink" Target="http://uk.wikipedia.org/wiki/%D0%9D%D0%BE%D0%B2%D0%B8%D0%B9_%D0%9F%D1%96%D0%B2%D0%B4%D0%B5%D0%BD%D0%BD%D0%B8%D0%B9_%D0%A3%D0%B5%D0%BB%D1%8C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0%D1%81%D0%BC%D0%B0%D0%BD%D1%96%D1%8F" TargetMode="External"/><Relationship Id="rId5" Type="http://schemas.openxmlformats.org/officeDocument/2006/relationships/hyperlink" Target="http://uk.wikipedia.org/wiki/%D0%92%D1%96%D0%BA%D1%82%D0%BE%D1%80%D1%96%D1%8F_(%D1%88%D1%82%D0%B0%D1%82)" TargetMode="External"/><Relationship Id="rId4" Type="http://schemas.openxmlformats.org/officeDocument/2006/relationships/hyperlink" Target="http://uk.wikipedia.org/wiki/%D0%9F%D1%96%D0%B2%D0%BD%D1%96%D1%87%D0%BD%D0%B0_%D0%A2%D0%B5%D1%80%D0%B8%D1%82%D0%BE%D1%80%D1%96%D1%8F_(%D0%90%D0%B2%D1%81%D1%82%D1%80%D0%B0%D0%BB%D1%96%D1%8F)" TargetMode="External"/><Relationship Id="rId9" Type="http://schemas.openxmlformats.org/officeDocument/2006/relationships/hyperlink" Target="http://uk.wikipedia.org/wiki/%D0%9A%D0%B2%D1%96%D0%BD%D1%81%D0%BB%D0%B5%D0%BD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9%D1%80" TargetMode="External"/><Relationship Id="rId2" Type="http://schemas.openxmlformats.org/officeDocument/2006/relationships/hyperlink" Target="http://uk.wikipedia.org/wiki/%D0%90%D0%B2%D1%81%D1%82%D1%80%D0%B0%D0%BB%D1%96%D1%8F_(%D0%BA%D0%BE%D0%BD%D1%82%D0%B8%D0%BD%D0%B5%D0%BD%D1%82)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uk.wikipedia.org/wiki/%D0%9A%D0%BE%D1%81%D1%82%D1%8E%D1%88%D0%BA%D0%BE_(%D0%B3%D0%BE%D1%80%D0%B0)" TargetMode="External"/><Relationship Id="rId4" Type="http://schemas.openxmlformats.org/officeDocument/2006/relationships/hyperlink" Target="http://uk.wikipedia.org/wiki/%D0%92%D0%B5%D0%BB%D0%B8%D0%BA%D0%B8%D0%B9_%D0%91%D0%B0%D1%80%27%D1%94%D1%80%D0%BD%D0%B8%D0%B9_%D1%80%D0%B8%D1%8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154-%D0%B8%D0%B9_%D1%81%D1%85%D1%96%D0%B4%D0%BD%D0%B8%D0%B9_%D0%BC%D0%B5%D1%80%D0%B8%D0%B4%D1%96%D0%B0%D0%BD&amp;action=edit&amp;redlink=1" TargetMode="External"/><Relationship Id="rId13" Type="http://schemas.openxmlformats.org/officeDocument/2006/relationships/hyperlink" Target="http://uk.wikipedia.org/wiki/%D0%92%D0%B5%D0%BB%D0%B8%D0%BA%D0%B8%D0%B9_%D0%92%D0%BE%D0%B4%D0%BE%D0%B4%D1%96%D0%BB%D1%8C%D0%BD%D0%B8%D0%B9_%D1%85%D1%80%D0%B5%D0%B1%D0%B5%D1%82" TargetMode="External"/><Relationship Id="rId3" Type="http://schemas.openxmlformats.org/officeDocument/2006/relationships/hyperlink" Target="http://uk.wikipedia.org/wiki/%D0%86%D0%BD%D0%B4%D1%96%D0%B9%D1%81%D1%8C%D0%BA%D0%B8%D0%B9_%D0%BE%D0%BA%D0%B5%D0%B0%D0%BD" TargetMode="External"/><Relationship Id="rId7" Type="http://schemas.openxmlformats.org/officeDocument/2006/relationships/hyperlink" Target="http://uk.wikipedia.org/w/index.php?title=112-%D0%B8%D0%B9_%D1%81%D1%85%D1%96%D0%B4%D0%BD%D0%B8%D0%B9_%D0%BC%D0%B5%D1%80%D0%B8%D0%B4%D1%96%D0%B0%D0%BD&amp;action=edit&amp;redlink=1" TargetMode="External"/><Relationship Id="rId12" Type="http://schemas.openxmlformats.org/officeDocument/2006/relationships/hyperlink" Target="http://uk.wikipedia.org/w/index.php?title=%D0%9E%D1%81%D1%82%D1%80%D1%96%D0%B2_%D0%A5%D0%B5%D1%80%D0%B4&amp;action=edit&amp;redlink=1" TargetMode="External"/><Relationship Id="rId2" Type="http://schemas.openxmlformats.org/officeDocument/2006/relationships/hyperlink" Target="http://uk.wikipedia.org/wiki/%D0%86%D0%BD%D0%B4%D0%BE-%D0%90%D0%B2%D1%81%D1%82%D1%80%D0%B0%D0%BB%D1%96%D0%B9%D1%81%D1%8C%D0%BA%D0%B0_%D0%BF%D0%BB%D0%B8%D1%82%D0%B0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k.wikipedia.org/w/index.php?title=44-%D1%82%D0%B0_%D0%BF%D1%96%D0%B2%D0%B4%D0%B5%D0%BD%D0%BD%D0%B0_%D0%BF%D0%B0%D1%80%D0%B0%D0%BB%D0%B5%D0%BB%D1%8C&amp;action=edit&amp;redlink=1" TargetMode="External"/><Relationship Id="rId11" Type="http://schemas.openxmlformats.org/officeDocument/2006/relationships/hyperlink" Target="http://uk.wikipedia.org/wiki/%D0%9A%D0%BE%D1%81%D1%86%D1%8E%D1%88%D0%BA%D0%BE" TargetMode="External"/><Relationship Id="rId5" Type="http://schemas.openxmlformats.org/officeDocument/2006/relationships/hyperlink" Target="http://uk.wikipedia.org/w/index.php?title=9-%D1%82%D0%B0_%D0%BF%D1%96%D0%B2%D0%B4%D0%B5%D0%BD%D0%BD%D0%B0_%D0%BF%D0%B0%D1%80%D0%B0%D0%BB%D0%B5%D0%BB%D1%8C&amp;action=edit&amp;redlink=1" TargetMode="External"/><Relationship Id="rId10" Type="http://schemas.openxmlformats.org/officeDocument/2006/relationships/hyperlink" Target="http://uk.wikipedia.org/wiki/%D0%9A%D0%BE%D1%80%D0%B0%D0%BB%D0%BE%D0%B2%D0%B8%D0%B9_%D1%80%D0%B8%D1%84" TargetMode="External"/><Relationship Id="rId4" Type="http://schemas.openxmlformats.org/officeDocument/2006/relationships/hyperlink" Target="http://uk.wikipedia.org/w/index.php?title=%D0%9C%D0%B0%D0%BA%D1%83%D0%BE%D1%80%D1%96&amp;action=edit&amp;redlink=1" TargetMode="External"/><Relationship Id="rId9" Type="http://schemas.openxmlformats.org/officeDocument/2006/relationships/hyperlink" Target="http://uk.wikipedia.org/wiki/%D0%92%D0%B5%D0%BB%D0%B8%D0%BA%D0%B8%D0%B9_%D0%B1%D0%B0%D1%80%E2%80%99%D1%94%D1%80%D0%BD%D0%B8%D0%B9_%D1%80%D0%B8%D1%8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0%D1%80%D0%BB%D1%96%D0%BD%D0%B3" TargetMode="External"/><Relationship Id="rId3" Type="http://schemas.openxmlformats.org/officeDocument/2006/relationships/hyperlink" Target="http://uk.wikipedia.org/wiki/%D0%9F%D1%83%D1%81%D1%82%D0%B5%D0%BB%D1%8F_%D0%93%D1%96%D0%B1%D1%81%D0%BE%D0%BD%D0%B0" TargetMode="External"/><Relationship Id="rId7" Type="http://schemas.openxmlformats.org/officeDocument/2006/relationships/hyperlink" Target="http://uk.wikipedia.org/wiki/%D0%9C%D1%8E%D1%80%D1%80%D0%B5%D0%B9" TargetMode="External"/><Relationship Id="rId2" Type="http://schemas.openxmlformats.org/officeDocument/2006/relationships/hyperlink" Target="http://uk.wikipedia.org/wiki/%D0%92%D0%B5%D0%BB%D0%B8%D0%BA%D0%B0_%D0%9F%D1%96%D1%89%D0%B0%D0%BD%D0%B0_%D0%BF%D1%83%D1%81%D1%82%D0%B5%D0%BB%D1%8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k.wikipedia.org/wiki/%D0%95%D0%BB%D1%8C-%D0%9D%D1%96%D0%BD%D1%8C%D0%B9%D0%BE" TargetMode="External"/><Relationship Id="rId5" Type="http://schemas.openxmlformats.org/officeDocument/2006/relationships/hyperlink" Target="http://uk.wikipedia.org/wiki/%D0%9F%D1%83%D1%81%D1%82%D0%B5%D0%BB%D1%8F_%D0%A1%D1%96%D0%BC%D0%BF%D1%81%D0%BE%D0%BD%D0%B0" TargetMode="External"/><Relationship Id="rId4" Type="http://schemas.openxmlformats.org/officeDocument/2006/relationships/hyperlink" Target="http://uk.wikipedia.org/wiki/%D0%92%D0%B5%D0%BB%D0%B8%D0%BA%D0%B0_%D0%BF%D1%83%D1%81%D1%82%D0%B5%D0%BB%D1%8F_%D0%92%D1%96%D0%BA%D1%82%D0%BE%D1%80%D1%96%D1%8F" TargetMode="External"/><Relationship Id="rId9" Type="http://schemas.openxmlformats.org/officeDocument/2006/relationships/hyperlink" Target="http://uk.wikipedia.org/wiki/%D0%9C%D0%B0%D1%80%D1%80%D0%B0%D0%BC%D0%B1%D1%96%D0%B4%D0%B6%D1%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0%D1%80%D0%BB%D1%96%D0%BD%D0%B3" TargetMode="External"/><Relationship Id="rId2" Type="http://schemas.openxmlformats.org/officeDocument/2006/relationships/hyperlink" Target="http://uk.wikipedia.org/wiki/%D0%9C%D1%83%D1%80%D1%80%D0%B5%D0%B9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Австралія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903">
            <a:off x="420213" y="3872421"/>
            <a:ext cx="3024336" cy="2496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72">
            <a:off x="1428151" y="352233"/>
            <a:ext cx="2983580" cy="2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Українці в Австралії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32536"/>
              </p:ext>
            </p:extLst>
          </p:nvPr>
        </p:nvGraphicFramePr>
        <p:xfrm>
          <a:off x="457200" y="2034381"/>
          <a:ext cx="8229600" cy="36576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dirty="0" err="1">
                          <a:effectLst/>
                        </a:rPr>
                        <a:t>Назва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території</a:t>
                      </a:r>
                      <a:endParaRPr lang="ru-RU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 Українців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2" tooltip="Новий Південний Уельс"/>
                        </a:rPr>
                        <a:t>Новий Південний Уельс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7,01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3" tooltip="Вікторія (штат)"/>
                        </a:rPr>
                        <a:t>Вікторія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5,52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4" tooltip="Південна Австралія"/>
                        </a:rPr>
                        <a:t>Південна Австралія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4,02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5" tooltip="Квінсленд"/>
                        </a:rPr>
                        <a:t>Квінсленд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1,54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6" tooltip="Західна Австралія"/>
                        </a:rPr>
                        <a:t>Західна Австралія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1,25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7" tooltip="Тасманія"/>
                        </a:rPr>
                        <a:t>Тасманія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0,02 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070C0"/>
                          </a:solidFill>
                          <a:effectLst/>
                          <a:hlinkClick r:id="rId8" tooltip="Північна Територія (Австралія)"/>
                        </a:rPr>
                        <a:t>Північна Територія</a:t>
                      </a:r>
                      <a:endParaRPr lang="ru-RU" u="none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0,1 </a:t>
                      </a:r>
                      <a:r>
                        <a:rPr lang="ru-RU" dirty="0">
                          <a:effectLst/>
                        </a:rPr>
                        <a:t>тис.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dirty="0" err="1">
                          <a:solidFill>
                            <a:srgbClr val="0070C0"/>
                          </a:solidFill>
                          <a:effectLst/>
                        </a:rPr>
                        <a:t>Столиця</a:t>
                      </a:r>
                      <a:r>
                        <a:rPr lang="ru-RU" u="non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070C0"/>
                          </a:solidFill>
                          <a:effectLst/>
                          <a:hlinkClick r:id="rId9" tooltip="Канберра"/>
                        </a:rPr>
                        <a:t>Канберра</a:t>
                      </a:r>
                      <a:endParaRPr lang="ru-RU" u="non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0,2тис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Разом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19,7 тис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5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є одним з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виробників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експортерів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зернових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значення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зернових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культур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4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Пшениця"/>
              </a:rPr>
              <a:t>пшениця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Посівна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площа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по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пшениці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середньому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коливається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11,1 — 13,4 млн га. На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її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частку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припадає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половина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всіх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посівних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площ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Врожайність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пшениці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різна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по роках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залежно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кліматичних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умов і становить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0,9 до 2,1 тонн/га.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озима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пшениця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яка вельми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чутлива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до засух.</a:t>
            </a:r>
          </a:p>
          <a:p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В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середньому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валовий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збір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пшениці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10,1 (у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посушливі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роки) до 26,1 млн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7,5 до 18,0 млн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Імпорт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— 0,1-0,3 млн.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Споживання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усередині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— 5,3 — 6,5 млн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Перехідні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становлять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3,2 — 9,6 млн тонн.</a:t>
            </a:r>
          </a:p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Посівна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площа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по ячменю становить 3,5 — 4,6 млн га.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Врожайність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1,0 — 2,3 тонн/га.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Виробництво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коливається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рамках 3,9 — 10,4 млн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— 1,9 — 6,4 млн тонн,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залежно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світової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кон'юнктури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Споживання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всередині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становить 2,2 — 3,8 млн тонн.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Перехідні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запаси — 0,6 — 2,7 млн тонн.</a:t>
            </a:r>
          </a:p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інших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зернових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культур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виділяються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sz="48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3" tooltip="Кукурудза"/>
              </a:rPr>
              <a:t>кукурудза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(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використовується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в основному на фураж), </a:t>
            </a:r>
            <a:r>
              <a:rPr lang="ru-RU" sz="48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4" tooltip="Сорго"/>
              </a:rPr>
              <a:t>сорго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(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вирощується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 зерно і на фураж),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трітікале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(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гібрид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жита і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пшениці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), а з </a:t>
            </a:r>
            <a:r>
              <a:rPr lang="ru-RU" sz="48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олійних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культур — </a:t>
            </a:r>
            <a:r>
              <a:rPr lang="ru-RU" sz="48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5" tooltip="Земляний горіх"/>
              </a:rPr>
              <a:t>земляний</a:t>
            </a:r>
            <a:r>
              <a:rPr lang="ru-RU" sz="48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5" tooltip="Земляний горіх"/>
              </a:rPr>
              <a:t> </a:t>
            </a:r>
            <a:r>
              <a:rPr lang="ru-RU" sz="48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5" tooltip="Земляний горіх"/>
              </a:rPr>
              <a:t>горіх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sz="48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6" tooltip="Соняшник"/>
              </a:rPr>
              <a:t>соняшник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sz="48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7" tooltip="Сафлор"/>
              </a:rPr>
              <a:t>сафлор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sz="48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8" tooltip="Рапс"/>
              </a:rPr>
              <a:t>рапс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sz="48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9" tooltip="Канола"/>
              </a:rPr>
              <a:t>канола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sz="48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0" tooltip="Соя"/>
              </a:rPr>
              <a:t>соя</a:t>
            </a:r>
            <a:r>
              <a:rPr lang="ru-RU" sz="4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</a:t>
            </a:r>
          </a:p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пшениці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штатах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(94 %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посівної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пл.).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Менше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значення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мають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кукурудзи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Квіисленд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Невеликі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площі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зайняті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посівами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рису, тютюну,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бавовнику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Тваринництво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провідна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галузь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с. г.—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дає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бл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2/3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вартості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с.-г.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продукції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За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поголів'ям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овець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(149,3 млн. у 1958) А. С.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посідає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1-е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В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окремі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роки </a:t>
            </a:r>
            <a:r>
              <a:rPr lang="ru-RU" sz="4800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sz="4800" b="0" i="1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1" dirty="0" err="1" smtClean="0">
                <a:solidFill>
                  <a:srgbClr val="000000"/>
                </a:solidFill>
                <a:effectLst/>
                <a:latin typeface="Arial"/>
              </a:rPr>
              <a:t>Союз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дає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більше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1/4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світового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виробництва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вовни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Концентрація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вівчарства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руках великих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власників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винятково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висока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У 1950 1,6 %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всіх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г-в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концентрували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 себе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бл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1/3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всього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поголів'я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(по 100 000 і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більше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овець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кожне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). Настриг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вовни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 1958/59 — 662 тис. т.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Вівчарство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зосереджене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(46 %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поголів'я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(18 %).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Розводиться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велика рогата худоба (16,9 млн.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голів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у 1958). </a:t>
            </a:r>
            <a:r>
              <a:rPr lang="ru-RU" sz="4800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sz="4800" b="0" i="1" dirty="0" smtClean="0">
                <a:solidFill>
                  <a:srgbClr val="000000"/>
                </a:solidFill>
                <a:effectLst/>
                <a:latin typeface="Arial"/>
              </a:rPr>
              <a:t> Союз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—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значний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виробник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м'ясо-молочних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продуктів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мороженого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м'яса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масла,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сиру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консервованого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молока.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Найважливіші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райони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молочного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тваринництва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.-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сх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узбережжя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м'ясного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Вирощують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цукрову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тростину,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банани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ананаси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земляний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горіх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цитрусові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4800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sz="4800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4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Торгівля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представлений шерстю, алмазами, глиноземом,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свинцем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збагаченими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цинковими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рудами;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зерновими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м'ясом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цукром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рудою.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Постійними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торговими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партнерами є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Японія"/>
              </a:rPr>
              <a:t>Японія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США"/>
              </a:rPr>
              <a:t>США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Європейські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Продукти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сільського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господарства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становлять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 85 %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вартості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невеликій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кількості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вивозяться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чорні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метали,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устаткування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статті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імпорту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нафтопродукти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транспортні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засоби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верстати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текстиль, каучук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Англії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імпорті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у 1957—58 становила 41,8 %,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28,0 %.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питома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вага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Японія"/>
              </a:rPr>
              <a:t>Японії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Франція"/>
              </a:rPr>
              <a:t>Франції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ФРН"/>
              </a:rPr>
              <a:t>ФРН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імпорті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1880"/>
              </a:rPr>
              <a:t>1880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1895"/>
              </a:rPr>
              <a:t>1895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роках, коли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посилилася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тенденція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об'єднання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помітний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культурний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підйом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залишив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слід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літературі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війни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міжвоєнний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період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економічної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кризи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великий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наплив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європейських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/>
                <a:hlinkClick r:id="rId4" tooltip="1945"/>
              </a:rPr>
              <a:t>1945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вплинули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формування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специфічної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культури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останні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десятиліття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художники,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музиканти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вчені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письменники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 кордоном.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Музеї та бібліотеки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Бібліотека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штату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(Мельбурн),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бібліотека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(Канберра),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Бібліотека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штату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Бібліотека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Фішера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Сіднейському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університеті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нараховують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 два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мільйони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томів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Бібліотека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Мітчелла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джерело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того, там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знаходиться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безцінна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колекція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рукописів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військовий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музей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знаходиться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Канберрі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Музей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старожитностей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Сіднейському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університеті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флора і фауна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демонструються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музеї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галерея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Мельбурні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чудовою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колекцією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музей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Канберрі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2001"/>
              </a:rPr>
              <a:t>2001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Література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Союзу —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література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англійською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мовою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аборигени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писемності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мають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). В 1-й пол. 19 ст.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розвивалась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впливом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2" tooltip="Англійська література"/>
              </a:rPr>
              <a:t>літератури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2" tooltip="Англійська література"/>
              </a:rPr>
              <a:t>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2" tooltip="Англійська література"/>
              </a:rPr>
              <a:t>метрополії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Національна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реалістична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література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пройнята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гуманізмом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народилась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атмосфері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суспільно-політичному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піднесення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90-х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19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сторіччя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засновниками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були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Т.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Коллінз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Г.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Лоусон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</a:t>
            </a:r>
          </a:p>
          <a:p>
            <a:endParaRPr lang="ru-RU" b="0" i="0" dirty="0" smtClean="0">
              <a:solidFill>
                <a:srgbClr val="00B0F0"/>
              </a:solidFill>
              <a:effectLst/>
              <a:latin typeface="Arial"/>
            </a:endParaRPr>
          </a:p>
          <a:p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Події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першої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світової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війни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комуністичний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переворот у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Російській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імперії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змінили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австралійську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літературу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Набрав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сили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соціальний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роман,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якому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викривається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капіталістичний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визиск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звучить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протест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проти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фашизму,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змальовується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трагедія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аборигенів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: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Робочі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воли» (1926),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Кунарду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(1929)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3" tooltip="Катарина Сусанна Прічард (ще не написана)"/>
              </a:rPr>
              <a:t>К.-С.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3" tooltip="Катарина Сусанна Прічард (ще не написана)"/>
              </a:rPr>
              <a:t>Прічард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«Доля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Річарда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Мегоні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(1917— 29)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4" tooltip="Генрі Хендель Річардсон (ще не написана)"/>
              </a:rPr>
              <a:t>Г.-Х.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4" tooltip="Генрі Хендель Річардсон (ще не написана)"/>
              </a:rPr>
              <a:t>Річардсон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«Переправа» (1930), «Легенда про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Сандерсова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(1937)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5" tooltip="Венс Палмер (ще не написана)"/>
              </a:rPr>
              <a:t>В.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5" tooltip="Венс Палмер (ще не написана)"/>
              </a:rPr>
              <a:t>Палмера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Тібурон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(1935)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6" tooltip="Керрі Теннант (ще не написана)"/>
              </a:rPr>
              <a:t>К.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6" tooltip="Керрі Теннант (ще не написана)"/>
              </a:rPr>
              <a:t>Теннант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Загарбники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(1934),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Спадкоємці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(1936)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7" tooltip="Браян Пентон (ще не написана)"/>
              </a:rPr>
              <a:t>Б.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7" tooltip="Браян Пентон (ще не написана)"/>
              </a:rPr>
              <a:t>Пентона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Цукровий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рай» (1936) Д.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Девенні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;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Каприкорнія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(1938)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8" tooltip="Ксав'є Герберт"/>
              </a:rPr>
              <a:t>К. Герберта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та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</a:t>
            </a:r>
          </a:p>
          <a:p>
            <a:endParaRPr lang="ru-RU" b="0" i="0" dirty="0" smtClean="0">
              <a:solidFill>
                <a:srgbClr val="00B0F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В 40—50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виникає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література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яка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відображає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життя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позицій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революц</a:t>
            </a:r>
            <a:r>
              <a:rPr lang="ru-RU" dirty="0" err="1" smtClean="0">
                <a:solidFill>
                  <a:srgbClr val="00B0F0"/>
                </a:solidFill>
                <a:latin typeface="Arial"/>
              </a:rPr>
              <a:t>ій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пролетаріату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трилогія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найстарішої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письменниці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К.-С.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Прічард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—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Дев'яності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роки» (1946),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Золоті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милі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(1948),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Крилате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насіння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(1950),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узагальнюється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істор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шлях австрал. народу; роман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9" tooltip="Френк Гарді (ще не написана)"/>
              </a:rPr>
              <a:t>Ф.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9" tooltip="Френк Гарді (ще не написана)"/>
              </a:rPr>
              <a:t>Гарді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«Влада без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слави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(1950) та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Тема критики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суспільства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боротьби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соціальні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права,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національну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незалежність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і мир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розкрита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прозі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0" tooltip="Алан Маршалл (ще не написана)"/>
              </a:rPr>
              <a:t>А. Маршалла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(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зб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оповід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«Як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тобі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там,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Енді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?»,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«Я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навчився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стрибати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через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калюжі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», 1956) і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1" tooltip="Джон Моррісон (ще не написана)"/>
              </a:rPr>
              <a:t>Дж.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11" tooltip="Джон Моррісон (ще не написана)"/>
              </a:rPr>
              <a:t>Моррісона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(роман «Порт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призначення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», 1950;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зб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Чорний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вантаж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 та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оповідання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1955),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2" tooltip="Барлетт Адамсон (ще не написана)"/>
              </a:rPr>
              <a:t>Б.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12" tooltip="Барлетт Адамсон (ще не написана)"/>
              </a:rPr>
              <a:t>Адамсона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і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3" tooltip="Мері Гілмор (ще не написана)"/>
              </a:rPr>
              <a:t>М.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13" tooltip="Мері Гілмор (ще не написана)"/>
              </a:rPr>
              <a:t>Гілмор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п'єсах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4" tooltip="Мона Бренд (ще не написана)"/>
              </a:rPr>
              <a:t>М. Бренд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 50-х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 («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Чужі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», 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нашим небом») і </a:t>
            </a:r>
            <a:r>
              <a:rPr lang="ru-RU" b="0" i="0" u="none" strike="noStrike" dirty="0" smtClean="0">
                <a:solidFill>
                  <a:srgbClr val="00B0F0"/>
                </a:solidFill>
                <a:effectLst/>
                <a:latin typeface="Arial"/>
                <a:hlinkClick r:id="rId15" tooltip="Елен Дімфна К'юсек (ще не написана)"/>
              </a:rPr>
              <a:t>Д. </a:t>
            </a:r>
            <a:r>
              <a:rPr lang="ru-RU" b="0" i="0" u="none" strike="noStrike" dirty="0" err="1" smtClean="0">
                <a:solidFill>
                  <a:srgbClr val="00B0F0"/>
                </a:solidFill>
                <a:effectLst/>
                <a:latin typeface="Arial"/>
                <a:hlinkClick r:id="rId15" tooltip="Елен Дімфна К'юсек (ще не написана)"/>
              </a:rPr>
              <a:t>К'юсек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(«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Тихоокеанський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 рай», 1958) та </a:t>
            </a:r>
            <a:r>
              <a:rPr lang="ru-RU" b="0" i="0" dirty="0" err="1" smtClean="0">
                <a:solidFill>
                  <a:srgbClr val="00B0F0"/>
                </a:solidFill>
                <a:effectLst/>
                <a:latin typeface="Arial"/>
              </a:rPr>
              <a:t>інших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Архітектура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образотворче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мистецтво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Корінне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здавна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знало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гравірування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різьблення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розпису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і в центр.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С.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геометричний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криволінійний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.—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прямолінійний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орнамент).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Прикрашали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побутові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культові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предмети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зброю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розписували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фарбами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тіло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обличчя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На Пн.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зустрічаються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сюжетні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наскельні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розписи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монохромні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лінійні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зображення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людей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здебільшого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міфологічних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відзначаються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динамікою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енергією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малюнка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поліхромні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живописні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зображення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тварин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птахів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плазунів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Знайдено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дерев'яні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пластичні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фігури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вирізьблені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рельєфні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зображення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18 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англ.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 19 ст. стали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аквареліст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К. Мартене,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графік-реаліст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С. Г.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живописець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-пейзажист Б. Л.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Бювелот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послідовники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Т. Робертс,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Стрітон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Ф.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МакКаббін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визначили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обличчя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Наприкінці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 — на початку 20 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поширюються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напрями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академізмом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(Дж. Ламберт)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модернізмом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Н. та 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Ліндсі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В 30—40-х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20 ст. стали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талановиті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художники,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засвоїли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техніку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живопису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них Альберт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Наматьїра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академік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живопису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створив низку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яскравих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пройнятих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любов'ю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рідної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пейзажів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організував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групу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художників-аборигенів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Останнім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часом в А. С.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проникають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формалістичні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течії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кубізм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сюрреалізм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абстракціонізм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Для передового,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зв'язаного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життям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1940—50-х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характерна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сповнена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експресії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Добелла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Н.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Куніхана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Розвиток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монументального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будівництва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Австралійському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Союзі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18 ст.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перебував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англ.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класицизму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неоготики (див.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Готика"/>
              </a:rPr>
              <a:t>Готика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В 2-й пол. 19—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20 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розгорнулась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інтенсивна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забудова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Мельбурна,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Брісбена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Аделаїди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періоду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еклектичний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напрям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архітектурі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будинок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головного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поштамту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Мартінплейс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формах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ранньо-ренесанського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палацу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З 20-х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20 ст.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архітектурі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Союзу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поширюються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течії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основному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конструктивізм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урядові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будинки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Канберрі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Мельбурні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1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Корінне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Союзу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Театр"/>
              </a:rPr>
              <a:t>театру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не знало.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вистави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колоністів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засланих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Англія"/>
              </a:rPr>
              <a:t>Англії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засуджених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відносяться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1780-ті"/>
              </a:rPr>
              <a:t>80-х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18 століття"/>
              </a:rPr>
              <a:t>XVIII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18 століття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1830-ті"/>
              </a:rPr>
              <a:t>30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1840-ві"/>
              </a:rPr>
              <a:t>40-ті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роки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19 століття"/>
              </a:rPr>
              <a:t>XIX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8" tooltip="19 століття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у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Сідней"/>
              </a:rPr>
              <a:t>Сіднеї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0" tooltip="Хобарт"/>
              </a:rPr>
              <a:t>Хобарті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1" tooltip="Аделаїда"/>
              </a:rPr>
              <a:t>Аделаїді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2" tooltip="Мельбурн"/>
              </a:rPr>
              <a:t>Мельбурні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почали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створюватись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постійно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діючі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другій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половині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XIX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об'єднуються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трести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очолили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Дж.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Коппін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Дж.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Вільямсон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Гарнер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Бусіко-молодший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згодом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діячами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ставили твори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авторів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європейську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американську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класику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намагаючись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копіювати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закордонні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постановки. На початок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3" tooltip="20 століття"/>
              </a:rPr>
              <a:t>XX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3" tooltip="20 століття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переживали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фінансовий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кризу. У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4" tooltip="1910-ті"/>
              </a:rPr>
              <a:t>10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5" tooltip="1930-ті"/>
              </a:rPr>
              <a:t>30-ті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активізувалась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діяльність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прогресивних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літературно-театральних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об'єднань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відіграли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роль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формуванні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театру.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Об'єднання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ставили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драматургію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 </a:t>
            </a:r>
            <a:r>
              <a:rPr lang="ru-RU" b="0" i="0" u="none" strike="noStrike" dirty="0" err="1" smtClean="0">
                <a:solidFill>
                  <a:srgbClr val="A55858"/>
                </a:solidFill>
                <a:effectLst/>
                <a:latin typeface="Arial"/>
                <a:hlinkClick r:id="rId16" tooltip="Катаріна Сусанна Прічард (ще не написана)"/>
              </a:rPr>
              <a:t>Катаріну</a:t>
            </a:r>
            <a:r>
              <a:rPr lang="ru-RU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16" tooltip="Катаріна Сусанна Прічард (ще не написана)"/>
              </a:rPr>
              <a:t> Сусанну </a:t>
            </a:r>
            <a:r>
              <a:rPr lang="ru-RU" b="0" i="0" u="none" strike="noStrike" dirty="0" err="1" smtClean="0">
                <a:solidFill>
                  <a:srgbClr val="A55858"/>
                </a:solidFill>
                <a:effectLst/>
                <a:latin typeface="Arial"/>
                <a:hlinkClick r:id="rId16" tooltip="Катаріна Сусанна Прічард (ще не написана)"/>
              </a:rPr>
              <a:t>Прічард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Луїса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Ессона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У. Мура, К.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Вотсона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Палмера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С.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п'єси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французьких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англійських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російських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європейських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авторів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7" tooltip="1936"/>
              </a:rPr>
              <a:t>1936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робочі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самодіяльні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колективи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виникли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30-ті роки)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об'єдналися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Лігу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нового театру»,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діяльність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сприяла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появі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(«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нью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тіетр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»).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Умови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протікала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робота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колективів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відсутність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постійних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приміщень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матеріальні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труднощі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сприяли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зростанню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театру; у спектаклях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провінціалізм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Створений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8" tooltip="1954"/>
              </a:rPr>
              <a:t>1954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державний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єлизаветинський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театральний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трест» ставив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завдання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професійного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театру (у тому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числі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балетного та оперного),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субсидії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надавалися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балетним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трупам,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наприкінці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9" tooltip="1950-ті"/>
              </a:rPr>
              <a:t>50-х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у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0" tooltip="1960-ті"/>
              </a:rPr>
              <a:t>60-ті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отримали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широке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розповсюдження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досягли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професійного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танцівників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Гарт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танцівниць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Мерілін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Джонс, Ж.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Карін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Е.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Файфілд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Керівники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балетної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трупи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балетмейстери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Роберт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Гелпменн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Пеггі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ван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Праг.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/>
            <a:r>
              <a:rPr lang="ru-RU" sz="1200" dirty="0" err="1">
                <a:solidFill>
                  <a:srgbClr val="000000"/>
                </a:solidFill>
                <a:latin typeface="Arial"/>
              </a:rPr>
              <a:t>Група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Австралійський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балет, заснована у </a:t>
            </a:r>
            <a:r>
              <a:rPr lang="ru-RU" sz="1200" dirty="0">
                <a:solidFill>
                  <a:srgbClr val="0B0080"/>
                </a:solidFill>
                <a:latin typeface="Arial"/>
                <a:hlinkClick r:id="rId2" tooltip="1961"/>
              </a:rPr>
              <a:t>1961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році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виступає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переважно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Сіднеї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Мельбурні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вона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неодноразово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гастролювала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за кордоном.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Австралійський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театр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танцю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був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заснований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 </a:t>
            </a:r>
            <a:r>
              <a:rPr lang="ru-RU" sz="1200" dirty="0">
                <a:solidFill>
                  <a:srgbClr val="0B0080"/>
                </a:solidFill>
                <a:latin typeface="Arial"/>
                <a:hlinkClick r:id="rId3" tooltip="1965"/>
              </a:rPr>
              <a:t>1965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році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Аделаїді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очолював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відомий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хореограф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Меріл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Танкарт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Сіднейська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хореографічна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компанія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організує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вистави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в Оперному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завоювали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широке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визнання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країні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1200" dirty="0" err="1">
                <a:solidFill>
                  <a:srgbClr val="000000"/>
                </a:solidFill>
                <a:latin typeface="Arial"/>
              </a:rPr>
              <a:t>Більшість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країні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так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звані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комерційні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з них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ведучі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— «Театральна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компанія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Дж.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Вільямсона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об'єднання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Тіволі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 і трест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Гарнет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Х.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Керолл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Ці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мають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постійних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режисерів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постійного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складу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акторів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на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головні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ролі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запрошуються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зірки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 з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країн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розвитку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національного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театру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значна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діяльність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репертуарних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 (не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комерційних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)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Сіднея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(«Олд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тоут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Індепендент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тіетр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Сент-Мартінс-тіетр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Емералд-гілл-тіетр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») і Мельбурна.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Репертуарні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сміливо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експериментуючи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ставлять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спектаклі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відрізняються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високим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професіоналізмом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мають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постійні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будівлі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акторські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школи-студії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);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існують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вони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головним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чином на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грошові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пожертвування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місцевої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інтелігенції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репертуарі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класична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драматургія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п'єси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сучасних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зарубіжних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національних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авторів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Arial"/>
              </a:rPr>
              <a:t>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країні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є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національний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інститут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драматичного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мистецтва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(Мельбурн).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Значна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кількість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акторів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приходять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аматорських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так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званих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малих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широко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поширених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передмістях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і в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провінції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 У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Сіднеї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Ньюкаслі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Мельбурні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цікаво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працюють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напівпрофесійні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театри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(«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нью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тіетр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»), де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ставляться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насамперед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національна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класична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драматургія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Прогресивна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соціальна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спрямованість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цих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театрів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визначає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репертуар,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гру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акторів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3121152" cy="234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5207"/>
            <a:ext cx="3227851" cy="22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uk-UA" b="0" i="0" dirty="0" smtClean="0">
                <a:solidFill>
                  <a:srgbClr val="000000"/>
                </a:solidFill>
                <a:effectLst/>
                <a:latin typeface="Arial"/>
              </a:rPr>
              <a:t>Корисні копалини Австралії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енергетичної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мінеральної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сировини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афта"/>
              </a:rPr>
              <a:t>нафти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риродний газ"/>
              </a:rPr>
              <a:t>газу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руд урану,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кольорових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благородних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ільменіт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-циркон-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рутилових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забезпечують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внутрішні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потреби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афта"/>
              </a:rPr>
              <a:t>нафти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 природного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риродний газ"/>
              </a:rPr>
              <a:t>газу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є одним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експортерів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алюмінію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титанової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урану,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ХХ ст. входить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п'ятірку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золота, цинку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Назва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Офіційна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назва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Англійська мова"/>
              </a:rPr>
              <a:t>англ.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Australia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Згідно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рішенням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уряду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Січень"/>
              </a:rPr>
              <a:t>січня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1976"/>
              </a:rPr>
              <a:t>1976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року за межами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Країна"/>
              </a:rPr>
              <a:t>країна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називається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просто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а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Уряд"/>
              </a:rPr>
              <a:t>уряд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межах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Союз і уряд Союзу.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Назва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походить з </a:t>
            </a:r>
            <a:r>
              <a:rPr lang="ru-RU" b="0" i="0" u="sng" dirty="0" err="1" smtClean="0">
                <a:solidFill>
                  <a:srgbClr val="0B0080"/>
                </a:solidFill>
                <a:effectLst/>
                <a:latin typeface="Arial"/>
                <a:hlinkClick r:id="rId7" tooltip="Латинська мова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Terra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Arial"/>
              </a:rPr>
              <a:t>Australis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означає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земля».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названа так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ранніми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європейськими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дослідниками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вірили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8" tooltip="Австралія (континент)"/>
              </a:rPr>
              <a:t>австралійський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Австралія (континент)"/>
              </a:rPr>
              <a:t> материк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набагато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допоки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Мандрівник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Метью Фліндерс"/>
              </a:rPr>
              <a:t>Метью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9" tooltip="Метью Фліндерс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Метью Фліндерс"/>
              </a:rPr>
              <a:t>Фліндерс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0" tooltip="1774"/>
              </a:rPr>
              <a:t>1774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1" tooltip="1814"/>
              </a:rPr>
              <a:t>1814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першим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досліджував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берег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зробив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карту,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використав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термін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своїй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роботі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Подорож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Terra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Australis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Попередні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голландські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використовували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терміни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як 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Arial"/>
              </a:rPr>
              <a:t>Australisch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так і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Нова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Голландія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Nova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Arial"/>
              </a:rPr>
              <a:t>Hollandia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)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.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 початку 20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уживається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скорочений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розмовний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варіант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назви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Oz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Aussie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Оззі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>
            <a:normAutofit/>
          </a:bodyPr>
          <a:lstStyle/>
          <a:p>
            <a:pPr algn="ctr"/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нафта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газ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0000" lnSpcReduction="20000"/>
          </a:bodyPr>
          <a:lstStyle/>
          <a:p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Природний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газ,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уперше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виявлений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районі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Рому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1904, аж до 1961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мав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лише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значення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Програма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розвідки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нафтових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почалася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1950-х роках при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підтримці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держави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сприяла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чіткому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виділенню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принаймні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20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седиментаційних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; з них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дев'яти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зараз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добувається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нафта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межі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ХХ-</a:t>
            </a:r>
            <a:r>
              <a:rPr lang="en-US" sz="3400" b="0" i="0" dirty="0" smtClean="0">
                <a:solidFill>
                  <a:srgbClr val="000000"/>
                </a:solidFill>
                <a:effectLst/>
                <a:latin typeface="Arial"/>
              </a:rPr>
              <a:t>XXI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ст. в А.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відомо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130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sz="34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афта"/>
              </a:rPr>
              <a:t>нафти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і </a:t>
            </a:r>
            <a:r>
              <a:rPr lang="ru-RU" sz="3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риродний газ"/>
              </a:rPr>
              <a:t>газу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9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яких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належить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до великих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промисловими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запасами 50 млн т і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більше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Кінґфіш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Марлін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Барракута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.), 16 - до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середніх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(5-45 млн т).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Найважливіші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знаходяться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районах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Гіпсленд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Карнарвон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), Бонапарт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 і Купер-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Ероманга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Більша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34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афта"/>
              </a:rPr>
              <a:t>нафти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і газу А.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двох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периконтинентальних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басейнах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Гіпсленд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протоці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Басса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(родов.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Барракута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Снаппер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Марлін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Кінґфіш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Халібет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 та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Карнарвон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Барроу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 на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західному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узбережжі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внутрішньоконтинентальному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Східно-Австралійському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пов’язаному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синеклізою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Великого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Артезіанського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Тірраварра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Мурарі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Гіджілпа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Мумба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34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афта"/>
              </a:rPr>
              <a:t>нафти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мезозойських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відкладах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газу –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палеозойських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80%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вуглеводнів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припадає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інтервали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1-3 км.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Нафти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легкі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густина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790-810 кг/м),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малосірчисті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Перспективи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приросту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пов’язуються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материковими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басейнами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Східно-Австралійським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Амадієс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Перт та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., 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акваторіями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північно-західного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шельфу і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затокою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Карпентарія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У 1999-2000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консорціум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3400" b="0" i="0" dirty="0" smtClean="0">
                <a:solidFill>
                  <a:srgbClr val="000000"/>
                </a:solidFill>
                <a:effectLst/>
                <a:latin typeface="Arial"/>
              </a:rPr>
              <a:t>West Australian Petroleum Pty. Ltd. (WAPET)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в межах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глибоководного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блоку </a:t>
            </a:r>
            <a:r>
              <a:rPr lang="en-US" sz="3400" b="0" i="0" dirty="0" smtClean="0">
                <a:solidFill>
                  <a:srgbClr val="000000"/>
                </a:solidFill>
                <a:effectLst/>
                <a:latin typeface="Arial"/>
              </a:rPr>
              <a:t>WA-267-P,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суміжного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групи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Горгон, пробурив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п'ять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нових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успішних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газових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свердловин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: Геріон-1, Ортус-1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моря 1200 м), Уранія-1, Маенад-1 і Джанц-1 (</a:t>
            </a:r>
            <a:r>
              <a:rPr lang="en-US" sz="3400" b="0" i="0" dirty="0" smtClean="0">
                <a:solidFill>
                  <a:srgbClr val="000000"/>
                </a:solidFill>
                <a:effectLst/>
                <a:latin typeface="Arial"/>
              </a:rPr>
              <a:t>Jansz-1).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відкриттів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Геріон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Ортус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Уранія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оцінюються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280-390 млрд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куб.м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У 2003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історії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газове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34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Джанс"/>
              </a:rPr>
              <a:t>Джанс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за 200 км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півн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.-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зах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побережжя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охоплює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район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площею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2 тис.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кв.км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Запаси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складають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20 трлн. куб.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футів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(570 млрд м³) </a:t>
            </a:r>
            <a:r>
              <a:rPr lang="ru-RU" sz="34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риродний газ"/>
              </a:rPr>
              <a:t>газу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робить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газовим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ресурсом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Випробування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газу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планується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почати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середині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2003 року.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Фірми-розробники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– "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ЕксонМобіл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" та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американська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компанія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 "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Arial"/>
              </a:rPr>
              <a:t>ШевронТексако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Arial"/>
              </a:rPr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Горючі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сланці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горючих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сланців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мезозойськими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штатах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Вугілля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ХХ 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припадає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8%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кам'яного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15%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бурого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За запасами бурого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ХХ 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2-е,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кам'яного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6-е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кам'яного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штатах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Новий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Південний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Квінсленд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пермо-тріасовими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відкладеннями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міжгірських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прогинів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Сіднейський вугільний басейн"/>
              </a:rPr>
              <a:t>Сідней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85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млрдт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(штат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Боуен"/>
              </a:rPr>
              <a:t>Боуен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42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млрдт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(штат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Боуен"/>
              </a:rPr>
              <a:t>Боуен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(штат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сприятливих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гірничо-геологічних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умовах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хорошої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(штат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тектонічно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порушені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сильніше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підвищену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але добре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коксується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потужністю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(до 6 м),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змінюється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декількох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районі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м. Ньюкасл) до 900 м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центральних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малосірчисте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(до 1,2%),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низькофосфористе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(до 0,07%),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вихід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летких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14,8 38%,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 8%, теплота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згоряння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25-30 МДж/кг;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ступінь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метаморфізму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змінюється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коксівного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газового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довгополуменевого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кам'яного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південно-західній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суббітумінозне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вугілля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Буровугільний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Латроб-Валлі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113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млрдт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6" tooltip="Вікторія"/>
              </a:rPr>
              <a:t>Вікторія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олігоцен-міоценовими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Яллорн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Моруелл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долині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Латроб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 запасами урану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1-е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(на 2000 р 754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19,4%).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джерелами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володіє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30%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дешевої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уранової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сировини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30 великих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уранових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них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районі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Аллігейтор-Ріверс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площа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1500 км²). Тут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3/4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урану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17%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Головні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Рейнджер,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Кунгарра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Джабілука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Набарлек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представлені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полігенними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стратиформними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настуранових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нижньопротерозойських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вуглецевих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хлоритових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сланцях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Кулпін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геосинкліналі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Пайн-Крік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прожилково-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вкраплені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пошаровими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розломами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високою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U3O8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0,2-0,3%,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максимальний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U3O8 – 2,35%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Набарлек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Боксити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3-є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Заходу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Ґвінеї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Бразилії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1999).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Уперше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1952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півострові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а у 1955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Уейпа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латеритного типу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поверхні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потужність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пласта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10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Близько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80%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Уейпа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Кейп-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Бугенвіль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Мітчелл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крайньому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материка за 64 км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м.Перт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район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Дарлінґ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Уейпа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2700 млн 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- 1400 млн 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(500 млн т і 370 млн 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відповідно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Дарлінґ-Рейндж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(200 млн 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без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розкривних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робіт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півострові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Кейп-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Бугенвіль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побережжі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затоки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Адміралтейства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на плато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Мітчелл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півночі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штату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віддалені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джерел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електропостачання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відсутність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інфраструктури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перешкоджає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існуючих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темпів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забезпечена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бокситів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68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3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Марганцеві руди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ХХ ст.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5-е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Грузії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Казахстану,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Ґабону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За ресурсами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(630 млн. т, 3%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3-у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ПАР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рудами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Грут-Айленд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однойменному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острові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затоці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Карпентарія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середньопротерозойських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теригенних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утвореннях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0-30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пласт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потужністю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3-4 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складений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оолітами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пізолітами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оксидів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криптомелан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піролюзит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піщано-глинистій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Співвідношення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руда:пуста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порода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 : 1 до 9 : 1.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підошві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пласта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зустрічаються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залізисті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37-52%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41%),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2-11.5%; кремнезему – 3-13%; фосфору – 0.07-0.09%;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сірки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0.07-0.08%.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легко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збагачуються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ведеться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способом.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дрібні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марганцевих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Райпон-Гілл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верхньопротерозойськими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Залізні руди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розвіданими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2-3-є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(разом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Росією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2000).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залізорудному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Хамерслі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(штат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площу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150 тис.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кв.км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беруть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участь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слабкометаморфізовані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вулканогенно-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породи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раннього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протерозою.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Найпоширеніші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гіпергенні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гематитові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залізистих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кварцитах.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них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варіює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межах 64.2%-67(70)%. Тут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гематит-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ґьотитові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нижньопротерозойськими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залізистими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кварцитами,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вивітрювання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Маунт-Уейлбек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1,4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64%;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-Том-Прайс,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Парабурду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Маунт-Ньюмен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Видобуваються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лімонітові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пізолітові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Fe 50-60% (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родов. Роб-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3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млрдт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гематит-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ґьотитових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та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районі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Пілбара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о.Кокату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гематитові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Ямлі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-Саунд).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Клівленд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гематит-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сидеритових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(родов.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Констанс-Рейндж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Ропер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-Бар),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о.Тасманія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магнетитові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амфіболітах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Севідж-Рівер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Запаси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відносно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Заходу.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рудах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2,5%.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(77%)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стратиформному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Маунт-Айза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колчеданні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Маунт-Лайел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Кобар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Кадія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Ґолден-Ґроу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Теннант-Крік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мідно-порфірові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-Морган).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в рудах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-уранового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Роксбі-Даунс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мідистих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пісковиках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Маунт-Гансон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6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Нікель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6-е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(1999 р).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37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сульфідних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мідно-нікелевих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утворюють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Західно-Австралійську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нікеленосну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провінцію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тіла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форму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лінз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стовпів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становить 2.1%, але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тілах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9.5%, 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перевищує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0.6%.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сульфідні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інтрузивними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вулканогенними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породами; для них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високі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концентрації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1,2-4,8%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Камбалда (родовище)"/>
              </a:rPr>
              <a:t>Камбалда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Агнью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Маунт-Уїндарра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силікатні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вивітрювання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Ґрінвейл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44 млн т).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силікатних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Уїнджеліна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кобальту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платинової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групи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район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Марлборо"/>
              </a:rPr>
              <a:t>Марлборо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центральній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штату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за 60 км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заходу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Рокхемптон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Укладені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дуже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- район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стати одним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постачальників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межах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нараховується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десять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окремих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латеритних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кобальт-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приурочених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переривистого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ланцюжка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виходів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серпентинізованих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ультрамафітів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протягається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напрямі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приблизно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65 км.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Сумарні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оцінюються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210 млн 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1.02%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0.06% кобальту.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Надра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рудами,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становлять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12-13%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промислово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Заходу.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Свинцево-цинкові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стратиформні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складчастими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докембрійськими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відкладами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Брокен-Гілл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Маунт-Айза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свинцево-цинкових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докембрійських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карбонатних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породах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платформного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чохла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Мак-Артур-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190 млн т).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Елура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Ред-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Розбері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Тасманія"/>
              </a:rPr>
              <a:t>Тасманія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Основу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мінерально-сировинної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бази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цинку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довгий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колчеданно-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приурочені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докембрійських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метаморфічних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комплексів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Брокен-Гілл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Маунт-Айза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Гілтон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МакАртур-Рівер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сьогодні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мірою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відпрацьовані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1990-х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ГРР на флангах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глибоких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горизонтах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Каджебат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Блендвейл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МакАртур-Рівер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тіла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Були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введені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експлуатацію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срібно-свинцево-цинкових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Сенчері,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Кеннінґтон"/>
              </a:rPr>
              <a:t>Кеннінґтон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Джорж-Фішер"/>
              </a:rPr>
              <a:t>Джорж-Фішер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дозволило з 1998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різко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збільшити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виробництво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цинку в концентратах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цинку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1-е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відповідно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64,04 та 38,04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цинкових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знаходяться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колчеданно-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локалізованих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докембрійських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метаморфічних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комплексах: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Гілтон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Маунт-Айза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Сенчері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Брокен-Гілл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шт.Новий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МакАртур-Рівер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Велика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свинцево-цинкових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сьогодні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відпрацьована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проектних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потужностей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початку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XXI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ст.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досягають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рудники –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Кеннінґтон"/>
              </a:rPr>
              <a:t>Кеннінґтон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Сенчері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Капок,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Піллара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Елюра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Державний устрій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входить до складу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Британська Співдружність"/>
              </a:rPr>
              <a:t>Британської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Британська Співдружність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Британська Співдружність"/>
              </a:rPr>
              <a:t>Співдружності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Британська Співдружність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Британська Співдружність"/>
              </a:rPr>
              <a:t>Націй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Конституція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набула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чинності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1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січня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1901. 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2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самоврядних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одиниць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належать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столиця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Канберра"/>
              </a:rPr>
              <a:t>Канберра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Північна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законодавча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влада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федеральному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Парламент"/>
              </a:rPr>
              <a:t>парламентові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до складу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входять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Король"/>
              </a:rPr>
              <a:t>король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(королева)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Британії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представляє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призначений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ним (нею)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Генерал-губернатор"/>
              </a:rPr>
              <a:t>генерал-губернатор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палати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палата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представників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обирається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пропорційно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кількості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штату на 3 роки, і сенат,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обирається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 10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сенаторів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кожного штату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строком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Виконавча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влада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генерал-губернатору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кабінету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(уряду).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Австралійського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конституції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парламенти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губернаторів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Arial"/>
              </a:rPr>
              <a:t> Союз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федерацією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справами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органи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самоврядування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виборні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ради.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ради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перебувають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наглядом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урядових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органів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1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За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запасами золота А. в 1999 р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6-е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місце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2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США"/>
              </a:rPr>
              <a:t>США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2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Росія"/>
              </a:rPr>
              <a:t>Росії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ПАР,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Канади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Індонезії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Гірничим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бюро і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Геологічною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службою США база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золота на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кінець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ХХ ст. (1998)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оцінювалася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так: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– 72 тис. т, в тому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числі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база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ПАР – 38 тис. т, США – 6 тис. т,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– в 4.7 тис. т (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далі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Канади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Росії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– по 3.5 тис. т, Узбекистану – в 3.0 тис. т,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Бразилії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– в 1.2 тис. т ).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Прогнозні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золота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країні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– 2-5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становить 6-у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позицію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поряд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Венесуелою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Ґаною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Канадою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Індонезією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Папуа Новою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Ґвінеєю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Перу і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Чилі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де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прогнозні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теж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є в межах по 2-5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Перші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позиції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займають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: ПАР – 60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2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Росія"/>
              </a:rPr>
              <a:t>Росія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 – 25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Китай,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Бразилія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(7-10 тис. т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кожній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) і США (5-7 тис. т).</a:t>
            </a:r>
          </a:p>
          <a:p>
            <a:endParaRPr lang="ru-RU" sz="12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золоторудні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А.: </a:t>
            </a:r>
            <a:r>
              <a:rPr lang="ru-RU" sz="12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Калгурлі (родовище)"/>
              </a:rPr>
              <a:t>Калгурлі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Телфер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3,8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тис.т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Au 9,6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г/т),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Норсмен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Всі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вони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А.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Рудоносними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кварцові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жили і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зони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гідротермальних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змін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верхньоархейськими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осадововулканічними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товщами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зеленокам’яних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поясів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Стариформні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кварц-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доломітові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рудні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тіла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Телфер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(район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Пілбара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залягають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осадових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породах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верхнього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протерозою.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Норсмен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крім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золото-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сульфідних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жил,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розробляються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пухкі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породи кори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вивітрювання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містять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до 19 г/т 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Au.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Золоторудна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мінералізація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виявлена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на урановому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Джабілука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sz="12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На початку 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XXI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ст.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компанія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Arial"/>
              </a:rPr>
              <a:t>Gindalbie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 Gold NL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на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дільниці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Боббі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-Мак-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Ґі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Bobby McGee)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Маунт-Малгайн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Mt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Arial"/>
              </a:rPr>
              <a:t>Mulgine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австралійському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штаті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відкрила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нову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жильну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золоторудну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зону,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місцями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складену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багатими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рудами.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золота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перетинах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довжиною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1 м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досягає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971 г/т,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перетинах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довжиною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7 м - 171 г/т.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рядових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рудах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перетинах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довжиною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4-5 м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зміст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золота становить 5.45-8.96 г/т, в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перетинах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довжиною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6 до 16 м - 2.31-11.18 г/т.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бурових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свердловин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не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Arial"/>
              </a:rPr>
              <a:t>перевищує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Arial"/>
              </a:rPr>
              <a:t> 50-60 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Золото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Срібло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Колчеданно-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поліметалічні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Маунт-Айза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Брокен-Гілл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МакАртур-Рівер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Джорж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Фішер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Кеннінґтон"/>
              </a:rPr>
              <a:t>Кеннінґтон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Сенчері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ряд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дрібніших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є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основними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джерелами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срібла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в них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91%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сумарний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видобуток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89%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великими (1.5-6 тис. т)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срібла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рудах 50-300 г/т.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Забезпеченість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срібла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сучасному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становить 26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Вольфрам,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молібден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олово,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стибій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бісмут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ванадій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корисні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копалини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укладені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численних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крупних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танталу,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ніобію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берилію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належать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гранітних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комплексів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виступів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фундаменту.</a:t>
            </a:r>
          </a:p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вольфраму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3.2%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(0,7 млн т).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скарнового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молібден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-вольфрамового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Кінг-Айленд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становлять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30%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вольфраму в А.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молібден-вольфрамових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кварцово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-штокверкового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Маунт-Малгайн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золото,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срібло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мідь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Джерелом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ванадію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,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титаномагнетитові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інтрузіями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габро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зеленокам’яних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поясів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щита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Йілгарн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Стибій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сурмяних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Хілгров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Костерфілд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Вікторія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-Спек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А.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Олово.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олов'яних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в 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80%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олова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сульфідно-каситеритових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скарнових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Ренісон-Белл"/>
              </a:rPr>
              <a:t>Ренісон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Ренісон-Белл"/>
              </a:rPr>
              <a:t>-Белл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12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Sn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1,2%;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Маунт-Клівленд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1,7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Sn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0,79%).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60%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підтверджених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олова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укладено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каситерит-силікатних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Ренісон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о.Тасманія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жили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руд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каситерит-силікатного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типу,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олова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0.7% до 2%.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розробляється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підземним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способом на горизонтах 530-750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Сумарні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оцінюються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9.4 млн 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вмістом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олова 1.5%.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каситерит-ґрейзенові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Таронга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Гербертон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каситерит-кварцові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Еберфойл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Росарден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Ардлетан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рідкіснометалічно-пегматитове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родовище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Грінбушес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запасами 15 тис. т олова,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0.11-0.15% олова і 0.04 0.06%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пентоксиду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танталу.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3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Дорогоцінні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камені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ресурси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дорогоцінних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виробних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каменів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особливо алмазу, опалу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сапфіру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 1986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почалася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експлуатація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лампроїтової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трубки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Аргайл"/>
              </a:rPr>
              <a:t>Аргайл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яка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вміщує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500 млн карат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третини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розвіданих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СНД).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Видобуток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трубки у 1997 р. становив 40,2 млн карат.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Унікальні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 благородного опалу,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 ст.,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знаходяться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А.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Кубер-Педі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Андамука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Лайтнінґ-Рідж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Уайт-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Кліфс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Йовах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Хейрікс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хімічного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вивітрювання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піщано-сланцевих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порід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крейди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палеогену.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 опалу –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Кубер-Педі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; гол.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джерело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знаменитих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чорних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опалів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– 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Лайтнінґ-Рідж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сапфіру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зосереджені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Анакі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в Новому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Інверелл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Глен-Іннес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представлені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алювіальними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розсипами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утвореними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рахунок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сапфіроносних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палеоген-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неогенових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лужних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базальтів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Систематично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видобувається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хризопраз,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Родоніт"/>
              </a:rPr>
              <a:t>родоніт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і нефрит. Хризопраз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хорошої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зустрічається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нікеленосних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вивітрювання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гіпербазитів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(родов. Марлборо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Квінсленд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родоніт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-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палеозойських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кременисто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-сланцево-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спілітових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товщах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Тамуерт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.). У 1970-і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почалося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інтенсивне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освоєння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 нефриту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серпентинізованих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мармурах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п-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Ейр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А. У 1978 р. в 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докембрійських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мармурах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перспективне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рубіну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 А.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родов.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лампроїтовими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кімберлітовими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трубками (в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А., де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останні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30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180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трубок,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лампроїтова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трубка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Аргайл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1200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млнр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алмазоносні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розсипи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(шт.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Адміністративно-територіальний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устрій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Федерація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штатів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2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територій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Новий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Південний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Новий Південний Уельс"/>
              </a:rPr>
              <a:t>Уельс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Південна Австралія"/>
              </a:rPr>
              <a:t>Південна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івденна Австралія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Південна Австралія"/>
              </a:rPr>
              <a:t>Австралія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Північна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Північна Територія (Австралія)"/>
              </a:rPr>
              <a:t>Територія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Вікторія (штат)"/>
              </a:rPr>
              <a:t>Вікторія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6" tooltip="Тасманія"/>
              </a:rPr>
              <a:t>Тасманія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7" tooltip="Австралійська столична територія"/>
              </a:rPr>
              <a:t>Австралійська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Австралійська столична територія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7" tooltip="Австралійська столична територія"/>
              </a:rPr>
              <a:t>столична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Австралійська столична територія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7" tooltip="Австралійська столична територія"/>
              </a:rPr>
              <a:t>територія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8" tooltip="Західна Австралія"/>
              </a:rPr>
              <a:t>Західна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Західна Австралія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8" tooltip="Західна Австралія"/>
              </a:rPr>
              <a:t>Австралія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Квінсленд"/>
              </a:rPr>
              <a:t>Квінсленд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Австралія (континент)"/>
              </a:rPr>
              <a:t>Австралія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найменший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плоский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сухий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материк (40 %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тропіках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одна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третина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пустеля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третини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прикордонна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зона).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низовина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западиною,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о.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Ейр"/>
              </a:rPr>
              <a:t>Ейр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плоскогір'я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(400—500 м)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окремими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хребтами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столовими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горами.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Вздовж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північно-східного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узбережжя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розташовується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Великий Бар'єрний риф"/>
              </a:rPr>
              <a:t>Великий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Великий Бар'єрний риф"/>
              </a:rPr>
              <a:t>Бар'єрний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Великий Бар'єрний риф"/>
              </a:rPr>
              <a:t> риф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Східну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водороздільний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хребет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точка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гора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Костюшко (гора)"/>
              </a:rPr>
              <a:t>Костюшко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2230 м).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тропіках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субекваторіальних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широтах,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субтропіках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Географія та 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становить 7617930 км²,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розташована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 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2" tooltip="Індо-Австралійська плита"/>
              </a:rPr>
              <a:t>Індо-Австралійській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2" tooltip="Індо-Австралійська плита"/>
              </a:rPr>
              <a:t> 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2" tooltip="Індо-Австралійська плита"/>
              </a:rPr>
              <a:t>плиті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 Оточена 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3" tooltip="Індійський океан"/>
              </a:rPr>
              <a:t>Індійським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і Тихим океанами,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межує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Азією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через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Арафурське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Тиморське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моря.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Найменший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континет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і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шосту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найбільшу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країну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площею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світі</a:t>
            </a:r>
            <a:r>
              <a:rPr lang="ru-RU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часто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називають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островом-континентом через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великий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розмір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ізольованість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найбільшим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островом.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Довжина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берегової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лінії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становить 34218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кілометрів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(не включали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острови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). Не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включаючи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острів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4" tooltip="Макуорі (ще не написана)"/>
              </a:rPr>
              <a:t>Макуорі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територія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розташована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між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5" tooltip="9-та південна паралель (ще не написана)"/>
              </a:rPr>
              <a:t>9°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та </a:t>
            </a:r>
            <a:r>
              <a:rPr lang="en-US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6" tooltip="44-та південна паралель (ще не написана)"/>
              </a:rPr>
              <a:t>44° 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6" tooltip="44-та південна паралель (ще не написана)"/>
              </a:rPr>
              <a:t>пд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широти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та 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7" tooltip="112-ий східний меридіан (ще не написана)"/>
              </a:rPr>
              <a:t>112°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та</a:t>
            </a:r>
            <a:r>
              <a:rPr lang="en-US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en-US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8" tooltip="154-ий східний меридіан (ще не написана)"/>
              </a:rPr>
              <a:t>154°</a:t>
            </a:r>
            <a:r>
              <a:rPr lang="en-US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східної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довготи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</a:t>
            </a:r>
          </a:p>
          <a:p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9" tooltip="Великий бар’єрний риф"/>
              </a:rPr>
              <a:t>Великий 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9" tooltip="Великий бар’єрний риф"/>
              </a:rPr>
              <a:t>бар’єрний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9" tooltip="Великий бар’єрний риф"/>
              </a:rPr>
              <a:t> риф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найбільший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0" tooltip="Кораловий риф"/>
              </a:rPr>
              <a:t>кораловий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0" tooltip="Кораловий риф"/>
              </a:rPr>
              <a:t> риф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у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простягнувся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 2000 км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східного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узбережжя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). Гора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Аугустус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вважається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найбільшим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монолітом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розташована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Західній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Найвища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гора на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Австралійському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континенті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— гора 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1" tooltip="Косцюшко"/>
              </a:rPr>
              <a:t>Косцюшко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(2228 м),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проте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найвищою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точкою на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території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належить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—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пік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Моусон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(2745 м, 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2" tooltip="Острів Херд (ще не написана)"/>
              </a:rPr>
              <a:t>острів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2" tooltip="Острів Херд (ще не написана)"/>
              </a:rPr>
              <a:t> 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2" tooltip="Острів Херд (ще не написана)"/>
              </a:rPr>
              <a:t>Херд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).</a:t>
            </a:r>
          </a:p>
          <a:p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найплоскіший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континент з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найстарішими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родючими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ґрунтами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;</a:t>
            </a:r>
            <a:r>
              <a:rPr lang="ru-RU" b="0" i="0" strike="noStrike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[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Пустелі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напівпустульні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землі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практично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незаселені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найсухіший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населений континент на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планеті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південно-східна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південно-західна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частини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мають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помірний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клімат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. Густота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населення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2.8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мешканця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кілометр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квадратний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робить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однією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найменш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густозаселених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 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однак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більша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людей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проживає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південно-східному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узбережжі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.</a:t>
            </a:r>
          </a:p>
          <a:p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Східну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частину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3" tooltip="Великий Вододільний хребет"/>
              </a:rPr>
              <a:t>Великий </a:t>
            </a:r>
            <a:r>
              <a:rPr lang="ru-RU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3" tooltip="Великий Вододільний хребет"/>
              </a:rPr>
              <a:t>Вододільний</a:t>
            </a:r>
            <a:r>
              <a:rPr lang="ru-RU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  <a:hlinkClick r:id="rId13" tooltip="Великий Вододільний хребет"/>
              </a:rPr>
              <a:t> хребет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розташований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вздовж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узбережжя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Квінсленду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Нового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Південного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Уельсу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частини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Вікторії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хоч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назва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гір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не є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зовсім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коректною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позаяк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подекуди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хребет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становлять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низькі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пагорби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найвищі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гори не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сягають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вище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1600 м над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рівнем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 моря.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рівнини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височини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центральної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кількістю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пустель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Велика Піщана пустеля"/>
              </a:rPr>
              <a:t>Велика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2" tooltip="Велика Піщана пустеля"/>
              </a:rPr>
              <a:t>Піщана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Пустеля Гібсона"/>
              </a:rPr>
              <a:t>пустеля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Пустеля Гібсона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Пустеля Гібсона"/>
              </a:rPr>
              <a:t>Гібсона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Велика пустеля Вікторія"/>
              </a:rPr>
              <a:t>Велика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Велика пустеля Вікторія"/>
              </a:rPr>
              <a:t>пустеля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Велика пустеля Вікторія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Велика пустеля Вікторія"/>
              </a:rPr>
              <a:t>Вікторія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Пустеля Сімпсона"/>
              </a:rPr>
              <a:t>пустеля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Пустеля Сімпсона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Пустеля Сімпсона"/>
              </a:rPr>
              <a:t>Сімпсона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відомою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Налларборською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рівниною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узбережжі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суттєво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впливають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океанічні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потоки,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зокрема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Індійський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океанський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диполь та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Ель-Ніньйо"/>
              </a:rPr>
              <a:t>Ель-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6" tooltip="Ель-Ніньйо"/>
              </a:rPr>
              <a:t>Ніньйо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корелюються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періодичними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засухами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сезонними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тропічними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системами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низького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тиску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утворюють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циклони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фактори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стимулюють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атмосферні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опади,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суттєво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відрізняють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кожного року.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північної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тропічний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літніх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опадів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мусонний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Третина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Arial"/>
              </a:rPr>
              <a:t>пустелі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напівпустелі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Південно-західний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куток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Західної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середземноморський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Більшій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частині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сходу,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включаючи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властивий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помірний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клімат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Найголовнішою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7" tooltip="Мюррей"/>
              </a:rPr>
              <a:t>Мюррей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яка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протягом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року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пересихає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Найдовшими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притоками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Мюррею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8" tooltip="Дарлінг"/>
              </a:rPr>
              <a:t>Дарлінг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та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Маррамбіджі"/>
              </a:rPr>
              <a:t>Маррамбіджі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Басейн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Мюррей-Дарлінг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 млн. км²,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тобто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14%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площі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розвита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річкова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система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острові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мішане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дощове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снігове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Муррей"/>
              </a:rPr>
              <a:t>Муррей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та </a:t>
            </a:r>
            <a:r>
              <a:rPr lang="ru-RU" b="0" i="0" u="sng" dirty="0" err="1" smtClean="0">
                <a:solidFill>
                  <a:srgbClr val="0B0080"/>
                </a:solidFill>
                <a:effectLst/>
                <a:latin typeface="Arial"/>
                <a:hlinkClick r:id="rId3" tooltip="Дарлінг"/>
              </a:rPr>
              <a:t>Дарлінг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Найбільші Ріки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Autofit/>
          </a:bodyPr>
          <a:lstStyle/>
          <a:p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Станом на 1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липня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2007,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склало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20001546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чоловік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До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кінця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350" b="0" i="0" dirty="0" smtClean="0">
                <a:solidFill>
                  <a:srgbClr val="000000"/>
                </a:solidFill>
                <a:effectLst/>
                <a:latin typeface="Arial"/>
              </a:rPr>
              <a:t>XVIII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століття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складали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аборигени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остров'яни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Торрес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Стрейт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аборигени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Тасманії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між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цими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трьома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групами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існують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культурні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навіть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зовнішні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відмінності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Більшість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-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нащадки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іммігрантів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350" b="0" i="0" dirty="0" smtClean="0">
                <a:solidFill>
                  <a:srgbClr val="000000"/>
                </a:solidFill>
                <a:effectLst/>
                <a:latin typeface="Arial"/>
              </a:rPr>
              <a:t>XIX 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і </a:t>
            </a:r>
            <a:r>
              <a:rPr lang="en-US" sz="1350" b="0" i="0" dirty="0" smtClean="0">
                <a:solidFill>
                  <a:srgbClr val="000000"/>
                </a:solidFill>
                <a:effectLst/>
                <a:latin typeface="Arial"/>
              </a:rPr>
              <a:t>XX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століть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при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цьому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більшість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цих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іммігрантів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прибули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Великобританії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Ірландії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вихідцями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Британських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островів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почалося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1788, коли на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східному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березі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була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висаджена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перша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партія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засланців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засновано перше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англійське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Порт-Джексон (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майбутній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).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Добровільна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імміграція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Англії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прийняла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значні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розміри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лише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1820-ті, коли 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стало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швидко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розвиватися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вівчарство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відкриття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золота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сюди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Англії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почасти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інших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прибула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маса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іммігрантів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За 10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(1851-61)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збільшилося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майже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втричі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перевищивши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1 млн людей. У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період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 1838 по 1900 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прибуло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18 тис.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німців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розселилися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основному на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півдні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країни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; до 1890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німці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представляли собою другу за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чисельністю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етнічну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групу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континенту.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них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були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піддавалися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переслідуванням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лютерани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економічні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політичні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біженці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-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наприклад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хто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покинув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Німеччину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революційних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подій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1848. У 1901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колонії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об'єдналися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федерацію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Консолідація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нації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прискорилася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перші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десятиліття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350" b="0" i="0" dirty="0" smtClean="0">
                <a:solidFill>
                  <a:srgbClr val="000000"/>
                </a:solidFill>
                <a:effectLst/>
                <a:latin typeface="Arial"/>
              </a:rPr>
              <a:t>XX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століття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коли остаточно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зміцніла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загальнонаціональна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економіка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За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період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Другої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війни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збільшилося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більш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ніж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в 2 рази (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після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Першої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війни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- в 4 рази)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завдяки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здійсненню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амбітної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програми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стимулювання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імміграції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У 2001 27,4%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населення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складали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люди,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народилися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за кордоном.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групами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серед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них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були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британці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ірландці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новозеландці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італійці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греки,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нідерландці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німці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югослави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в'єтнамці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китайці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Найбільший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місто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Австралії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-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Сідней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столиця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найбільш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густозаселеного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штату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Новий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Південний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Уельс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Якщо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залишити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узбережжі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пройти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вглиб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материка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близько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200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кілометрів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почнуться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малонаселені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райони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континенту.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Буйні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вологі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ліси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багаті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сільськогосподарські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угіддя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змінюються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спекотною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сухою,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відкритою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місцевістю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де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можна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зустріти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тільки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чагарникові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зарості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злаки.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Однак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цих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місцевостях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теж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життя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сотні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кілометрів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простягаються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великі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овечі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коров'ячі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пасовища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або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ранчо.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Далі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в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материка,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починаються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палючі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спекою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пустелі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Офіційна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мова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-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англійська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(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діалект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відомий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як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австралійський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350" b="0" i="0" dirty="0" err="1" smtClean="0">
                <a:solidFill>
                  <a:srgbClr val="000000"/>
                </a:solidFill>
                <a:effectLst/>
                <a:latin typeface="Arial"/>
              </a:rPr>
              <a:t>англійська</a:t>
            </a:r>
            <a:r>
              <a:rPr lang="ru-RU" sz="1350" b="0" i="0" dirty="0" smtClean="0">
                <a:solidFill>
                  <a:srgbClr val="000000"/>
                </a:solidFill>
                <a:effectLst/>
                <a:latin typeface="Arial"/>
              </a:rPr>
              <a:t>).</a:t>
            </a:r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</TotalTime>
  <Words>1872</Words>
  <Application>Microsoft Office PowerPoint</Application>
  <PresentationFormat>Экран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33</vt:i4>
      </vt:variant>
    </vt:vector>
  </HeadingPairs>
  <TitlesOfParts>
    <vt:vector size="50" baseType="lpstr">
      <vt:lpstr>Остин</vt:lpstr>
      <vt:lpstr>Исполнительная</vt:lpstr>
      <vt:lpstr>Spring</vt:lpstr>
      <vt:lpstr>Кнопка</vt:lpstr>
      <vt:lpstr>Волна</vt:lpstr>
      <vt:lpstr>Бумажная</vt:lpstr>
      <vt:lpstr>Изящная</vt:lpstr>
      <vt:lpstr>Кутюр</vt:lpstr>
      <vt:lpstr>Аспект</vt:lpstr>
      <vt:lpstr>Паркет</vt:lpstr>
      <vt:lpstr>Эркер</vt:lpstr>
      <vt:lpstr>Главная</vt:lpstr>
      <vt:lpstr>Трек</vt:lpstr>
      <vt:lpstr>Твердый переплет</vt:lpstr>
      <vt:lpstr>Sketchbook</vt:lpstr>
      <vt:lpstr>Солнцестояние</vt:lpstr>
      <vt:lpstr>1_Sketchbook</vt:lpstr>
      <vt:lpstr>Австралія</vt:lpstr>
      <vt:lpstr>Назва</vt:lpstr>
      <vt:lpstr>Державний устрій</vt:lpstr>
      <vt:lpstr>Адміністративно-територіальний устрій</vt:lpstr>
      <vt:lpstr>Клімат</vt:lpstr>
      <vt:lpstr>Географія та клімат</vt:lpstr>
      <vt:lpstr>Презентация PowerPoint</vt:lpstr>
      <vt:lpstr>Найбільші Ріки</vt:lpstr>
      <vt:lpstr>Населення</vt:lpstr>
      <vt:lpstr>Українці в Австралії</vt:lpstr>
      <vt:lpstr>Сільське господарство</vt:lpstr>
      <vt:lpstr>Торгівля</vt:lpstr>
      <vt:lpstr>Культура</vt:lpstr>
      <vt:lpstr>Музеї та бібліотеки</vt:lpstr>
      <vt:lpstr>Література</vt:lpstr>
      <vt:lpstr>Архітектура і образотворче мистецтво</vt:lpstr>
      <vt:lpstr>Театр </vt:lpstr>
      <vt:lpstr>Презентация PowerPoint</vt:lpstr>
      <vt:lpstr>Корисні копалини Австралії</vt:lpstr>
      <vt:lpstr>нафта і газ</vt:lpstr>
      <vt:lpstr>Горючі сланці</vt:lpstr>
      <vt:lpstr>Вугілля</vt:lpstr>
      <vt:lpstr>Уран</vt:lpstr>
      <vt:lpstr>Боксити</vt:lpstr>
      <vt:lpstr>Марганцеві руди</vt:lpstr>
      <vt:lpstr>Залізні руди</vt:lpstr>
      <vt:lpstr>Мідь</vt:lpstr>
      <vt:lpstr>Нікель</vt:lpstr>
      <vt:lpstr>Поліметали</vt:lpstr>
      <vt:lpstr>Золото</vt:lpstr>
      <vt:lpstr>Срібло</vt:lpstr>
      <vt:lpstr>Вольфрам, молібден, олово, стибій, бісмут, ванадій</vt:lpstr>
      <vt:lpstr>Дорогоцінні і виробні камені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10</cp:revision>
  <cp:lastPrinted>2013-04-07T09:19:12Z</cp:lastPrinted>
  <dcterms:created xsi:type="dcterms:W3CDTF">2013-04-07T06:44:04Z</dcterms:created>
  <dcterms:modified xsi:type="dcterms:W3CDTF">2013-04-07T10:05:44Z</dcterms:modified>
</cp:coreProperties>
</file>