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66" r:id="rId2"/>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8"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19FA3-7C6C-40A4-A348-CE11C9F6B7A1}" type="datetimeFigureOut">
              <a:rPr lang="ru-RU" smtClean="0"/>
              <a:pPr/>
              <a:t>14.03.2013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A8D8F-D739-45FB-9A72-090C2CDD3BB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14.03.2013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14.03.2013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14.03.2013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14.03.2013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14.03.2013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14.03.2013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14.03.2013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14.03.2013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428604"/>
            <a:ext cx="8358246" cy="954107"/>
          </a:xfrm>
          <a:prstGeom prst="rect">
            <a:avLst/>
          </a:prstGeom>
          <a:noFill/>
        </p:spPr>
        <p:txBody>
          <a:bodyPr wrap="square" rtlCol="0">
            <a:spAutoFit/>
          </a:bodyPr>
          <a:lstStyle/>
          <a:p>
            <a:r>
              <a:rPr lang="ru-RU" sz="2800" b="1" dirty="0" err="1" smtClean="0"/>
              <a:t>Презентація</a:t>
            </a:r>
            <a:r>
              <a:rPr lang="ru-RU" sz="2800" b="1" dirty="0" smtClean="0"/>
              <a:t> на тему:</a:t>
            </a:r>
          </a:p>
          <a:p>
            <a:r>
              <a:rPr lang="ru-RU" sz="2800" b="1" dirty="0" smtClean="0"/>
              <a:t>«</a:t>
            </a:r>
            <a:r>
              <a:rPr lang="ru-RU" sz="2800" b="1" dirty="0" err="1" smtClean="0"/>
              <a:t>Червона</a:t>
            </a:r>
            <a:r>
              <a:rPr lang="ru-RU" sz="2800" b="1" dirty="0" smtClean="0"/>
              <a:t> книга </a:t>
            </a:r>
            <a:r>
              <a:rPr lang="ru-RU" sz="2800" b="1" dirty="0" err="1" smtClean="0"/>
              <a:t>України</a:t>
            </a:r>
            <a:r>
              <a:rPr lang="ru-RU" sz="2800" b="1" dirty="0" smtClean="0"/>
              <a:t>»</a:t>
            </a:r>
            <a:endParaRPr lang="ru-RU" sz="2800" b="1" dirty="0"/>
          </a:p>
        </p:txBody>
      </p:sp>
      <p:sp>
        <p:nvSpPr>
          <p:cNvPr id="3" name="TextBox 2"/>
          <p:cNvSpPr txBox="1"/>
          <p:nvPr/>
        </p:nvSpPr>
        <p:spPr>
          <a:xfrm>
            <a:off x="6072198" y="5072074"/>
            <a:ext cx="2643206" cy="1323439"/>
          </a:xfrm>
          <a:prstGeom prst="rect">
            <a:avLst/>
          </a:prstGeom>
          <a:noFill/>
        </p:spPr>
        <p:txBody>
          <a:bodyPr wrap="square" rtlCol="0">
            <a:spAutoFit/>
          </a:bodyPr>
          <a:lstStyle/>
          <a:p>
            <a:r>
              <a:rPr lang="uk-UA" sz="2000" dirty="0" smtClean="0"/>
              <a:t>Підготували</a:t>
            </a:r>
          </a:p>
          <a:p>
            <a:r>
              <a:rPr lang="uk-UA" sz="2000" dirty="0" smtClean="0"/>
              <a:t>Учениці 10-Б класу</a:t>
            </a:r>
          </a:p>
          <a:p>
            <a:r>
              <a:rPr lang="uk-UA" sz="2000" dirty="0" err="1" smtClean="0"/>
              <a:t>Крат</a:t>
            </a:r>
            <a:r>
              <a:rPr lang="uk-UA" sz="2000" dirty="0" smtClean="0"/>
              <a:t> Ліля та</a:t>
            </a:r>
          </a:p>
          <a:p>
            <a:r>
              <a:rPr lang="uk-UA" sz="2000" dirty="0" err="1" smtClean="0"/>
              <a:t>Лілякевич</a:t>
            </a:r>
            <a:r>
              <a:rPr lang="uk-UA" sz="2000" dirty="0" smtClean="0"/>
              <a:t> Іра</a:t>
            </a:r>
            <a:endParaRPr lang="ru-RU" sz="2000" dirty="0"/>
          </a:p>
        </p:txBody>
      </p:sp>
      <p:pic>
        <p:nvPicPr>
          <p:cNvPr id="4" name="Рисунок 3" descr="RedBook-animals.gif"/>
          <p:cNvPicPr>
            <a:picLocks noChangeAspect="1"/>
          </p:cNvPicPr>
          <p:nvPr/>
        </p:nvPicPr>
        <p:blipFill>
          <a:blip r:embed="rId2" cstate="print"/>
          <a:stretch>
            <a:fillRect/>
          </a:stretch>
        </p:blipFill>
        <p:spPr>
          <a:xfrm>
            <a:off x="285719" y="1643050"/>
            <a:ext cx="2714645" cy="3800504"/>
          </a:xfrm>
          <a:prstGeom prst="rect">
            <a:avLst/>
          </a:prstGeom>
        </p:spPr>
      </p:pic>
      <p:pic>
        <p:nvPicPr>
          <p:cNvPr id="5" name="Рисунок 4" descr="RedBook-plants.gif"/>
          <p:cNvPicPr>
            <a:picLocks noChangeAspect="1"/>
          </p:cNvPicPr>
          <p:nvPr/>
        </p:nvPicPr>
        <p:blipFill>
          <a:blip r:embed="rId3" cstate="print"/>
          <a:stretch>
            <a:fillRect/>
          </a:stretch>
        </p:blipFill>
        <p:spPr>
          <a:xfrm>
            <a:off x="3143240" y="1643050"/>
            <a:ext cx="2694815" cy="3786214"/>
          </a:xfrm>
          <a:prstGeom prst="rect">
            <a:avLst/>
          </a:prstGeom>
        </p:spPr>
      </p:pic>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71480"/>
            <a:ext cx="3786214" cy="707886"/>
          </a:xfrm>
          <a:prstGeom prst="rect">
            <a:avLst/>
          </a:prstGeom>
          <a:noFill/>
        </p:spPr>
        <p:txBody>
          <a:bodyPr wrap="square" rtlCol="0">
            <a:spAutoFit/>
          </a:bodyPr>
          <a:lstStyle/>
          <a:p>
            <a:r>
              <a:rPr lang="uk-UA" sz="4000" b="1" dirty="0" smtClean="0"/>
              <a:t>Багатоніжки</a:t>
            </a:r>
            <a:endParaRPr lang="ru-RU" sz="4000" b="1" dirty="0"/>
          </a:p>
        </p:txBody>
      </p:sp>
      <p:sp>
        <p:nvSpPr>
          <p:cNvPr id="3" name="TextBox 2"/>
          <p:cNvSpPr txBox="1"/>
          <p:nvPr/>
        </p:nvSpPr>
        <p:spPr>
          <a:xfrm>
            <a:off x="428596" y="1785926"/>
            <a:ext cx="3429024" cy="3416320"/>
          </a:xfrm>
          <a:prstGeom prst="rect">
            <a:avLst/>
          </a:prstGeom>
          <a:noFill/>
        </p:spPr>
        <p:txBody>
          <a:bodyPr wrap="square" rtlCol="0">
            <a:spAutoFit/>
          </a:bodyPr>
          <a:lstStyle/>
          <a:p>
            <a:r>
              <a:rPr lang="vi-VN" dirty="0" smtClean="0"/>
              <a:t>Багатоні́жки </a:t>
            </a:r>
            <a:r>
              <a:rPr lang="en-US" dirty="0" smtClean="0"/>
              <a:t> — </a:t>
            </a:r>
            <a:r>
              <a:rPr lang="vi-VN" dirty="0" smtClean="0"/>
              <a:t>надклас наземних трахейнодишних членистоногих</a:t>
            </a:r>
            <a:r>
              <a:rPr lang="uk-UA" dirty="0" smtClean="0"/>
              <a:t> </a:t>
            </a:r>
            <a:r>
              <a:rPr lang="vi-VN" dirty="0" smtClean="0"/>
              <a:t>тварин, які характеризуються нетагматизованим, гомономно сегментованим тілом. Лише передні членики тіла зливаються в головну капсулу — акрон. Кожен членик тіла несе пару або дві пари кінцівок.</a:t>
            </a:r>
            <a:endParaRPr lang="ru-RU" dirty="0"/>
          </a:p>
        </p:txBody>
      </p:sp>
      <p:pic>
        <p:nvPicPr>
          <p:cNvPr id="4" name="Рисунок 3" descr="250px-Steinläufer_(Lithobius_forficatus)_3.jpg"/>
          <p:cNvPicPr>
            <a:picLocks noChangeAspect="1"/>
          </p:cNvPicPr>
          <p:nvPr/>
        </p:nvPicPr>
        <p:blipFill>
          <a:blip r:embed="rId2" cstate="print"/>
          <a:stretch>
            <a:fillRect/>
          </a:stretch>
        </p:blipFill>
        <p:spPr>
          <a:xfrm>
            <a:off x="4500562" y="1571612"/>
            <a:ext cx="3798174" cy="33575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642918"/>
            <a:ext cx="3857652" cy="707886"/>
          </a:xfrm>
          <a:prstGeom prst="rect">
            <a:avLst/>
          </a:prstGeom>
          <a:noFill/>
        </p:spPr>
        <p:txBody>
          <a:bodyPr wrap="square" rtlCol="0">
            <a:spAutoFit/>
          </a:bodyPr>
          <a:lstStyle/>
          <a:p>
            <a:r>
              <a:rPr lang="uk-UA" sz="4000" b="1" dirty="0" err="1" smtClean="0"/>
              <a:t>Ногохвістки</a:t>
            </a:r>
            <a:endParaRPr lang="ru-RU" sz="4000" b="1" dirty="0"/>
          </a:p>
        </p:txBody>
      </p:sp>
      <p:sp>
        <p:nvSpPr>
          <p:cNvPr id="3" name="TextBox 2"/>
          <p:cNvSpPr txBox="1"/>
          <p:nvPr/>
        </p:nvSpPr>
        <p:spPr>
          <a:xfrm>
            <a:off x="571472" y="1928802"/>
            <a:ext cx="2857520" cy="3170099"/>
          </a:xfrm>
          <a:prstGeom prst="rect">
            <a:avLst/>
          </a:prstGeom>
          <a:noFill/>
        </p:spPr>
        <p:txBody>
          <a:bodyPr wrap="square" rtlCol="0">
            <a:spAutoFit/>
          </a:bodyPr>
          <a:lstStyle/>
          <a:p>
            <a:r>
              <a:rPr lang="uk-UA" sz="2000" dirty="0" err="1" smtClean="0"/>
              <a:t>Колемболи</a:t>
            </a:r>
            <a:r>
              <a:rPr lang="uk-UA" sz="2000" dirty="0" smtClean="0"/>
              <a:t>, </a:t>
            </a:r>
            <a:r>
              <a:rPr lang="uk-UA" sz="2000" dirty="0" err="1" smtClean="0"/>
              <a:t>ногохвістки</a:t>
            </a:r>
            <a:r>
              <a:rPr lang="uk-UA" sz="2000" dirty="0" smtClean="0"/>
              <a:t>  — ряд (відповідно до деяких авторів підклас) комах класу </a:t>
            </a:r>
            <a:r>
              <a:rPr lang="uk-UA" sz="2000" dirty="0" err="1" smtClean="0"/>
              <a:t>Entognatha</a:t>
            </a:r>
            <a:r>
              <a:rPr lang="uk-UA" sz="2000" dirty="0" smtClean="0"/>
              <a:t>, включає кілька тисяч видів. Представники ряду являють собою давню групу тварин, відомі з девону.</a:t>
            </a:r>
            <a:endParaRPr lang="uk-UA" sz="2000" dirty="0"/>
          </a:p>
        </p:txBody>
      </p:sp>
      <p:pic>
        <p:nvPicPr>
          <p:cNvPr id="4" name="Рисунок 3" descr="270px-Sminthurus_viridis.JPG"/>
          <p:cNvPicPr>
            <a:picLocks noChangeAspect="1"/>
          </p:cNvPicPr>
          <p:nvPr/>
        </p:nvPicPr>
        <p:blipFill>
          <a:blip r:embed="rId2" cstate="print"/>
          <a:stretch>
            <a:fillRect/>
          </a:stretch>
        </p:blipFill>
        <p:spPr>
          <a:xfrm>
            <a:off x="4071934" y="1714488"/>
            <a:ext cx="4286256" cy="3429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71480"/>
            <a:ext cx="4286280" cy="707886"/>
          </a:xfrm>
          <a:prstGeom prst="rect">
            <a:avLst/>
          </a:prstGeom>
          <a:noFill/>
        </p:spPr>
        <p:txBody>
          <a:bodyPr wrap="square" rtlCol="0">
            <a:spAutoFit/>
          </a:bodyPr>
          <a:lstStyle/>
          <a:p>
            <a:r>
              <a:rPr lang="uk-UA" sz="4000" b="1" dirty="0" smtClean="0"/>
              <a:t>Комахи</a:t>
            </a:r>
            <a:endParaRPr lang="ru-RU" sz="4000" b="1" dirty="0"/>
          </a:p>
        </p:txBody>
      </p:sp>
      <p:sp>
        <p:nvSpPr>
          <p:cNvPr id="3" name="TextBox 2"/>
          <p:cNvSpPr txBox="1"/>
          <p:nvPr/>
        </p:nvSpPr>
        <p:spPr>
          <a:xfrm>
            <a:off x="500034" y="1785926"/>
            <a:ext cx="2786082" cy="3785652"/>
          </a:xfrm>
          <a:prstGeom prst="rect">
            <a:avLst/>
          </a:prstGeom>
          <a:noFill/>
        </p:spPr>
        <p:txBody>
          <a:bodyPr wrap="square" rtlCol="0">
            <a:spAutoFit/>
          </a:bodyPr>
          <a:lstStyle/>
          <a:p>
            <a:r>
              <a:rPr lang="vi-VN" sz="2000" dirty="0" smtClean="0"/>
              <a:t>Кома́хи</a:t>
            </a:r>
            <a:r>
              <a:rPr lang="uk-UA" sz="2000" dirty="0" smtClean="0"/>
              <a:t> </a:t>
            </a:r>
            <a:r>
              <a:rPr lang="en-US" sz="2000" dirty="0" smtClean="0"/>
              <a:t>— </a:t>
            </a:r>
            <a:r>
              <a:rPr lang="vi-VN" sz="2000" dirty="0" smtClean="0"/>
              <a:t>клас тварин типу членистоногих підтипу трахейнодихаючих. Найчисельніший і найрізноманітніший клас в усьому тваринному царстві: комах відомо близько 1 мільйона видів</a:t>
            </a:r>
            <a:r>
              <a:rPr lang="vi-VN" sz="2000" baseline="30000" dirty="0" smtClean="0"/>
              <a:t>[1][2]</a:t>
            </a:r>
            <a:r>
              <a:rPr lang="vi-VN" sz="2000" dirty="0" smtClean="0"/>
              <a:t>. Їх вивчає наука ентомологія.</a:t>
            </a:r>
            <a:endParaRPr lang="ru-RU" sz="2000" dirty="0"/>
          </a:p>
        </p:txBody>
      </p:sp>
      <p:pic>
        <p:nvPicPr>
          <p:cNvPr id="4" name="Рисунок 3" descr="240px-European_honey_bee_extracts_nectar.jpg"/>
          <p:cNvPicPr>
            <a:picLocks noChangeAspect="1"/>
          </p:cNvPicPr>
          <p:nvPr/>
        </p:nvPicPr>
        <p:blipFill>
          <a:blip r:embed="rId2" cstate="print"/>
          <a:stretch>
            <a:fillRect/>
          </a:stretch>
        </p:blipFill>
        <p:spPr>
          <a:xfrm>
            <a:off x="3571868" y="1785926"/>
            <a:ext cx="4704374" cy="3724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71480"/>
            <a:ext cx="4071966" cy="707886"/>
          </a:xfrm>
          <a:prstGeom prst="rect">
            <a:avLst/>
          </a:prstGeom>
          <a:noFill/>
        </p:spPr>
        <p:txBody>
          <a:bodyPr wrap="square" rtlCol="0">
            <a:spAutoFit/>
          </a:bodyPr>
          <a:lstStyle/>
          <a:p>
            <a:r>
              <a:rPr lang="uk-UA" sz="4000" b="1" dirty="0" smtClean="0"/>
              <a:t>Молюски</a:t>
            </a:r>
            <a:endParaRPr lang="ru-RU" sz="4000" b="1" dirty="0"/>
          </a:p>
        </p:txBody>
      </p:sp>
      <p:sp>
        <p:nvSpPr>
          <p:cNvPr id="3" name="TextBox 2"/>
          <p:cNvSpPr txBox="1"/>
          <p:nvPr/>
        </p:nvSpPr>
        <p:spPr>
          <a:xfrm>
            <a:off x="357158" y="1928802"/>
            <a:ext cx="3571900" cy="4401205"/>
          </a:xfrm>
          <a:prstGeom prst="rect">
            <a:avLst/>
          </a:prstGeom>
          <a:noFill/>
        </p:spPr>
        <p:txBody>
          <a:bodyPr wrap="square" rtlCol="0">
            <a:spAutoFit/>
          </a:bodyPr>
          <a:lstStyle/>
          <a:p>
            <a:r>
              <a:rPr lang="vi-VN" sz="2000" dirty="0" smtClean="0"/>
              <a:t>Молю́ски або м'якуни́ </a:t>
            </a:r>
            <a:r>
              <a:rPr lang="en-US" sz="2000" dirty="0" smtClean="0"/>
              <a:t>— </a:t>
            </a:r>
            <a:r>
              <a:rPr lang="vi-VN" sz="2000" dirty="0" smtClean="0"/>
              <a:t>тип двобічно-симетричних тварин. Вони переважно водні, рідше наземні вільноживучі, лише деякі з них пристосувалися допаразитичного способу життя. Тип налічує близько 130 тисяч сучасних і близько 50 тисяч вимерлих видів. В Україні за різними класифікаціями нараховують близько 500—650 видів молюсків.</a:t>
            </a:r>
            <a:endParaRPr lang="ru-RU" sz="2000" dirty="0"/>
          </a:p>
        </p:txBody>
      </p:sp>
      <p:pic>
        <p:nvPicPr>
          <p:cNvPr id="4" name="Рисунок 3" descr="250px-Caribbean_reef_squid.jpg"/>
          <p:cNvPicPr>
            <a:picLocks noChangeAspect="1"/>
          </p:cNvPicPr>
          <p:nvPr/>
        </p:nvPicPr>
        <p:blipFill>
          <a:blip r:embed="rId2" cstate="print"/>
          <a:stretch>
            <a:fillRect/>
          </a:stretch>
        </p:blipFill>
        <p:spPr>
          <a:xfrm>
            <a:off x="3857620" y="1785926"/>
            <a:ext cx="4733799" cy="35787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71480"/>
            <a:ext cx="3571900" cy="707886"/>
          </a:xfrm>
          <a:prstGeom prst="rect">
            <a:avLst/>
          </a:prstGeom>
          <a:noFill/>
        </p:spPr>
        <p:txBody>
          <a:bodyPr wrap="square" rtlCol="0">
            <a:spAutoFit/>
          </a:bodyPr>
          <a:lstStyle/>
          <a:p>
            <a:r>
              <a:rPr lang="uk-UA" sz="4000" b="1" dirty="0" smtClean="0"/>
              <a:t>Круглороті</a:t>
            </a:r>
            <a:endParaRPr lang="ru-RU" sz="4000" b="1" dirty="0"/>
          </a:p>
        </p:txBody>
      </p:sp>
      <p:sp>
        <p:nvSpPr>
          <p:cNvPr id="3" name="TextBox 2"/>
          <p:cNvSpPr txBox="1"/>
          <p:nvPr/>
        </p:nvSpPr>
        <p:spPr>
          <a:xfrm>
            <a:off x="571472" y="1643050"/>
            <a:ext cx="3000396" cy="4708981"/>
          </a:xfrm>
          <a:prstGeom prst="rect">
            <a:avLst/>
          </a:prstGeom>
          <a:noFill/>
        </p:spPr>
        <p:txBody>
          <a:bodyPr wrap="square" rtlCol="0">
            <a:spAutoFit/>
          </a:bodyPr>
          <a:lstStyle/>
          <a:p>
            <a:r>
              <a:rPr lang="vi-VN" dirty="0" smtClean="0"/>
              <a:t>Кр</a:t>
            </a:r>
            <a:r>
              <a:rPr lang="vi-VN" sz="2000" dirty="0" smtClean="0"/>
              <a:t>углоро́ті </a:t>
            </a:r>
            <a:r>
              <a:rPr lang="en-US" sz="2000" dirty="0" smtClean="0"/>
              <a:t> — </a:t>
            </a:r>
            <a:r>
              <a:rPr lang="vi-VN" sz="2000" dirty="0" smtClean="0"/>
              <a:t>група (ймовірно, поліфілетична) безщелепних(наряду з вимерлими панцирними рибами надкласу </a:t>
            </a:r>
            <a:r>
              <a:rPr lang="en-US" sz="2000" dirty="0" err="1" smtClean="0"/>
              <a:t>Ostracodermi</a:t>
            </a:r>
            <a:r>
              <a:rPr lang="en-US" sz="2000" dirty="0" smtClean="0"/>
              <a:t>), </a:t>
            </a:r>
            <a:r>
              <a:rPr lang="vi-VN" sz="2000" dirty="0" smtClean="0"/>
              <a:t>яка включає всіх безщелепних, що зберіглися досі або, іншими словами, всіх черепних, що не входять до клади/надкласу шелепних.</a:t>
            </a:r>
            <a:endParaRPr lang="ru-RU" sz="2000" dirty="0"/>
          </a:p>
        </p:txBody>
      </p:sp>
      <p:pic>
        <p:nvPicPr>
          <p:cNvPr id="4" name="Рисунок 3" descr="Pacific_hagfish_Myxine.jpg"/>
          <p:cNvPicPr>
            <a:picLocks noChangeAspect="1"/>
          </p:cNvPicPr>
          <p:nvPr/>
        </p:nvPicPr>
        <p:blipFill>
          <a:blip r:embed="rId2" cstate="print"/>
          <a:stretch>
            <a:fillRect/>
          </a:stretch>
        </p:blipFill>
        <p:spPr>
          <a:xfrm>
            <a:off x="4000496" y="1643050"/>
            <a:ext cx="4412196" cy="33036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642918"/>
            <a:ext cx="3786214" cy="707886"/>
          </a:xfrm>
          <a:prstGeom prst="rect">
            <a:avLst/>
          </a:prstGeom>
          <a:noFill/>
        </p:spPr>
        <p:txBody>
          <a:bodyPr wrap="square" rtlCol="0">
            <a:spAutoFit/>
          </a:bodyPr>
          <a:lstStyle/>
          <a:p>
            <a:r>
              <a:rPr lang="uk-UA" sz="4000" b="1" dirty="0" smtClean="0"/>
              <a:t>Риби</a:t>
            </a:r>
            <a:endParaRPr lang="ru-RU" sz="4000" b="1" dirty="0"/>
          </a:p>
        </p:txBody>
      </p:sp>
      <p:sp>
        <p:nvSpPr>
          <p:cNvPr id="3" name="TextBox 2"/>
          <p:cNvSpPr txBox="1"/>
          <p:nvPr/>
        </p:nvSpPr>
        <p:spPr>
          <a:xfrm>
            <a:off x="571472" y="1500174"/>
            <a:ext cx="3214710" cy="4093428"/>
          </a:xfrm>
          <a:prstGeom prst="rect">
            <a:avLst/>
          </a:prstGeom>
          <a:noFill/>
        </p:spPr>
        <p:txBody>
          <a:bodyPr wrap="square" rtlCol="0">
            <a:spAutoFit/>
          </a:bodyPr>
          <a:lstStyle/>
          <a:p>
            <a:r>
              <a:rPr lang="vi-VN" sz="2000" dirty="0" smtClean="0"/>
              <a:t>Ри́би </a:t>
            </a:r>
            <a:r>
              <a:rPr lang="en-US" sz="2000" dirty="0" smtClean="0"/>
              <a:t> — </a:t>
            </a:r>
            <a:r>
              <a:rPr lang="vi-VN" sz="2000" dirty="0" smtClean="0"/>
              <a:t>парафілетична група водних хребетних тварин, зазвичайхолоднокровних (точніше екзотермних) із вкритим лусками тілом та зябрами, наявними протягом всього життя. Активно рухаються за допомогою плавців (часто видозмінених) або руху всього тіла.</a:t>
            </a:r>
            <a:endParaRPr lang="ru-RU" sz="2000" dirty="0"/>
          </a:p>
        </p:txBody>
      </p:sp>
      <p:pic>
        <p:nvPicPr>
          <p:cNvPr id="4" name="Рисунок 3" descr="260px-Pterois_volitans_Manado-e_edit.jpg"/>
          <p:cNvPicPr>
            <a:picLocks noChangeAspect="1"/>
          </p:cNvPicPr>
          <p:nvPr/>
        </p:nvPicPr>
        <p:blipFill>
          <a:blip r:embed="rId2" cstate="print"/>
          <a:stretch>
            <a:fillRect/>
          </a:stretch>
        </p:blipFill>
        <p:spPr>
          <a:xfrm>
            <a:off x="3786182" y="1571612"/>
            <a:ext cx="4646623" cy="33598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642918"/>
            <a:ext cx="4572032" cy="707886"/>
          </a:xfrm>
          <a:prstGeom prst="rect">
            <a:avLst/>
          </a:prstGeom>
          <a:noFill/>
        </p:spPr>
        <p:txBody>
          <a:bodyPr wrap="square" rtlCol="0">
            <a:spAutoFit/>
          </a:bodyPr>
          <a:lstStyle/>
          <a:p>
            <a:r>
              <a:rPr lang="uk-UA" sz="4000" b="1" dirty="0" smtClean="0"/>
              <a:t>Земноводні</a:t>
            </a:r>
            <a:endParaRPr lang="ru-RU" sz="4000" b="1" dirty="0"/>
          </a:p>
        </p:txBody>
      </p:sp>
      <p:sp>
        <p:nvSpPr>
          <p:cNvPr id="3" name="TextBox 2"/>
          <p:cNvSpPr txBox="1"/>
          <p:nvPr/>
        </p:nvSpPr>
        <p:spPr>
          <a:xfrm>
            <a:off x="642910" y="1785926"/>
            <a:ext cx="3286148" cy="2862322"/>
          </a:xfrm>
          <a:prstGeom prst="rect">
            <a:avLst/>
          </a:prstGeom>
          <a:noFill/>
        </p:spPr>
        <p:txBody>
          <a:bodyPr wrap="square" rtlCol="0">
            <a:spAutoFit/>
          </a:bodyPr>
          <a:lstStyle/>
          <a:p>
            <a:r>
              <a:rPr lang="vi-VN" sz="2000" dirty="0" smtClean="0"/>
              <a:t>Земново́дні або амфібії </a:t>
            </a:r>
            <a:r>
              <a:rPr lang="en-US" sz="2000" dirty="0" smtClean="0"/>
              <a:t> — </a:t>
            </a:r>
            <a:r>
              <a:rPr lang="vi-VN" sz="2000" dirty="0" smtClean="0"/>
              <a:t>найменший за кількістю видів (близько 6 тисяч) клас наземних хребетних (</a:t>
            </a:r>
            <a:r>
              <a:rPr lang="en-US" sz="2000" dirty="0" err="1" smtClean="0"/>
              <a:t>Tetrapoda</a:t>
            </a:r>
            <a:r>
              <a:rPr lang="en-US" sz="2000" dirty="0" smtClean="0"/>
              <a:t>). </a:t>
            </a:r>
            <a:r>
              <a:rPr lang="vi-VN" sz="2000" dirty="0" smtClean="0"/>
              <a:t>В Україні мешкає 20 видів.Це перші наземні хребетні, котрі зберігають тісний зв'язок з водним середовищем.</a:t>
            </a:r>
            <a:endParaRPr lang="ru-RU" sz="2000" dirty="0"/>
          </a:p>
        </p:txBody>
      </p:sp>
      <p:pic>
        <p:nvPicPr>
          <p:cNvPr id="4" name="Рисунок 3" descr="270px-Caerulea3_crop.jpg"/>
          <p:cNvPicPr>
            <a:picLocks noChangeAspect="1"/>
          </p:cNvPicPr>
          <p:nvPr/>
        </p:nvPicPr>
        <p:blipFill>
          <a:blip r:embed="rId2" cstate="print"/>
          <a:stretch>
            <a:fillRect/>
          </a:stretch>
        </p:blipFill>
        <p:spPr>
          <a:xfrm>
            <a:off x="4214810" y="1785926"/>
            <a:ext cx="4334440" cy="2857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71480"/>
            <a:ext cx="3071834" cy="707886"/>
          </a:xfrm>
          <a:prstGeom prst="rect">
            <a:avLst/>
          </a:prstGeom>
          <a:noFill/>
        </p:spPr>
        <p:txBody>
          <a:bodyPr wrap="square" rtlCol="0">
            <a:spAutoFit/>
          </a:bodyPr>
          <a:lstStyle/>
          <a:p>
            <a:r>
              <a:rPr lang="uk-UA" sz="4000" b="1" dirty="0" smtClean="0"/>
              <a:t>Плазуни</a:t>
            </a:r>
            <a:endParaRPr lang="ru-RU" sz="4000" b="1" dirty="0"/>
          </a:p>
        </p:txBody>
      </p:sp>
      <p:sp>
        <p:nvSpPr>
          <p:cNvPr id="3" name="TextBox 2"/>
          <p:cNvSpPr txBox="1"/>
          <p:nvPr/>
        </p:nvSpPr>
        <p:spPr>
          <a:xfrm>
            <a:off x="500034" y="1714488"/>
            <a:ext cx="3643338" cy="5016758"/>
          </a:xfrm>
          <a:prstGeom prst="rect">
            <a:avLst/>
          </a:prstGeom>
          <a:noFill/>
        </p:spPr>
        <p:txBody>
          <a:bodyPr wrap="square" rtlCol="0">
            <a:spAutoFit/>
          </a:bodyPr>
          <a:lstStyle/>
          <a:p>
            <a:r>
              <a:rPr lang="vi-VN" sz="2000" dirty="0" smtClean="0"/>
              <a:t>Плазуни́ або рептилії</a:t>
            </a:r>
            <a:r>
              <a:rPr lang="uk-UA" sz="2000" dirty="0" smtClean="0"/>
              <a:t> </a:t>
            </a:r>
            <a:r>
              <a:rPr lang="en-US" sz="2000" dirty="0" smtClean="0"/>
              <a:t>— </a:t>
            </a:r>
            <a:r>
              <a:rPr lang="vi-VN" sz="2000" dirty="0" smtClean="0"/>
              <a:t>традиційний клас хребетних тварин, частинаклади </a:t>
            </a:r>
            <a:r>
              <a:rPr lang="vi-VN" sz="2000" u="sng" dirty="0" smtClean="0"/>
              <a:t>зауропсидів</a:t>
            </a:r>
            <a:r>
              <a:rPr lang="vi-VN" sz="2000" dirty="0" smtClean="0"/>
              <a:t>. Представники класу не створюють клади і тому сучаснікладистичні класифікації не розглядають плазунів як окремий таксон хоча згідно з іншими класифікаціями він ще не відмінений. Представники групи —холоднокровні тварини з розмірами тіла від декількох сантиметрів до 10 м.</a:t>
            </a:r>
            <a:endParaRPr lang="ru-RU" sz="2000" dirty="0"/>
          </a:p>
        </p:txBody>
      </p:sp>
      <p:pic>
        <p:nvPicPr>
          <p:cNvPr id="4" name="Рисунок 3" descr="250px-Tuatara.jpg"/>
          <p:cNvPicPr>
            <a:picLocks noChangeAspect="1"/>
          </p:cNvPicPr>
          <p:nvPr/>
        </p:nvPicPr>
        <p:blipFill>
          <a:blip r:embed="rId2" cstate="print"/>
          <a:stretch>
            <a:fillRect/>
          </a:stretch>
        </p:blipFill>
        <p:spPr>
          <a:xfrm>
            <a:off x="4214810" y="1928802"/>
            <a:ext cx="4261923" cy="3000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428604"/>
            <a:ext cx="2571768" cy="707886"/>
          </a:xfrm>
          <a:prstGeom prst="rect">
            <a:avLst/>
          </a:prstGeom>
          <a:noFill/>
        </p:spPr>
        <p:txBody>
          <a:bodyPr wrap="square" rtlCol="0">
            <a:spAutoFit/>
          </a:bodyPr>
          <a:lstStyle/>
          <a:p>
            <a:r>
              <a:rPr lang="uk-UA" sz="4000" b="1" dirty="0" smtClean="0"/>
              <a:t>Птахи</a:t>
            </a:r>
            <a:endParaRPr lang="ru-RU" sz="4000" b="1" dirty="0"/>
          </a:p>
        </p:txBody>
      </p:sp>
      <p:sp>
        <p:nvSpPr>
          <p:cNvPr id="3" name="TextBox 2"/>
          <p:cNvSpPr txBox="1"/>
          <p:nvPr/>
        </p:nvSpPr>
        <p:spPr>
          <a:xfrm>
            <a:off x="357158" y="1214422"/>
            <a:ext cx="4286280" cy="5324535"/>
          </a:xfrm>
          <a:prstGeom prst="rect">
            <a:avLst/>
          </a:prstGeom>
          <a:noFill/>
        </p:spPr>
        <p:txBody>
          <a:bodyPr wrap="square" rtlCol="0">
            <a:spAutoFit/>
          </a:bodyPr>
          <a:lstStyle/>
          <a:p>
            <a:r>
              <a:rPr lang="vi-VN" sz="2000" dirty="0" smtClean="0"/>
              <a:t>Птахи́ </a:t>
            </a:r>
            <a:r>
              <a:rPr lang="en-US" sz="2000" dirty="0" smtClean="0"/>
              <a:t>— </a:t>
            </a:r>
            <a:r>
              <a:rPr lang="vi-VN" sz="2000" dirty="0" smtClean="0"/>
              <a:t>клас теплокровних яйцекладних вищих хребетних тварин, які пересуваються на двох ногах, а їхні передні кінцівки перетворилися на крила. Станом на 2007 рік нараховують від 9.800 до 10.500 видів птахів. Вони населяють усі екосистеми Земної кулі від Арктики до Антарктики. Розміри видів коливаються від 5 см (коліб</a:t>
            </a:r>
            <a:r>
              <a:rPr lang="uk-UA" sz="2000" dirty="0" smtClean="0"/>
              <a:t>р</a:t>
            </a:r>
            <a:r>
              <a:rPr lang="vi-VN" sz="2000" dirty="0" smtClean="0"/>
              <a:t>і) до 2,75 м (страус). Птахи — це спеціалізована гілка хребетних, що виникла від тероподних динозаврів у юрськом</a:t>
            </a:r>
            <a:r>
              <a:rPr lang="uk-UA" sz="2000" dirty="0" smtClean="0"/>
              <a:t>у</a:t>
            </a:r>
            <a:r>
              <a:rPr lang="vi-VN" sz="2000" dirty="0" smtClean="0"/>
              <a:t> періоді (близько 160 млн. років тому).</a:t>
            </a:r>
            <a:endParaRPr lang="ru-RU" sz="2000" dirty="0"/>
          </a:p>
        </p:txBody>
      </p:sp>
      <p:pic>
        <p:nvPicPr>
          <p:cNvPr id="4" name="Рисунок 3" descr="260px-Bird_Diversity_2011.png"/>
          <p:cNvPicPr>
            <a:picLocks noChangeAspect="1"/>
          </p:cNvPicPr>
          <p:nvPr/>
        </p:nvPicPr>
        <p:blipFill>
          <a:blip r:embed="rId2" cstate="print"/>
          <a:stretch>
            <a:fillRect/>
          </a:stretch>
        </p:blipFill>
        <p:spPr>
          <a:xfrm>
            <a:off x="5000628" y="1071546"/>
            <a:ext cx="3381390" cy="5020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642918"/>
            <a:ext cx="3714776" cy="707886"/>
          </a:xfrm>
          <a:prstGeom prst="rect">
            <a:avLst/>
          </a:prstGeom>
          <a:noFill/>
        </p:spPr>
        <p:txBody>
          <a:bodyPr wrap="square" rtlCol="0">
            <a:spAutoFit/>
          </a:bodyPr>
          <a:lstStyle/>
          <a:p>
            <a:r>
              <a:rPr lang="uk-UA" sz="4000" b="1" dirty="0" smtClean="0"/>
              <a:t>Ссавці</a:t>
            </a:r>
            <a:endParaRPr lang="ru-RU" sz="4000" b="1" dirty="0"/>
          </a:p>
        </p:txBody>
      </p:sp>
      <p:pic>
        <p:nvPicPr>
          <p:cNvPr id="3" name="Рисунок 2" descr="260px-Mamíferos.jpg"/>
          <p:cNvPicPr>
            <a:picLocks noChangeAspect="1"/>
          </p:cNvPicPr>
          <p:nvPr/>
        </p:nvPicPr>
        <p:blipFill>
          <a:blip r:embed="rId2" cstate="print"/>
          <a:stretch>
            <a:fillRect/>
          </a:stretch>
        </p:blipFill>
        <p:spPr>
          <a:xfrm>
            <a:off x="4500562" y="1142984"/>
            <a:ext cx="3929090" cy="4216216"/>
          </a:xfrm>
          <a:prstGeom prst="rect">
            <a:avLst/>
          </a:prstGeom>
        </p:spPr>
      </p:pic>
      <p:sp>
        <p:nvSpPr>
          <p:cNvPr id="4" name="TextBox 3"/>
          <p:cNvSpPr txBox="1"/>
          <p:nvPr/>
        </p:nvSpPr>
        <p:spPr>
          <a:xfrm>
            <a:off x="642910" y="1928803"/>
            <a:ext cx="3357586" cy="3785652"/>
          </a:xfrm>
          <a:prstGeom prst="rect">
            <a:avLst/>
          </a:prstGeom>
          <a:noFill/>
        </p:spPr>
        <p:txBody>
          <a:bodyPr wrap="square" rtlCol="0">
            <a:spAutoFit/>
          </a:bodyPr>
          <a:lstStyle/>
          <a:p>
            <a:r>
              <a:rPr lang="ru-RU" sz="2000" dirty="0" err="1" smtClean="0"/>
              <a:t>Ссавці</a:t>
            </a:r>
            <a:r>
              <a:rPr lang="ru-RU" sz="2000" dirty="0" smtClean="0"/>
              <a:t> </a:t>
            </a:r>
            <a:r>
              <a:rPr lang="en-US" sz="2000" dirty="0" smtClean="0"/>
              <a:t>— </a:t>
            </a:r>
            <a:r>
              <a:rPr lang="ru-RU" sz="2000" dirty="0" err="1" smtClean="0"/>
              <a:t>клас</a:t>
            </a:r>
            <a:r>
              <a:rPr lang="ru-RU" sz="2000" dirty="0" smtClean="0"/>
              <a:t> </a:t>
            </a:r>
            <a:r>
              <a:rPr lang="ru-RU" sz="2000" dirty="0" err="1" smtClean="0"/>
              <a:t>теплокровних</a:t>
            </a:r>
            <a:r>
              <a:rPr lang="ru-RU" sz="2000" dirty="0" smtClean="0"/>
              <a:t> </a:t>
            </a:r>
            <a:r>
              <a:rPr lang="ru-RU" sz="2000" dirty="0" err="1" smtClean="0"/>
              <a:t>хребетних</a:t>
            </a:r>
            <a:r>
              <a:rPr lang="ru-RU" sz="2000" dirty="0" smtClean="0"/>
              <a:t> </a:t>
            </a:r>
            <a:r>
              <a:rPr lang="ru-RU" sz="2000" dirty="0" err="1" smtClean="0"/>
              <a:t>тварин</a:t>
            </a:r>
            <a:r>
              <a:rPr lang="ru-RU" sz="2000" dirty="0" smtClean="0"/>
              <a:t>, </a:t>
            </a:r>
            <a:r>
              <a:rPr lang="ru-RU" sz="2000" dirty="0" err="1" smtClean="0"/>
              <a:t>які</a:t>
            </a:r>
            <a:r>
              <a:rPr lang="ru-RU" sz="2000" dirty="0" smtClean="0"/>
              <a:t> </a:t>
            </a:r>
            <a:r>
              <a:rPr lang="ru-RU" sz="2000" dirty="0" err="1" smtClean="0"/>
              <a:t>характеризуються</a:t>
            </a:r>
            <a:r>
              <a:rPr lang="ru-RU" sz="2000" dirty="0" smtClean="0"/>
              <a:t> </a:t>
            </a:r>
            <a:r>
              <a:rPr lang="ru-RU" sz="2000" dirty="0" err="1" smtClean="0"/>
              <a:t>високим</a:t>
            </a:r>
            <a:r>
              <a:rPr lang="ru-RU" sz="2000" dirty="0" smtClean="0"/>
              <a:t> </a:t>
            </a:r>
            <a:r>
              <a:rPr lang="ru-RU" sz="2000" dirty="0" err="1" smtClean="0"/>
              <a:t>розвитком</a:t>
            </a:r>
            <a:r>
              <a:rPr lang="ru-RU" sz="2000" dirty="0" smtClean="0"/>
              <a:t> кори великих </a:t>
            </a:r>
            <a:r>
              <a:rPr lang="ru-RU" sz="2000" dirty="0" err="1" smtClean="0"/>
              <a:t>півкуль</a:t>
            </a:r>
            <a:r>
              <a:rPr lang="ru-RU" sz="2000" dirty="0" smtClean="0"/>
              <a:t> головного </a:t>
            </a:r>
            <a:r>
              <a:rPr lang="ru-RU" sz="2000" dirty="0" err="1" smtClean="0"/>
              <a:t>мозку</a:t>
            </a:r>
            <a:r>
              <a:rPr lang="ru-RU" sz="2000" dirty="0" smtClean="0"/>
              <a:t>, </a:t>
            </a:r>
            <a:r>
              <a:rPr lang="ru-RU" sz="2000" dirty="0" err="1" smtClean="0"/>
              <a:t>наявністю</a:t>
            </a:r>
            <a:r>
              <a:rPr lang="ru-RU" sz="2000" dirty="0" smtClean="0"/>
              <a:t> </a:t>
            </a:r>
            <a:r>
              <a:rPr lang="ru-RU" sz="2000" dirty="0" err="1" smtClean="0"/>
              <a:t>молочни</a:t>
            </a:r>
            <a:r>
              <a:rPr lang="ru-RU" sz="2000" dirty="0" smtClean="0"/>
              <a:t> </a:t>
            </a:r>
            <a:r>
              <a:rPr lang="ru-RU" sz="2000" dirty="0" err="1" smtClean="0"/>
              <a:t>залоз</a:t>
            </a:r>
            <a:r>
              <a:rPr lang="ru-RU" sz="2000" dirty="0" smtClean="0"/>
              <a:t> та волосяного </a:t>
            </a:r>
            <a:r>
              <a:rPr lang="ru-RU" sz="2000" dirty="0" err="1" smtClean="0"/>
              <a:t>покриву</a:t>
            </a:r>
            <a:r>
              <a:rPr lang="ru-RU" sz="2000" dirty="0" smtClean="0"/>
              <a:t>. </a:t>
            </a:r>
            <a:r>
              <a:rPr lang="ru-RU" sz="2000" dirty="0" err="1" smtClean="0"/>
              <a:t>Ссавці</a:t>
            </a:r>
            <a:r>
              <a:rPr lang="ru-RU" sz="2000" dirty="0" smtClean="0"/>
              <a:t> </a:t>
            </a:r>
            <a:r>
              <a:rPr lang="ru-RU" sz="2000" dirty="0" err="1" smtClean="0"/>
              <a:t>опанували</a:t>
            </a:r>
            <a:r>
              <a:rPr lang="ru-RU" sz="2000" dirty="0" smtClean="0"/>
              <a:t> </a:t>
            </a:r>
            <a:r>
              <a:rPr lang="ru-RU" sz="2000" dirty="0" err="1" smtClean="0"/>
              <a:t>усі</a:t>
            </a:r>
            <a:r>
              <a:rPr lang="ru-RU" sz="2000" dirty="0" smtClean="0"/>
              <a:t> </a:t>
            </a:r>
            <a:r>
              <a:rPr lang="ru-RU" sz="2000" dirty="0" err="1" smtClean="0"/>
              <a:t>середовища</a:t>
            </a:r>
            <a:r>
              <a:rPr lang="ru-RU" sz="2000" dirty="0" smtClean="0"/>
              <a:t> </a:t>
            </a:r>
            <a:r>
              <a:rPr lang="ru-RU" sz="2000" dirty="0" err="1" smtClean="0"/>
              <a:t>життя</a:t>
            </a:r>
            <a:r>
              <a:rPr lang="ru-RU" sz="2000" dirty="0" smtClean="0"/>
              <a:t> </a:t>
            </a:r>
            <a:r>
              <a:rPr lang="ru-RU" sz="2000" dirty="0" err="1" smtClean="0"/>
              <a:t>включаючи</a:t>
            </a:r>
            <a:r>
              <a:rPr lang="ru-RU" sz="2000" dirty="0" smtClean="0"/>
              <a:t> </a:t>
            </a:r>
            <a:r>
              <a:rPr lang="ru-RU" sz="2000" dirty="0" err="1" smtClean="0"/>
              <a:t>водне</a:t>
            </a:r>
            <a:r>
              <a:rPr lang="ru-RU" sz="2000" dirty="0" smtClean="0"/>
              <a:t> </a:t>
            </a:r>
            <a:r>
              <a:rPr lang="ru-RU" sz="2000" dirty="0" err="1" smtClean="0"/>
              <a:t>і</a:t>
            </a:r>
            <a:r>
              <a:rPr lang="ru-RU" sz="2000" dirty="0" smtClean="0"/>
              <a:t> </a:t>
            </a:r>
            <a:r>
              <a:rPr lang="ru-RU" sz="2000" dirty="0" err="1" smtClean="0"/>
              <a:t>повітряне</a:t>
            </a:r>
            <a:r>
              <a:rPr lang="ru-RU" sz="2000" dirty="0" smtClean="0"/>
              <a:t>.</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style.rotation</p:attrName>
                                        </p:attrNameLst>
                                      </p:cBhvr>
                                      <p:tavLst>
                                        <p:tav tm="0">
                                          <p:val>
                                            <p:fltVal val="720"/>
                                          </p:val>
                                        </p:tav>
                                        <p:tav tm="100000">
                                          <p:val>
                                            <p:fltVal val="0"/>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000108"/>
            <a:ext cx="7643866" cy="3693319"/>
          </a:xfrm>
          <a:prstGeom prst="rect">
            <a:avLst/>
          </a:prstGeom>
          <a:noFill/>
        </p:spPr>
        <p:txBody>
          <a:bodyPr wrap="square" rtlCol="0">
            <a:spAutoFit/>
          </a:bodyPr>
          <a:lstStyle/>
          <a:p>
            <a:r>
              <a:rPr lang="uk-UA" b="1" dirty="0" smtClean="0"/>
              <a:t>Червона книга України</a:t>
            </a:r>
            <a:r>
              <a:rPr lang="uk-UA" dirty="0" smtClean="0"/>
              <a:t> — анотований та ілюстрований перелік рідкісних видів та підвидів, що знаходяться під загрозою зникнення на території України, і підлягають охороні; основний документ, в якому узагальнено матеріали про сучасний стан рідкісних і таких, що знаходяться під загрозою зникнення, видів тварин і рослин, на підставі якого розробляються наукові і практичні заходи, спрямовані на їх охорону, відтворення і раціональне використання.</a:t>
            </a:r>
          </a:p>
          <a:p>
            <a:r>
              <a:rPr lang="uk-UA" dirty="0" smtClean="0"/>
              <a:t>До Червоної книги України заносяться види тварин і рослин, які постійно або тимчасово перебувають чи зростають у природних умовах на території України, в межах </a:t>
            </a:r>
            <a:r>
              <a:rPr lang="uk-UA" dirty="0" err="1" smtClean="0"/>
              <a:t>їїтериторіальних</a:t>
            </a:r>
            <a:r>
              <a:rPr lang="uk-UA" dirty="0" smtClean="0"/>
              <a:t> вод, континентального шельфу та виняткової (морської) економічної зони. Занесені до Червоної книги України види тварин і рослин підлягають особливій охороні на всій території України.</a:t>
            </a:r>
            <a:endParaRPr lang="uk-UA" dirty="0"/>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57818" y="642918"/>
            <a:ext cx="3214710" cy="2862322"/>
          </a:xfrm>
          <a:prstGeom prst="rect">
            <a:avLst/>
          </a:prstGeom>
          <a:noFill/>
        </p:spPr>
        <p:txBody>
          <a:bodyPr wrap="square" rtlCol="0">
            <a:spAutoFit/>
          </a:bodyPr>
          <a:lstStyle/>
          <a:p>
            <a:r>
              <a:rPr lang="ru-RU" sz="2000" b="1" dirty="0" smtClean="0"/>
              <a:t>Том «</a:t>
            </a:r>
            <a:r>
              <a:rPr lang="ru-RU" sz="2000" b="1" dirty="0" err="1" smtClean="0"/>
              <a:t>Рослинний</a:t>
            </a:r>
            <a:r>
              <a:rPr lang="ru-RU" sz="2000" b="1" dirty="0" smtClean="0"/>
              <a:t> </a:t>
            </a:r>
            <a:r>
              <a:rPr lang="ru-RU" sz="2000" b="1" dirty="0" err="1" smtClean="0"/>
              <a:t>світ</a:t>
            </a:r>
            <a:r>
              <a:rPr lang="ru-RU" sz="2000" b="1" dirty="0" smtClean="0"/>
              <a:t>» </a:t>
            </a:r>
            <a:r>
              <a:rPr lang="ru-RU" sz="2000" b="1" dirty="0" err="1" smtClean="0"/>
              <a:t>складається</a:t>
            </a:r>
            <a:r>
              <a:rPr lang="ru-RU" sz="2000" b="1" dirty="0" smtClean="0"/>
              <a:t> </a:t>
            </a:r>
            <a:r>
              <a:rPr lang="ru-RU" sz="2000" b="1" dirty="0" err="1" smtClean="0"/>
              <a:t>з</a:t>
            </a:r>
            <a:r>
              <a:rPr lang="ru-RU" sz="2000" b="1" dirty="0" smtClean="0"/>
              <a:t> </a:t>
            </a:r>
            <a:r>
              <a:rPr lang="ru-RU" sz="2000" b="1" dirty="0" err="1" smtClean="0"/>
              <a:t>наступних</a:t>
            </a:r>
            <a:r>
              <a:rPr lang="ru-RU" sz="2000" b="1" dirty="0" smtClean="0"/>
              <a:t> </a:t>
            </a:r>
            <a:r>
              <a:rPr lang="ru-RU" sz="2000" b="1" dirty="0" err="1" smtClean="0"/>
              <a:t>розділів</a:t>
            </a:r>
            <a:r>
              <a:rPr lang="ru-RU" sz="2000" b="1" dirty="0" smtClean="0"/>
              <a:t>:</a:t>
            </a:r>
          </a:p>
          <a:p>
            <a:endParaRPr lang="ru-RU" sz="2000" dirty="0" smtClean="0"/>
          </a:p>
          <a:p>
            <a:r>
              <a:rPr lang="ru-RU" sz="2000" dirty="0" smtClean="0"/>
              <a:t>-</a:t>
            </a:r>
            <a:r>
              <a:rPr lang="ru-RU" sz="2000" dirty="0" err="1" smtClean="0"/>
              <a:t>Судинні</a:t>
            </a:r>
            <a:r>
              <a:rPr lang="ru-RU" sz="2000" dirty="0" smtClean="0"/>
              <a:t> </a:t>
            </a:r>
            <a:r>
              <a:rPr lang="ru-RU" sz="2000" dirty="0" err="1" smtClean="0"/>
              <a:t>рослини</a:t>
            </a:r>
            <a:r>
              <a:rPr lang="ru-RU" sz="2000" dirty="0" smtClean="0"/>
              <a:t>;</a:t>
            </a:r>
          </a:p>
          <a:p>
            <a:r>
              <a:rPr lang="ru-RU" sz="2000" dirty="0" smtClean="0"/>
              <a:t>-</a:t>
            </a:r>
            <a:r>
              <a:rPr lang="ru-RU" sz="2000" dirty="0" err="1" smtClean="0"/>
              <a:t>Водорості</a:t>
            </a:r>
            <a:r>
              <a:rPr lang="ru-RU" sz="2000" dirty="0" smtClean="0"/>
              <a:t>;</a:t>
            </a:r>
          </a:p>
          <a:p>
            <a:r>
              <a:rPr lang="ru-RU" sz="2000" dirty="0" smtClean="0"/>
              <a:t>-</a:t>
            </a:r>
            <a:r>
              <a:rPr lang="ru-RU" sz="2000" dirty="0" err="1" smtClean="0"/>
              <a:t>Мохоподібні</a:t>
            </a:r>
            <a:r>
              <a:rPr lang="ru-RU" sz="2000" dirty="0" smtClean="0"/>
              <a:t>;</a:t>
            </a:r>
          </a:p>
          <a:p>
            <a:r>
              <a:rPr lang="ru-RU" sz="2000" dirty="0" smtClean="0"/>
              <a:t>-Лишайники</a:t>
            </a:r>
            <a:r>
              <a:rPr lang="ru-RU" sz="2000" dirty="0" smtClean="0"/>
              <a:t>;</a:t>
            </a:r>
          </a:p>
          <a:p>
            <a:r>
              <a:rPr lang="ru-RU" sz="2000" dirty="0" smtClean="0"/>
              <a:t>-</a:t>
            </a:r>
            <a:r>
              <a:rPr lang="ru-RU" sz="2000" dirty="0" err="1" smtClean="0"/>
              <a:t>Гриби</a:t>
            </a:r>
            <a:r>
              <a:rPr lang="ru-RU" sz="2000" dirty="0" smtClean="0"/>
              <a:t>.</a:t>
            </a:r>
            <a:endParaRPr lang="ru-RU" sz="2000" dirty="0"/>
          </a:p>
        </p:txBody>
      </p:sp>
      <p:pic>
        <p:nvPicPr>
          <p:cNvPr id="3" name="Рисунок 2" descr="th_02.jpg"/>
          <p:cNvPicPr>
            <a:picLocks noChangeAspect="1"/>
          </p:cNvPicPr>
          <p:nvPr/>
        </p:nvPicPr>
        <p:blipFill>
          <a:blip r:embed="rId2" cstate="print"/>
          <a:stretch>
            <a:fillRect/>
          </a:stretch>
        </p:blipFill>
        <p:spPr>
          <a:xfrm>
            <a:off x="857224" y="785794"/>
            <a:ext cx="3636066" cy="48577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0" end="0"/>
                                            </p:txEl>
                                          </p:spTgt>
                                        </p:tgtEl>
                                      </p:cBhvr>
                                    </p:animEffect>
                                  </p:childTnLst>
                                </p:cTn>
                              </p:par>
                            </p:childTnLst>
                          </p:cTn>
                        </p:par>
                        <p:par>
                          <p:cTn id="16" fill="hold">
                            <p:stCondLst>
                              <p:cond delay="2000"/>
                            </p:stCondLst>
                            <p:childTnLst>
                              <p:par>
                                <p:cTn id="17" presetID="7" presetClass="entr" presetSubtype="4"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7" presetClass="entr" presetSubtype="4"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7" presetClass="entr" presetSubtype="4"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7" presetClass="entr" presetSubtype="4" fill="hold" nodeType="after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additive="base">
                                        <p:cTn id="3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7" presetClass="entr" presetSubtype="4" fill="hold"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357166"/>
            <a:ext cx="4071966" cy="1323439"/>
          </a:xfrm>
          <a:prstGeom prst="rect">
            <a:avLst/>
          </a:prstGeom>
          <a:noFill/>
        </p:spPr>
        <p:txBody>
          <a:bodyPr wrap="square" rtlCol="0">
            <a:spAutoFit/>
          </a:bodyPr>
          <a:lstStyle/>
          <a:p>
            <a:r>
              <a:rPr lang="uk-UA" sz="4000" b="1" dirty="0" smtClean="0"/>
              <a:t>Судинні рослини</a:t>
            </a:r>
            <a:endParaRPr lang="ru-RU" sz="4000" b="1" dirty="0"/>
          </a:p>
        </p:txBody>
      </p:sp>
      <p:sp>
        <p:nvSpPr>
          <p:cNvPr id="3" name="TextBox 2"/>
          <p:cNvSpPr txBox="1"/>
          <p:nvPr/>
        </p:nvSpPr>
        <p:spPr>
          <a:xfrm>
            <a:off x="428596" y="1785926"/>
            <a:ext cx="3929090" cy="4401205"/>
          </a:xfrm>
          <a:prstGeom prst="rect">
            <a:avLst/>
          </a:prstGeom>
          <a:noFill/>
        </p:spPr>
        <p:txBody>
          <a:bodyPr wrap="square" rtlCol="0">
            <a:spAutoFit/>
          </a:bodyPr>
          <a:lstStyle/>
          <a:p>
            <a:r>
              <a:rPr lang="vi-VN" sz="2000" dirty="0" smtClean="0"/>
              <a:t>Суди́нні росли́ни — таксон невизначеного рангу між відділом та класом відділу</a:t>
            </a:r>
            <a:r>
              <a:rPr lang="uk-UA" sz="2000" dirty="0" smtClean="0"/>
              <a:t> </a:t>
            </a:r>
            <a:r>
              <a:rPr lang="vi-VN" sz="2000" dirty="0" smtClean="0"/>
              <a:t>Вищі рослини (</a:t>
            </a:r>
            <a:r>
              <a:rPr lang="en-US" sz="2000" dirty="0" err="1" smtClean="0"/>
              <a:t>Streptophyta</a:t>
            </a:r>
            <a:r>
              <a:rPr lang="en-US" sz="2000" dirty="0" smtClean="0"/>
              <a:t>) </a:t>
            </a:r>
            <a:r>
              <a:rPr lang="vi-VN" sz="2000" dirty="0" smtClean="0"/>
              <a:t>царства Зелені рослини (</a:t>
            </a:r>
            <a:r>
              <a:rPr lang="en-US" sz="2000" dirty="0" err="1" smtClean="0"/>
              <a:t>Viridiplantae</a:t>
            </a:r>
            <a:r>
              <a:rPr lang="en-US" sz="2000" dirty="0" smtClean="0"/>
              <a:t>). </a:t>
            </a:r>
            <a:r>
              <a:rPr lang="vi-VN" sz="2000" dirty="0" smtClean="0"/>
              <a:t>Судинні рослини мають спеціалізовані тканини для проведення води. До них належать папороті, хвощі, псилофіти, плауноподібні та насінні рослини. Наукова назва таксону — </a:t>
            </a:r>
            <a:r>
              <a:rPr lang="en-US" sz="2000" dirty="0" err="1" smtClean="0"/>
              <a:t>Tracheophyta</a:t>
            </a:r>
            <a:r>
              <a:rPr lang="en-US" sz="2000" dirty="0" smtClean="0"/>
              <a:t> (</a:t>
            </a:r>
            <a:r>
              <a:rPr lang="vi-VN" sz="2000" dirty="0" smtClean="0"/>
              <a:t>інколи </a:t>
            </a:r>
            <a:r>
              <a:rPr lang="en-US" sz="2000" dirty="0" err="1" smtClean="0"/>
              <a:t>Tracheobionta</a:t>
            </a:r>
            <a:r>
              <a:rPr lang="en-US" sz="2000" dirty="0" smtClean="0"/>
              <a:t>).</a:t>
            </a:r>
            <a:endParaRPr lang="ru-RU" sz="2000" dirty="0"/>
          </a:p>
        </p:txBody>
      </p:sp>
      <p:pic>
        <p:nvPicPr>
          <p:cNvPr id="4" name="Рисунок 3" descr="270px-Psilotum.jpg"/>
          <p:cNvPicPr>
            <a:picLocks noChangeAspect="1"/>
          </p:cNvPicPr>
          <p:nvPr/>
        </p:nvPicPr>
        <p:blipFill>
          <a:blip r:embed="rId2" cstate="print"/>
          <a:stretch>
            <a:fillRect/>
          </a:stretch>
        </p:blipFill>
        <p:spPr>
          <a:xfrm>
            <a:off x="4214810" y="1643050"/>
            <a:ext cx="4497171" cy="33812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714356"/>
            <a:ext cx="2786082" cy="707886"/>
          </a:xfrm>
          <a:prstGeom prst="rect">
            <a:avLst/>
          </a:prstGeom>
          <a:noFill/>
        </p:spPr>
        <p:txBody>
          <a:bodyPr wrap="square" rtlCol="0">
            <a:spAutoFit/>
          </a:bodyPr>
          <a:lstStyle/>
          <a:p>
            <a:r>
              <a:rPr lang="uk-UA" sz="4000" b="1" dirty="0" smtClean="0"/>
              <a:t>Водорості</a:t>
            </a:r>
            <a:endParaRPr lang="ru-RU" sz="4000" b="1" dirty="0"/>
          </a:p>
        </p:txBody>
      </p:sp>
      <p:sp>
        <p:nvSpPr>
          <p:cNvPr id="3" name="TextBox 2"/>
          <p:cNvSpPr txBox="1"/>
          <p:nvPr/>
        </p:nvSpPr>
        <p:spPr>
          <a:xfrm>
            <a:off x="500034" y="1714488"/>
            <a:ext cx="3929090" cy="4093428"/>
          </a:xfrm>
          <a:prstGeom prst="rect">
            <a:avLst/>
          </a:prstGeom>
          <a:noFill/>
        </p:spPr>
        <p:txBody>
          <a:bodyPr wrap="square" rtlCol="0">
            <a:spAutoFit/>
          </a:bodyPr>
          <a:lstStyle/>
          <a:p>
            <a:r>
              <a:rPr lang="vi-VN" sz="2000" dirty="0" smtClean="0"/>
              <a:t>Во́дорості </a:t>
            </a:r>
            <a:r>
              <a:rPr lang="en-US" sz="2000" dirty="0" smtClean="0"/>
              <a:t> — </a:t>
            </a:r>
            <a:r>
              <a:rPr lang="vi-VN" sz="2000" dirty="0" smtClean="0"/>
              <a:t>гетерогенна група, деякі види автотрофні. Ця група охоплює кілька різних груп відносно простих за структурою живих організмів, які отримують необхідну для життєдіяльності енергію шляхом фотосинтезу, мешкають переважно у водному середовищі чи пристосувались до життя у ґрунті та інших наземних місцезростаннях</a:t>
            </a:r>
            <a:r>
              <a:rPr lang="uk-UA" sz="2000" dirty="0" smtClean="0"/>
              <a:t>.</a:t>
            </a:r>
            <a:endParaRPr lang="ru-RU" sz="2000" dirty="0"/>
          </a:p>
        </p:txBody>
      </p:sp>
      <p:pic>
        <p:nvPicPr>
          <p:cNvPr id="4" name="Рисунок 3" descr="1264801224_vodor.jpg"/>
          <p:cNvPicPr>
            <a:picLocks noChangeAspect="1"/>
          </p:cNvPicPr>
          <p:nvPr/>
        </p:nvPicPr>
        <p:blipFill>
          <a:blip r:embed="rId2" cstate="print"/>
          <a:stretch>
            <a:fillRect/>
          </a:stretch>
        </p:blipFill>
        <p:spPr>
          <a:xfrm>
            <a:off x="4643438" y="1714488"/>
            <a:ext cx="3882082" cy="3286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71480"/>
            <a:ext cx="3643338" cy="707886"/>
          </a:xfrm>
          <a:prstGeom prst="rect">
            <a:avLst/>
          </a:prstGeom>
          <a:noFill/>
        </p:spPr>
        <p:txBody>
          <a:bodyPr wrap="square" rtlCol="0">
            <a:spAutoFit/>
          </a:bodyPr>
          <a:lstStyle/>
          <a:p>
            <a:r>
              <a:rPr lang="uk-UA" sz="4000" b="1" dirty="0" smtClean="0"/>
              <a:t>Мохоподібні</a:t>
            </a:r>
            <a:endParaRPr lang="ru-RU" sz="4000" b="1" dirty="0"/>
          </a:p>
        </p:txBody>
      </p:sp>
      <p:sp>
        <p:nvSpPr>
          <p:cNvPr id="3" name="TextBox 2"/>
          <p:cNvSpPr txBox="1"/>
          <p:nvPr/>
        </p:nvSpPr>
        <p:spPr>
          <a:xfrm>
            <a:off x="571472" y="1714488"/>
            <a:ext cx="3286148" cy="4401205"/>
          </a:xfrm>
          <a:prstGeom prst="rect">
            <a:avLst/>
          </a:prstGeom>
          <a:noFill/>
        </p:spPr>
        <p:txBody>
          <a:bodyPr wrap="square" rtlCol="0">
            <a:spAutoFit/>
          </a:bodyPr>
          <a:lstStyle/>
          <a:p>
            <a:r>
              <a:rPr lang="ru-RU" sz="2000" dirty="0" err="1" smtClean="0"/>
              <a:t>Мохоподібні</a:t>
            </a:r>
            <a:r>
              <a:rPr lang="ru-RU" sz="2000" dirty="0" smtClean="0"/>
              <a:t> — гетерогенна </a:t>
            </a:r>
            <a:r>
              <a:rPr lang="ru-RU" sz="2000" dirty="0" err="1" smtClean="0"/>
              <a:t>група</a:t>
            </a:r>
            <a:r>
              <a:rPr lang="ru-RU" sz="2000" dirty="0" smtClean="0"/>
              <a:t> </a:t>
            </a:r>
            <a:r>
              <a:rPr lang="ru-RU" sz="2000" dirty="0" err="1" smtClean="0"/>
              <a:t>наземних</a:t>
            </a:r>
            <a:r>
              <a:rPr lang="ru-RU" sz="2000" dirty="0" smtClean="0"/>
              <a:t> </a:t>
            </a:r>
            <a:r>
              <a:rPr lang="ru-RU" sz="2000" dirty="0" err="1" smtClean="0"/>
              <a:t>рослин</a:t>
            </a:r>
            <a:r>
              <a:rPr lang="ru-RU" sz="2000" dirty="0" smtClean="0"/>
              <a:t>, </a:t>
            </a:r>
            <a:r>
              <a:rPr lang="ru-RU" sz="2000" dirty="0" err="1" smtClean="0"/>
              <a:t>яких</a:t>
            </a:r>
            <a:r>
              <a:rPr lang="ru-RU" sz="2000" dirty="0" smtClean="0"/>
              <a:t> </a:t>
            </a:r>
            <a:r>
              <a:rPr lang="ru-RU" sz="2000" dirty="0" err="1" smtClean="0"/>
              <a:t>об'єднує</a:t>
            </a:r>
            <a:r>
              <a:rPr lang="ru-RU" sz="2000" dirty="0" smtClean="0"/>
              <a:t> </a:t>
            </a:r>
            <a:r>
              <a:rPr lang="ru-RU" sz="2000" dirty="0" err="1" smtClean="0"/>
              <a:t>відсутність</a:t>
            </a:r>
            <a:r>
              <a:rPr lang="ru-RU" sz="2000" dirty="0" smtClean="0"/>
              <a:t> </a:t>
            </a:r>
            <a:r>
              <a:rPr lang="ru-RU" sz="2000" dirty="0" err="1" smtClean="0"/>
              <a:t>судин</a:t>
            </a:r>
            <a:r>
              <a:rPr lang="ru-RU" sz="2000" dirty="0" smtClean="0"/>
              <a:t>. </a:t>
            </a:r>
            <a:r>
              <a:rPr lang="ru-RU" sz="2000" dirty="0" err="1" smtClean="0"/>
              <a:t>Раніше</a:t>
            </a:r>
            <a:r>
              <a:rPr lang="ru-RU" sz="2000" dirty="0" smtClean="0"/>
              <a:t> </a:t>
            </a:r>
            <a:r>
              <a:rPr lang="ru-RU" sz="2000" dirty="0" err="1" smtClean="0"/>
              <a:t>ця</a:t>
            </a:r>
            <a:r>
              <a:rPr lang="ru-RU" sz="2000" dirty="0" smtClean="0"/>
              <a:t> </a:t>
            </a:r>
            <a:r>
              <a:rPr lang="ru-RU" sz="2000" dirty="0" err="1" smtClean="0"/>
              <a:t>група</a:t>
            </a:r>
            <a:r>
              <a:rPr lang="ru-RU" sz="2000" dirty="0" smtClean="0"/>
              <a:t> </a:t>
            </a:r>
            <a:r>
              <a:rPr lang="ru-RU" sz="2000" dirty="0" err="1" smtClean="0"/>
              <a:t>розглядалася</a:t>
            </a:r>
            <a:r>
              <a:rPr lang="ru-RU" sz="2000" dirty="0" smtClean="0"/>
              <a:t> як </a:t>
            </a:r>
            <a:r>
              <a:rPr lang="ru-RU" sz="2000" dirty="0" err="1" smtClean="0"/>
              <a:t>єдинийтаксон</a:t>
            </a:r>
            <a:r>
              <a:rPr lang="ru-RU" sz="2000" dirty="0" smtClean="0"/>
              <a:t>, </a:t>
            </a:r>
            <a:r>
              <a:rPr lang="ru-RU" sz="2000" dirty="0" err="1" smtClean="0"/>
              <a:t>але</a:t>
            </a:r>
            <a:r>
              <a:rPr lang="ru-RU" sz="2000" dirty="0" smtClean="0"/>
              <a:t> через </a:t>
            </a:r>
            <a:r>
              <a:rPr lang="ru-RU" sz="2000" dirty="0" err="1" smtClean="0"/>
              <a:t>парафілетичність</a:t>
            </a:r>
            <a:r>
              <a:rPr lang="ru-RU" sz="2000" dirty="0" smtClean="0"/>
              <a:t> зараз </a:t>
            </a:r>
            <a:r>
              <a:rPr lang="ru-RU" sz="2000" dirty="0" err="1" smtClean="0"/>
              <a:t>поділена</a:t>
            </a:r>
            <a:r>
              <a:rPr lang="ru-RU" sz="2000" dirty="0" smtClean="0"/>
              <a:t> на </a:t>
            </a:r>
            <a:r>
              <a:rPr lang="ru-RU" sz="2000" dirty="0" err="1" smtClean="0"/>
              <a:t>такі</a:t>
            </a:r>
            <a:r>
              <a:rPr lang="ru-RU" sz="2000" dirty="0" smtClean="0"/>
              <a:t> </a:t>
            </a:r>
            <a:r>
              <a:rPr lang="ru-RU" sz="2000" dirty="0" err="1" smtClean="0"/>
              <a:t>групи</a:t>
            </a:r>
            <a:r>
              <a:rPr lang="ru-RU" sz="2000" dirty="0" smtClean="0"/>
              <a:t>:</a:t>
            </a:r>
          </a:p>
          <a:p>
            <a:endParaRPr lang="ru-RU" sz="2000" dirty="0" smtClean="0"/>
          </a:p>
          <a:p>
            <a:r>
              <a:rPr lang="ru-RU" sz="2000" dirty="0" err="1" smtClean="0"/>
              <a:t>Антоцеротофіти</a:t>
            </a:r>
            <a:r>
              <a:rPr lang="ru-RU" sz="2000" dirty="0" smtClean="0"/>
              <a:t> </a:t>
            </a:r>
            <a:endParaRPr lang="en-US" sz="2000" dirty="0" smtClean="0"/>
          </a:p>
          <a:p>
            <a:r>
              <a:rPr lang="ru-RU" sz="2000" dirty="0" err="1" smtClean="0"/>
              <a:t>Мохи</a:t>
            </a:r>
            <a:r>
              <a:rPr lang="ru-RU" sz="2000" dirty="0" smtClean="0"/>
              <a:t> </a:t>
            </a:r>
            <a:endParaRPr lang="en-US" sz="2000" dirty="0" smtClean="0"/>
          </a:p>
          <a:p>
            <a:r>
              <a:rPr lang="ru-RU" sz="2000" dirty="0" err="1" smtClean="0"/>
              <a:t>Печіночники</a:t>
            </a:r>
            <a:r>
              <a:rPr lang="ru-RU" sz="2000" dirty="0" smtClean="0"/>
              <a:t> </a:t>
            </a:r>
            <a:endParaRPr lang="en-US" sz="2000" dirty="0"/>
          </a:p>
        </p:txBody>
      </p:sp>
      <p:pic>
        <p:nvPicPr>
          <p:cNvPr id="4" name="Рисунок 3" descr="1264869988_2.jpg"/>
          <p:cNvPicPr>
            <a:picLocks noChangeAspect="1"/>
          </p:cNvPicPr>
          <p:nvPr/>
        </p:nvPicPr>
        <p:blipFill>
          <a:blip r:embed="rId2" cstate="print"/>
          <a:stretch>
            <a:fillRect/>
          </a:stretch>
        </p:blipFill>
        <p:spPr>
          <a:xfrm>
            <a:off x="4143372" y="1643050"/>
            <a:ext cx="4349752" cy="32623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3643338" cy="707886"/>
          </a:xfrm>
          <a:prstGeom prst="rect">
            <a:avLst/>
          </a:prstGeom>
          <a:noFill/>
        </p:spPr>
        <p:txBody>
          <a:bodyPr wrap="square" rtlCol="0">
            <a:spAutoFit/>
          </a:bodyPr>
          <a:lstStyle/>
          <a:p>
            <a:r>
              <a:rPr lang="uk-UA" sz="4000" b="1" dirty="0" smtClean="0"/>
              <a:t>Лишайники</a:t>
            </a:r>
            <a:endParaRPr lang="ru-RU" sz="4000" b="1" dirty="0"/>
          </a:p>
        </p:txBody>
      </p:sp>
      <p:sp>
        <p:nvSpPr>
          <p:cNvPr id="3" name="TextBox 2"/>
          <p:cNvSpPr txBox="1"/>
          <p:nvPr/>
        </p:nvSpPr>
        <p:spPr>
          <a:xfrm>
            <a:off x="500034" y="1571612"/>
            <a:ext cx="3929090" cy="4401205"/>
          </a:xfrm>
          <a:prstGeom prst="rect">
            <a:avLst/>
          </a:prstGeom>
          <a:noFill/>
        </p:spPr>
        <p:txBody>
          <a:bodyPr wrap="square" rtlCol="0">
            <a:spAutoFit/>
          </a:bodyPr>
          <a:lstStyle/>
          <a:p>
            <a:r>
              <a:rPr lang="ru-RU" sz="2000" dirty="0" smtClean="0"/>
              <a:t>Лишайники — </a:t>
            </a:r>
            <a:r>
              <a:rPr lang="ru-RU" sz="2000" dirty="0" err="1" smtClean="0"/>
              <a:t>організми</a:t>
            </a:r>
            <a:r>
              <a:rPr lang="ru-RU" sz="2000" dirty="0" smtClean="0"/>
              <a:t>, </a:t>
            </a:r>
            <a:r>
              <a:rPr lang="ru-RU" sz="2000" dirty="0" err="1" smtClean="0"/>
              <a:t>що</a:t>
            </a:r>
            <a:r>
              <a:rPr lang="ru-RU" sz="2000" dirty="0" smtClean="0"/>
              <a:t> </a:t>
            </a:r>
            <a:r>
              <a:rPr lang="ru-RU" sz="2000" dirty="0" err="1" smtClean="0"/>
              <a:t>утворилися</a:t>
            </a:r>
            <a:r>
              <a:rPr lang="ru-RU" sz="2000" dirty="0" smtClean="0"/>
              <a:t> </a:t>
            </a:r>
            <a:r>
              <a:rPr lang="ru-RU" sz="2000" dirty="0" err="1" smtClean="0"/>
              <a:t>внаслідок</a:t>
            </a:r>
            <a:r>
              <a:rPr lang="ru-RU" sz="2000" dirty="0" smtClean="0"/>
              <a:t> </a:t>
            </a:r>
            <a:r>
              <a:rPr lang="ru-RU" sz="2000" dirty="0" err="1" smtClean="0"/>
              <a:t>симбіозу</a:t>
            </a:r>
            <a:r>
              <a:rPr lang="ru-RU" sz="2000" dirty="0" smtClean="0"/>
              <a:t> </a:t>
            </a:r>
            <a:r>
              <a:rPr lang="ru-RU" sz="2000" dirty="0" err="1" smtClean="0"/>
              <a:t>водоростей</a:t>
            </a:r>
            <a:r>
              <a:rPr lang="ru-RU" sz="2000" dirty="0" smtClean="0"/>
              <a:t>(</a:t>
            </a:r>
            <a:r>
              <a:rPr lang="ru-RU" sz="2000" dirty="0" err="1" smtClean="0"/>
              <a:t>автотрофів</a:t>
            </a:r>
            <a:r>
              <a:rPr lang="ru-RU" sz="2000" dirty="0" smtClean="0"/>
              <a:t>) </a:t>
            </a:r>
            <a:r>
              <a:rPr lang="ru-RU" sz="2000" dirty="0" err="1" smtClean="0"/>
              <a:t>і</a:t>
            </a:r>
            <a:r>
              <a:rPr lang="ru-RU" sz="2000" dirty="0" smtClean="0"/>
              <a:t> </a:t>
            </a:r>
            <a:r>
              <a:rPr lang="ru-RU" sz="2000" dirty="0" err="1" smtClean="0"/>
              <a:t>грибів</a:t>
            </a:r>
            <a:r>
              <a:rPr lang="ru-RU" sz="2000" dirty="0" smtClean="0"/>
              <a:t> (</a:t>
            </a:r>
            <a:r>
              <a:rPr lang="ru-RU" sz="2000" dirty="0" err="1" smtClean="0"/>
              <a:t>сапрофітів</a:t>
            </a:r>
            <a:r>
              <a:rPr lang="ru-RU" sz="2000" dirty="0" smtClean="0"/>
              <a:t>). </a:t>
            </a:r>
            <a:r>
              <a:rPr lang="ru-RU" sz="2000" dirty="0" err="1" smtClean="0"/>
              <a:t>Розрізняють</a:t>
            </a:r>
            <a:r>
              <a:rPr lang="ru-RU" sz="2000" dirty="0" smtClean="0"/>
              <a:t>:</a:t>
            </a:r>
          </a:p>
          <a:p>
            <a:endParaRPr lang="ru-RU" sz="2000" dirty="0" smtClean="0"/>
          </a:p>
          <a:p>
            <a:r>
              <a:rPr lang="ru-RU" sz="2000" dirty="0" smtClean="0"/>
              <a:t>-</a:t>
            </a:r>
            <a:r>
              <a:rPr lang="ru-RU" sz="2000" dirty="0" err="1" smtClean="0"/>
              <a:t>коркові</a:t>
            </a:r>
            <a:r>
              <a:rPr lang="ru-RU" sz="2000" dirty="0" smtClean="0"/>
              <a:t> </a:t>
            </a:r>
            <a:r>
              <a:rPr lang="ru-RU" sz="2000" dirty="0" err="1" smtClean="0"/>
              <a:t>або</a:t>
            </a:r>
            <a:r>
              <a:rPr lang="ru-RU" sz="2000" dirty="0" smtClean="0"/>
              <a:t> </a:t>
            </a:r>
            <a:r>
              <a:rPr lang="ru-RU" sz="2000" dirty="0" err="1" smtClean="0"/>
              <a:t>накипні</a:t>
            </a:r>
            <a:r>
              <a:rPr lang="ru-RU" sz="2000" dirty="0" smtClean="0"/>
              <a:t> лишайники у </a:t>
            </a:r>
            <a:r>
              <a:rPr lang="ru-RU" sz="2000" dirty="0" err="1" smtClean="0"/>
              <a:t>вигляді</a:t>
            </a:r>
            <a:r>
              <a:rPr lang="ru-RU" sz="2000" dirty="0" smtClean="0"/>
              <a:t> </a:t>
            </a:r>
            <a:r>
              <a:rPr lang="ru-RU" sz="2000" dirty="0" err="1" smtClean="0"/>
              <a:t>накипу</a:t>
            </a:r>
            <a:r>
              <a:rPr lang="ru-RU" sz="2000" dirty="0" smtClean="0"/>
              <a:t> </a:t>
            </a:r>
          </a:p>
          <a:p>
            <a:r>
              <a:rPr lang="ru-RU" sz="2000" dirty="0" smtClean="0"/>
              <a:t>-</a:t>
            </a:r>
            <a:r>
              <a:rPr lang="ru-RU" sz="2000" dirty="0" err="1" smtClean="0"/>
              <a:t>листуваті</a:t>
            </a:r>
            <a:r>
              <a:rPr lang="ru-RU" sz="2000" dirty="0" smtClean="0"/>
              <a:t> — </a:t>
            </a:r>
            <a:r>
              <a:rPr lang="ru-RU" sz="2000" dirty="0" err="1" smtClean="0"/>
              <a:t>округлі</a:t>
            </a:r>
            <a:r>
              <a:rPr lang="ru-RU" sz="2000" dirty="0" smtClean="0"/>
              <a:t> </a:t>
            </a:r>
            <a:r>
              <a:rPr lang="ru-RU" sz="2000" dirty="0" err="1" smtClean="0"/>
              <a:t>пластини</a:t>
            </a:r>
            <a:r>
              <a:rPr lang="ru-RU" sz="2000" dirty="0" smtClean="0"/>
              <a:t> </a:t>
            </a:r>
            <a:r>
              <a:rPr lang="ru-RU" sz="2000" dirty="0" err="1" smtClean="0"/>
              <a:t>діаметром</a:t>
            </a:r>
            <a:r>
              <a:rPr lang="ru-RU" sz="2000" dirty="0" smtClean="0"/>
              <a:t> до 20   </a:t>
            </a:r>
            <a:r>
              <a:rPr lang="ru-RU" sz="2000" dirty="0" err="1" smtClean="0"/>
              <a:t>сантиметрів</a:t>
            </a:r>
            <a:endParaRPr lang="ru-RU" sz="2000" dirty="0" smtClean="0"/>
          </a:p>
          <a:p>
            <a:r>
              <a:rPr lang="ru-RU" sz="2000" dirty="0" smtClean="0"/>
              <a:t>-</a:t>
            </a:r>
            <a:r>
              <a:rPr lang="ru-RU" sz="2000" dirty="0" err="1" smtClean="0"/>
              <a:t>кущисті</a:t>
            </a:r>
            <a:r>
              <a:rPr lang="ru-RU" sz="2000" dirty="0" smtClean="0"/>
              <a:t> — </a:t>
            </a:r>
            <a:r>
              <a:rPr lang="ru-RU" sz="2000" dirty="0" err="1" smtClean="0"/>
              <a:t>стеблоподібна</a:t>
            </a:r>
            <a:r>
              <a:rPr lang="ru-RU" sz="2000" dirty="0" smtClean="0"/>
              <a:t> </a:t>
            </a:r>
            <a:r>
              <a:rPr lang="ru-RU" sz="2000" dirty="0" err="1" smtClean="0"/>
              <a:t>слань</a:t>
            </a:r>
            <a:r>
              <a:rPr lang="ru-RU" sz="2000" dirty="0" smtClean="0"/>
              <a:t> у </a:t>
            </a:r>
            <a:r>
              <a:rPr lang="ru-RU" sz="2000" dirty="0" err="1" smtClean="0"/>
              <a:t>вигляді</a:t>
            </a:r>
            <a:r>
              <a:rPr lang="ru-RU" sz="2000" dirty="0" smtClean="0"/>
              <a:t> </a:t>
            </a:r>
            <a:r>
              <a:rPr lang="ru-RU" sz="2000" dirty="0" err="1" smtClean="0"/>
              <a:t>кущиків</a:t>
            </a:r>
            <a:r>
              <a:rPr lang="ru-RU" sz="2000" dirty="0" smtClean="0"/>
              <a:t>, </a:t>
            </a:r>
            <a:r>
              <a:rPr lang="ru-RU" sz="2000" dirty="0" err="1" smtClean="0"/>
              <a:t>гриви</a:t>
            </a:r>
            <a:r>
              <a:rPr lang="ru-RU" sz="2000" dirty="0" smtClean="0"/>
              <a:t> </a:t>
            </a:r>
          </a:p>
          <a:p>
            <a:endParaRPr lang="ru-RU" sz="2000" dirty="0"/>
          </a:p>
        </p:txBody>
      </p:sp>
      <p:pic>
        <p:nvPicPr>
          <p:cNvPr id="4" name="Рисунок 3" descr="300px-Rhizocarpon_geographicum_on_quartz.jpg"/>
          <p:cNvPicPr>
            <a:picLocks noChangeAspect="1"/>
          </p:cNvPicPr>
          <p:nvPr/>
        </p:nvPicPr>
        <p:blipFill>
          <a:blip r:embed="rId2" cstate="print"/>
          <a:stretch>
            <a:fillRect/>
          </a:stretch>
        </p:blipFill>
        <p:spPr>
          <a:xfrm>
            <a:off x="4500561" y="1500174"/>
            <a:ext cx="4381531" cy="3286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1"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71480"/>
            <a:ext cx="6143668" cy="707886"/>
          </a:xfrm>
          <a:prstGeom prst="rect">
            <a:avLst/>
          </a:prstGeom>
          <a:noFill/>
        </p:spPr>
        <p:txBody>
          <a:bodyPr wrap="square" rtlCol="0">
            <a:spAutoFit/>
          </a:bodyPr>
          <a:lstStyle/>
          <a:p>
            <a:r>
              <a:rPr lang="uk-UA" sz="4000" b="1" dirty="0" smtClean="0"/>
              <a:t>Гриби</a:t>
            </a:r>
            <a:endParaRPr lang="ru-RU" sz="4000" b="1" dirty="0"/>
          </a:p>
        </p:txBody>
      </p:sp>
      <p:sp>
        <p:nvSpPr>
          <p:cNvPr id="3" name="TextBox 2"/>
          <p:cNvSpPr txBox="1"/>
          <p:nvPr/>
        </p:nvSpPr>
        <p:spPr>
          <a:xfrm>
            <a:off x="500034" y="1428736"/>
            <a:ext cx="4071966" cy="4708981"/>
          </a:xfrm>
          <a:prstGeom prst="rect">
            <a:avLst/>
          </a:prstGeom>
          <a:noFill/>
        </p:spPr>
        <p:txBody>
          <a:bodyPr wrap="square" rtlCol="0">
            <a:spAutoFit/>
          </a:bodyPr>
          <a:lstStyle/>
          <a:p>
            <a:r>
              <a:rPr lang="vi-VN" sz="2000" dirty="0" smtClean="0"/>
              <a:t>Гриби́</a:t>
            </a:r>
            <a:r>
              <a:rPr lang="en-US" sz="2000" dirty="0" smtClean="0"/>
              <a:t> — </a:t>
            </a:r>
            <a:r>
              <a:rPr lang="vi-VN" sz="2000" dirty="0" smtClean="0"/>
              <a:t>царство еукаріотичних безхлорофільних гетеротрофних</a:t>
            </a:r>
            <a:r>
              <a:rPr lang="uk-UA" sz="2000" dirty="0" smtClean="0"/>
              <a:t> </a:t>
            </a:r>
            <a:r>
              <a:rPr lang="vi-VN" sz="2000" dirty="0" smtClean="0"/>
              <a:t>організмів, які живляться переважно осмотрофо, і більшість з яких здатні розмножуватись за допомогою спор (хоча деякі втратили цю можливість і розмножуються вегетативно). Більшість з них протягом всього життя або на певних стадіях розвитку мають міцеліальну будову, а деякі — дріжджі —одноклітинні.</a:t>
            </a:r>
            <a:endParaRPr lang="ru-RU" sz="2000" dirty="0"/>
          </a:p>
        </p:txBody>
      </p:sp>
      <p:pic>
        <p:nvPicPr>
          <p:cNvPr id="4" name="Рисунок 3" descr="280px-Fungi_collage.jpg"/>
          <p:cNvPicPr>
            <a:picLocks noChangeAspect="1"/>
          </p:cNvPicPr>
          <p:nvPr/>
        </p:nvPicPr>
        <p:blipFill>
          <a:blip r:embed="rId2" cstate="print"/>
          <a:stretch>
            <a:fillRect/>
          </a:stretch>
        </p:blipFill>
        <p:spPr>
          <a:xfrm>
            <a:off x="4714876" y="1643050"/>
            <a:ext cx="3934945" cy="3429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142984"/>
            <a:ext cx="7643866" cy="4093428"/>
          </a:xfrm>
          <a:prstGeom prst="rect">
            <a:avLst/>
          </a:prstGeom>
          <a:noFill/>
        </p:spPr>
        <p:txBody>
          <a:bodyPr wrap="square" rtlCol="0">
            <a:spAutoFit/>
          </a:bodyPr>
          <a:lstStyle/>
          <a:p>
            <a:r>
              <a:rPr lang="uk-UA" sz="2000" dirty="0" smtClean="0"/>
              <a:t>У Червоній книзі України про кожний із видів тварин і рослин, занесених до неї, вказуються такі відомості: категорія, поширення, основні місця знаходження, чисельність у природі, в тому числі за межами України, її зміни, відомості про розмноження або розведення в неволі (культурі), заходи, що вжиті та які необхідно здійснити для їх охорони, джерела інформації. У Книзі також містяться картосхеми розповсюдження та фотографії (малюнки) занесених до неї видів тварин і рослин. Загальний обсяг кожного нарису був обмежений 2300 знаками.</a:t>
            </a:r>
          </a:p>
          <a:p>
            <a:r>
              <a:rPr lang="uk-UA" sz="2000" dirty="0" smtClean="0"/>
              <a:t>Форма подання відомостей у Червоній книзі України про занесені до неї види тварин і рослин визначається Національною комісією з питань Червоної книги України.</a:t>
            </a:r>
            <a:endParaRPr lang="uk-U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642919"/>
            <a:ext cx="7500990" cy="5078313"/>
          </a:xfrm>
          <a:prstGeom prst="rect">
            <a:avLst/>
          </a:prstGeom>
          <a:noFill/>
        </p:spPr>
        <p:txBody>
          <a:bodyPr wrap="square" rtlCol="0">
            <a:spAutoFit/>
          </a:bodyPr>
          <a:lstStyle/>
          <a:p>
            <a:r>
              <a:rPr lang="uk-UA" dirty="0" smtClean="0"/>
              <a:t>Перша Червона книга, присвячена українській флорі та фауні, була видана у 1980 році під назвою «Червона Книга Української РСР». Перше видання Червоної книги України (1980 р.) містило опис 85 видів (підвидів) тварин: 29 — ссавців, 28 — птахів, 6 — плазунів, 4 — земноводних, 18 — комах і 151 вид вищих рослин.</a:t>
            </a:r>
          </a:p>
          <a:p>
            <a:r>
              <a:rPr lang="uk-UA" dirty="0" smtClean="0"/>
              <a:t>Після набуття Україною незалежності у видавництві «Українська енциклопедія» було випущене друге видання Червоної книги України: в 1994 році — том «Тваринний світ» (наклад — 2400 примірників), в 1996 році — том «Рослинний світ» (наклад — 5000 примірників). З огляду на малий наклад ці два видання відразу стали раритетами. Друге видання нараховувало 382 види тваринного та 541 вид рослинного світу.</a:t>
            </a:r>
          </a:p>
          <a:p>
            <a:r>
              <a:rPr lang="uk-UA" dirty="0" smtClean="0"/>
              <a:t>У 2009 р. вийшло третє видання Червоної книги України. До нього </a:t>
            </a:r>
            <a:r>
              <a:rPr lang="uk-UA" dirty="0" err="1" smtClean="0"/>
              <a:t>занесено</a:t>
            </a:r>
            <a:r>
              <a:rPr lang="uk-UA" dirty="0" smtClean="0"/>
              <a:t> 542 види тварин: гідроїдні поліпи (2 види), круглі (2) та кільчасті (9) черви, ракоподібні (31), павукоподібні (2) та багатоніжки (3), </a:t>
            </a:r>
            <a:r>
              <a:rPr lang="uk-UA" dirty="0" err="1" smtClean="0"/>
              <a:t>ногохвістки</a:t>
            </a:r>
            <a:r>
              <a:rPr lang="uk-UA" dirty="0" smtClean="0"/>
              <a:t> (2), комахи (226), молюски (20),круглороті (2) та риби (69), земноводні (8), плазуни (11), птахи (87), ссавці (68).</a:t>
            </a:r>
            <a:endParaRPr lang="uk-UA" dirty="0"/>
          </a:p>
        </p:txBody>
      </p:sp>
    </p:spTree>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91758021_00361155.jpg"/>
          <p:cNvPicPr>
            <a:picLocks noChangeAspect="1"/>
          </p:cNvPicPr>
          <p:nvPr/>
        </p:nvPicPr>
        <p:blipFill>
          <a:blip r:embed="rId2" cstate="print"/>
          <a:stretch>
            <a:fillRect/>
          </a:stretch>
        </p:blipFill>
        <p:spPr>
          <a:xfrm>
            <a:off x="642910" y="500042"/>
            <a:ext cx="3147354" cy="4286280"/>
          </a:xfrm>
          <a:prstGeom prst="rect">
            <a:avLst/>
          </a:prstGeom>
        </p:spPr>
      </p:pic>
      <p:sp>
        <p:nvSpPr>
          <p:cNvPr id="3" name="TextBox 2"/>
          <p:cNvSpPr txBox="1"/>
          <p:nvPr/>
        </p:nvSpPr>
        <p:spPr>
          <a:xfrm>
            <a:off x="4714876" y="428604"/>
            <a:ext cx="4071966" cy="5940088"/>
          </a:xfrm>
          <a:prstGeom prst="rect">
            <a:avLst/>
          </a:prstGeom>
          <a:noFill/>
        </p:spPr>
        <p:txBody>
          <a:bodyPr wrap="square" rtlCol="0">
            <a:spAutoFit/>
          </a:bodyPr>
          <a:lstStyle/>
          <a:p>
            <a:r>
              <a:rPr lang="ru-RU" sz="2000" b="1" dirty="0" smtClean="0"/>
              <a:t>Том «</a:t>
            </a:r>
            <a:r>
              <a:rPr lang="ru-RU" sz="2000" b="1" dirty="0" err="1" smtClean="0"/>
              <a:t>Тваринний</a:t>
            </a:r>
            <a:r>
              <a:rPr lang="ru-RU" sz="2000" b="1" dirty="0" smtClean="0"/>
              <a:t> </a:t>
            </a:r>
            <a:r>
              <a:rPr lang="ru-RU" sz="2000" b="1" dirty="0" err="1" smtClean="0"/>
              <a:t>світ</a:t>
            </a:r>
            <a:r>
              <a:rPr lang="ru-RU" sz="2000" b="1" dirty="0" smtClean="0"/>
              <a:t>» </a:t>
            </a:r>
            <a:r>
              <a:rPr lang="ru-RU" sz="2000" b="1" dirty="0" err="1" smtClean="0"/>
              <a:t>складається</a:t>
            </a:r>
            <a:r>
              <a:rPr lang="ru-RU" sz="2000" b="1" dirty="0" smtClean="0"/>
              <a:t> </a:t>
            </a:r>
            <a:r>
              <a:rPr lang="ru-RU" sz="2000" b="1" dirty="0" err="1" smtClean="0"/>
              <a:t>з</a:t>
            </a:r>
            <a:r>
              <a:rPr lang="ru-RU" sz="2000" b="1" dirty="0" smtClean="0"/>
              <a:t> </a:t>
            </a:r>
            <a:r>
              <a:rPr lang="ru-RU" sz="2000" b="1" dirty="0" err="1" smtClean="0"/>
              <a:t>наступних</a:t>
            </a:r>
            <a:r>
              <a:rPr lang="ru-RU" sz="2000" b="1" dirty="0" smtClean="0"/>
              <a:t> </a:t>
            </a:r>
            <a:r>
              <a:rPr lang="ru-RU" sz="2000" b="1" dirty="0" err="1" smtClean="0"/>
              <a:t>розділів</a:t>
            </a:r>
            <a:r>
              <a:rPr lang="ru-RU" sz="2000" b="1" dirty="0" smtClean="0"/>
              <a:t>:</a:t>
            </a:r>
          </a:p>
          <a:p>
            <a:endParaRPr lang="ru-RU" sz="2000" b="1" dirty="0" smtClean="0"/>
          </a:p>
          <a:p>
            <a:r>
              <a:rPr lang="ru-RU" sz="2000" dirty="0" smtClean="0"/>
              <a:t>-</a:t>
            </a:r>
            <a:r>
              <a:rPr lang="ru-RU" sz="2000" dirty="0" err="1" smtClean="0"/>
              <a:t>Гідроїдні</a:t>
            </a:r>
            <a:r>
              <a:rPr lang="ru-RU" sz="2000" dirty="0" smtClean="0"/>
              <a:t> </a:t>
            </a:r>
            <a:r>
              <a:rPr lang="ru-RU" sz="2000" dirty="0" err="1" smtClean="0"/>
              <a:t>поліпи</a:t>
            </a:r>
            <a:r>
              <a:rPr lang="ru-RU" sz="2000" dirty="0" smtClean="0"/>
              <a:t>;</a:t>
            </a:r>
          </a:p>
          <a:p>
            <a:r>
              <a:rPr lang="ru-RU" sz="2000" dirty="0" smtClean="0"/>
              <a:t>-</a:t>
            </a:r>
            <a:r>
              <a:rPr lang="ru-RU" sz="2000" dirty="0" err="1" smtClean="0"/>
              <a:t>Круглі</a:t>
            </a:r>
            <a:r>
              <a:rPr lang="ru-RU" sz="2000" dirty="0" smtClean="0"/>
              <a:t> черви;</a:t>
            </a:r>
          </a:p>
          <a:p>
            <a:r>
              <a:rPr lang="ru-RU" sz="2000" dirty="0" smtClean="0"/>
              <a:t>-</a:t>
            </a:r>
            <a:r>
              <a:rPr lang="ru-RU" sz="2000" dirty="0" err="1" smtClean="0"/>
              <a:t>Кільчасті</a:t>
            </a:r>
            <a:r>
              <a:rPr lang="ru-RU" sz="2000" dirty="0" smtClean="0"/>
              <a:t> черви;</a:t>
            </a:r>
          </a:p>
          <a:p>
            <a:r>
              <a:rPr lang="ru-RU" sz="2000" dirty="0" smtClean="0"/>
              <a:t>-</a:t>
            </a:r>
            <a:r>
              <a:rPr lang="ru-RU" sz="2000" dirty="0" err="1" smtClean="0"/>
              <a:t>Ракоподібні</a:t>
            </a:r>
            <a:r>
              <a:rPr lang="ru-RU" sz="2000" dirty="0" smtClean="0"/>
              <a:t>;</a:t>
            </a:r>
          </a:p>
          <a:p>
            <a:r>
              <a:rPr lang="ru-RU" sz="2000" dirty="0" smtClean="0"/>
              <a:t>-</a:t>
            </a:r>
            <a:r>
              <a:rPr lang="ru-RU" sz="2000" dirty="0" err="1" smtClean="0"/>
              <a:t>Павукоподібні</a:t>
            </a:r>
            <a:r>
              <a:rPr lang="ru-RU" sz="2000" dirty="0" smtClean="0"/>
              <a:t>;</a:t>
            </a:r>
          </a:p>
          <a:p>
            <a:r>
              <a:rPr lang="ru-RU" sz="2000" dirty="0" smtClean="0"/>
              <a:t>-</a:t>
            </a:r>
            <a:r>
              <a:rPr lang="ru-RU" sz="2000" dirty="0" err="1" smtClean="0"/>
              <a:t>Багатоніжки</a:t>
            </a:r>
            <a:r>
              <a:rPr lang="ru-RU" sz="2000" dirty="0" smtClean="0"/>
              <a:t>;</a:t>
            </a:r>
          </a:p>
          <a:p>
            <a:r>
              <a:rPr lang="ru-RU" sz="2000" dirty="0" smtClean="0"/>
              <a:t>-</a:t>
            </a:r>
            <a:r>
              <a:rPr lang="ru-RU" sz="2000" dirty="0" err="1" smtClean="0"/>
              <a:t>Ногохвістки</a:t>
            </a:r>
            <a:r>
              <a:rPr lang="ru-RU" sz="2000" dirty="0" smtClean="0"/>
              <a:t>;</a:t>
            </a:r>
          </a:p>
          <a:p>
            <a:r>
              <a:rPr lang="ru-RU" sz="2000" dirty="0" smtClean="0"/>
              <a:t>-</a:t>
            </a:r>
            <a:r>
              <a:rPr lang="ru-RU" sz="2000" dirty="0" err="1" smtClean="0"/>
              <a:t>Комахи</a:t>
            </a:r>
            <a:r>
              <a:rPr lang="ru-RU" sz="2000" dirty="0" smtClean="0"/>
              <a:t>;</a:t>
            </a:r>
          </a:p>
          <a:p>
            <a:r>
              <a:rPr lang="ru-RU" sz="2000" dirty="0" smtClean="0"/>
              <a:t>-</a:t>
            </a:r>
            <a:r>
              <a:rPr lang="ru-RU" sz="2000" dirty="0" err="1" smtClean="0"/>
              <a:t>Молюски</a:t>
            </a:r>
            <a:r>
              <a:rPr lang="ru-RU" sz="2000" dirty="0" smtClean="0"/>
              <a:t>;</a:t>
            </a:r>
          </a:p>
          <a:p>
            <a:r>
              <a:rPr lang="ru-RU" sz="2000" dirty="0" smtClean="0"/>
              <a:t>-</a:t>
            </a:r>
            <a:r>
              <a:rPr lang="ru-RU" sz="2000" dirty="0" err="1" smtClean="0"/>
              <a:t>Круглороті</a:t>
            </a:r>
            <a:r>
              <a:rPr lang="ru-RU" sz="2000" dirty="0" smtClean="0"/>
              <a:t>;</a:t>
            </a:r>
          </a:p>
          <a:p>
            <a:r>
              <a:rPr lang="ru-RU" sz="2000" dirty="0" smtClean="0"/>
              <a:t>-</a:t>
            </a:r>
            <a:r>
              <a:rPr lang="ru-RU" sz="2000" dirty="0" err="1" smtClean="0"/>
              <a:t>Риби</a:t>
            </a:r>
            <a:r>
              <a:rPr lang="ru-RU" sz="2000" dirty="0" smtClean="0"/>
              <a:t>;</a:t>
            </a:r>
          </a:p>
          <a:p>
            <a:r>
              <a:rPr lang="ru-RU" sz="2000" dirty="0" smtClean="0"/>
              <a:t>-</a:t>
            </a:r>
            <a:r>
              <a:rPr lang="ru-RU" sz="2000" dirty="0" err="1" smtClean="0"/>
              <a:t>Земноводні</a:t>
            </a:r>
            <a:r>
              <a:rPr lang="ru-RU" sz="2000" dirty="0" smtClean="0"/>
              <a:t>;</a:t>
            </a:r>
          </a:p>
          <a:p>
            <a:r>
              <a:rPr lang="ru-RU" sz="2000" dirty="0" smtClean="0"/>
              <a:t>-</a:t>
            </a:r>
            <a:r>
              <a:rPr lang="ru-RU" sz="2000" dirty="0" err="1" smtClean="0"/>
              <a:t>Плазуни</a:t>
            </a:r>
            <a:r>
              <a:rPr lang="ru-RU" sz="2000" dirty="0" smtClean="0"/>
              <a:t>;</a:t>
            </a:r>
          </a:p>
          <a:p>
            <a:r>
              <a:rPr lang="ru-RU" sz="2000" dirty="0" smtClean="0"/>
              <a:t>-Птахи;</a:t>
            </a:r>
          </a:p>
          <a:p>
            <a:r>
              <a:rPr lang="ru-RU" sz="2000" dirty="0" smtClean="0"/>
              <a:t>-</a:t>
            </a:r>
            <a:r>
              <a:rPr lang="ru-RU" sz="2000" dirty="0" err="1" smtClean="0"/>
              <a:t>Ссавці</a:t>
            </a:r>
            <a:r>
              <a:rPr lang="ru-RU" sz="2000" dirty="0" smtClean="0"/>
              <a:t>.</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7" presetClass="entr" presetSubtype="4"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7" presetClass="entr" presetSubtype="4"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7" presetClass="entr" presetSubtype="4"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7" presetClass="entr" presetSubtype="4"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7" presetClass="entr" presetSubtype="4"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7" presetClass="entr" presetSubtype="4"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7" presetClass="entr" presetSubtype="4"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7" presetClass="entr" presetSubtype="4" fill="hold"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6" fill="hold">
                            <p:stCondLst>
                              <p:cond delay="6000"/>
                            </p:stCondLst>
                            <p:childTnLst>
                              <p:par>
                                <p:cTn id="57" presetID="7" presetClass="entr" presetSubtype="4" fill="hold"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7" presetClass="entr" presetSubtype="4" fill="hold" nodeType="after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 calcmode="lin" valueType="num">
                                      <p:cBhvr additive="base">
                                        <p:cTn id="6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66" fill="hold">
                            <p:stCondLst>
                              <p:cond delay="7000"/>
                            </p:stCondLst>
                            <p:childTnLst>
                              <p:par>
                                <p:cTn id="67" presetID="7" presetClass="entr" presetSubtype="4" fill="hold" nodeType="after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 calcmode="lin" valueType="num">
                                      <p:cBhvr additive="base">
                                        <p:cTn id="6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7" presetClass="entr" presetSubtype="4" fill="hold" nodeType="after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 calcmode="lin" valueType="num">
                                      <p:cBhvr additive="base">
                                        <p:cTn id="7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7" presetClass="entr" presetSubtype="4" fill="hold" nodeType="after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 calcmode="lin" valueType="num">
                                      <p:cBhvr additive="base">
                                        <p:cTn id="7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7" presetClass="entr" presetSubtype="4" fill="hold" nodeType="afterEffect">
                                  <p:stCondLst>
                                    <p:cond delay="0"/>
                                  </p:stCondLst>
                                  <p:childTnLst>
                                    <p:set>
                                      <p:cBhvr>
                                        <p:cTn id="83" dur="1" fill="hold">
                                          <p:stCondLst>
                                            <p:cond delay="0"/>
                                          </p:stCondLst>
                                        </p:cTn>
                                        <p:tgtEl>
                                          <p:spTgt spid="3">
                                            <p:txEl>
                                              <p:pRg st="15" end="15"/>
                                            </p:txEl>
                                          </p:spTgt>
                                        </p:tgtEl>
                                        <p:attrNameLst>
                                          <p:attrName>style.visibility</p:attrName>
                                        </p:attrNameLst>
                                      </p:cBhvr>
                                      <p:to>
                                        <p:strVal val="visible"/>
                                      </p:to>
                                    </p:set>
                                    <p:anim calcmode="lin" valueType="num">
                                      <p:cBhvr additive="base">
                                        <p:cTn id="84"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par>
                          <p:cTn id="86" fill="hold">
                            <p:stCondLst>
                              <p:cond delay="9000"/>
                            </p:stCondLst>
                            <p:childTnLst>
                              <p:par>
                                <p:cTn id="87" presetID="7" presetClass="entr" presetSubtype="4" fill="hold" nodeType="afterEffect">
                                  <p:stCondLst>
                                    <p:cond delay="0"/>
                                  </p:stCondLst>
                                  <p:childTnLst>
                                    <p:set>
                                      <p:cBhvr>
                                        <p:cTn id="88" dur="1" fill="hold">
                                          <p:stCondLst>
                                            <p:cond delay="0"/>
                                          </p:stCondLst>
                                        </p:cTn>
                                        <p:tgtEl>
                                          <p:spTgt spid="3">
                                            <p:txEl>
                                              <p:pRg st="16" end="16"/>
                                            </p:txEl>
                                          </p:spTgt>
                                        </p:tgtEl>
                                        <p:attrNameLst>
                                          <p:attrName>style.visibility</p:attrName>
                                        </p:attrNameLst>
                                      </p:cBhvr>
                                      <p:to>
                                        <p:strVal val="visible"/>
                                      </p:to>
                                    </p:set>
                                    <p:anim calcmode="lin" valueType="num">
                                      <p:cBhvr additive="base">
                                        <p:cTn id="8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428604"/>
            <a:ext cx="2857520" cy="1323439"/>
          </a:xfrm>
          <a:prstGeom prst="rect">
            <a:avLst/>
          </a:prstGeom>
          <a:noFill/>
        </p:spPr>
        <p:txBody>
          <a:bodyPr wrap="square" rtlCol="0">
            <a:spAutoFit/>
          </a:bodyPr>
          <a:lstStyle/>
          <a:p>
            <a:r>
              <a:rPr lang="ru-RU" sz="4000" b="1" dirty="0" err="1" smtClean="0"/>
              <a:t>Гідроїдні</a:t>
            </a:r>
            <a:r>
              <a:rPr lang="ru-RU" sz="4000" b="1" dirty="0" smtClean="0"/>
              <a:t> </a:t>
            </a:r>
            <a:r>
              <a:rPr lang="ru-RU" sz="4000" b="1" dirty="0" err="1" smtClean="0"/>
              <a:t>поліпи</a:t>
            </a:r>
            <a:endParaRPr lang="ru-RU" sz="4000" b="1" dirty="0"/>
          </a:p>
        </p:txBody>
      </p:sp>
      <p:sp>
        <p:nvSpPr>
          <p:cNvPr id="3" name="TextBox 2"/>
          <p:cNvSpPr txBox="1"/>
          <p:nvPr/>
        </p:nvSpPr>
        <p:spPr>
          <a:xfrm>
            <a:off x="714348" y="2214554"/>
            <a:ext cx="3429024" cy="3170099"/>
          </a:xfrm>
          <a:prstGeom prst="rect">
            <a:avLst/>
          </a:prstGeom>
          <a:noFill/>
        </p:spPr>
        <p:txBody>
          <a:bodyPr wrap="square" rtlCol="0">
            <a:spAutoFit/>
          </a:bodyPr>
          <a:lstStyle/>
          <a:p>
            <a:r>
              <a:rPr lang="vi-VN" sz="2000" dirty="0" smtClean="0"/>
              <a:t>Гідро́їдні — клас кнідарій, чий життєвий цикл включає медузу з характеристичною ознакою — велумом, та поліпа, що, на відміну від інших кнідарій, ніколи не має внутрішніх перетинок (септ) та вираженої глотки.</a:t>
            </a:r>
            <a:endParaRPr lang="ru-RU" sz="2000" dirty="0"/>
          </a:p>
        </p:txBody>
      </p:sp>
      <p:pic>
        <p:nvPicPr>
          <p:cNvPr id="4" name="Рисунок 3" descr="300px-Solanderia_ericopsis.jpg"/>
          <p:cNvPicPr>
            <a:picLocks noChangeAspect="1"/>
          </p:cNvPicPr>
          <p:nvPr/>
        </p:nvPicPr>
        <p:blipFill>
          <a:blip r:embed="rId2" cstate="print"/>
          <a:stretch>
            <a:fillRect/>
          </a:stretch>
        </p:blipFill>
        <p:spPr>
          <a:xfrm>
            <a:off x="4500562" y="500042"/>
            <a:ext cx="3952876" cy="50728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285728"/>
            <a:ext cx="3286148" cy="1323439"/>
          </a:xfrm>
          <a:prstGeom prst="rect">
            <a:avLst/>
          </a:prstGeom>
          <a:noFill/>
        </p:spPr>
        <p:txBody>
          <a:bodyPr wrap="square" rtlCol="0">
            <a:spAutoFit/>
          </a:bodyPr>
          <a:lstStyle/>
          <a:p>
            <a:r>
              <a:rPr lang="ru-RU" sz="4000" b="1" dirty="0" err="1" smtClean="0"/>
              <a:t>Круглі</a:t>
            </a:r>
            <a:r>
              <a:rPr lang="ru-RU" sz="4000" b="1" dirty="0" smtClean="0"/>
              <a:t> черви</a:t>
            </a:r>
          </a:p>
        </p:txBody>
      </p:sp>
      <p:sp>
        <p:nvSpPr>
          <p:cNvPr id="3" name="TextBox 2"/>
          <p:cNvSpPr txBox="1"/>
          <p:nvPr/>
        </p:nvSpPr>
        <p:spPr>
          <a:xfrm>
            <a:off x="500034" y="2143116"/>
            <a:ext cx="3714776" cy="4093428"/>
          </a:xfrm>
          <a:prstGeom prst="rect">
            <a:avLst/>
          </a:prstGeom>
          <a:noFill/>
        </p:spPr>
        <p:txBody>
          <a:bodyPr wrap="square" rtlCol="0">
            <a:spAutoFit/>
          </a:bodyPr>
          <a:lstStyle/>
          <a:p>
            <a:r>
              <a:rPr lang="vi-VN" sz="2000" dirty="0" smtClean="0"/>
              <a:t>Немато́ди або кру́глі че́рви </a:t>
            </a:r>
            <a:r>
              <a:rPr lang="en-US" sz="2000" dirty="0" smtClean="0"/>
              <a:t> — </a:t>
            </a:r>
            <a:r>
              <a:rPr lang="vi-VN" sz="2000" dirty="0" smtClean="0"/>
              <a:t>тип</a:t>
            </a:r>
            <a:r>
              <a:rPr lang="uk-UA" sz="2000" dirty="0" smtClean="0"/>
              <a:t> </a:t>
            </a:r>
            <a:r>
              <a:rPr lang="vi-VN" sz="2000" dirty="0" smtClean="0"/>
              <a:t>двобічно-симетричних червоподібних тварин, який налічує близько 300 тис. видів. Вони живуть у різних середовищах: морських і прісних водах, ґрунті, орга нічних речовинах, які гниють або бро дять. Багато круглих червів пристосу валось до паразитування, деякі є паразитами людини.</a:t>
            </a:r>
            <a:endParaRPr lang="ru-RU" sz="2000" dirty="0"/>
          </a:p>
        </p:txBody>
      </p:sp>
      <p:pic>
        <p:nvPicPr>
          <p:cNvPr id="4" name="Рисунок 3" descr="1340700993_krygli-chervi.jpg"/>
          <p:cNvPicPr>
            <a:picLocks noChangeAspect="1"/>
          </p:cNvPicPr>
          <p:nvPr/>
        </p:nvPicPr>
        <p:blipFill>
          <a:blip r:embed="rId2" cstate="print"/>
          <a:stretch>
            <a:fillRect/>
          </a:stretch>
        </p:blipFill>
        <p:spPr>
          <a:xfrm>
            <a:off x="4643438" y="785794"/>
            <a:ext cx="3707152" cy="45387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428604"/>
            <a:ext cx="3643338" cy="1323439"/>
          </a:xfrm>
          <a:prstGeom prst="rect">
            <a:avLst/>
          </a:prstGeom>
          <a:noFill/>
        </p:spPr>
        <p:txBody>
          <a:bodyPr wrap="square" rtlCol="0">
            <a:spAutoFit/>
          </a:bodyPr>
          <a:lstStyle/>
          <a:p>
            <a:r>
              <a:rPr lang="uk-UA" sz="4000" b="1" dirty="0" smtClean="0"/>
              <a:t>Кільчасті черви</a:t>
            </a:r>
            <a:endParaRPr lang="ru-RU" sz="4000" b="1" dirty="0"/>
          </a:p>
        </p:txBody>
      </p:sp>
      <p:sp>
        <p:nvSpPr>
          <p:cNvPr id="3" name="TextBox 2"/>
          <p:cNvSpPr txBox="1"/>
          <p:nvPr/>
        </p:nvSpPr>
        <p:spPr>
          <a:xfrm>
            <a:off x="500034" y="2071678"/>
            <a:ext cx="3500462" cy="4708981"/>
          </a:xfrm>
          <a:prstGeom prst="rect">
            <a:avLst/>
          </a:prstGeom>
          <a:noFill/>
        </p:spPr>
        <p:txBody>
          <a:bodyPr wrap="square" rtlCol="0">
            <a:spAutoFit/>
          </a:bodyPr>
          <a:lstStyle/>
          <a:p>
            <a:r>
              <a:rPr lang="vi-VN" sz="2000" dirty="0" smtClean="0"/>
              <a:t>Кільча́сті че́рви або аннелі́ди або кільчаки́  — тип відносно високоорганізованих червів, що складається з близько 15 тисяч видів. Вони мешкають в більшості вологих середовищ, включаючи наземні, прісноводні і морські, містять багато паразитичних та мутуалістичних видів. Мають розміри від менше міліметра до понад 3 метрів</a:t>
            </a:r>
            <a:endParaRPr lang="ru-RU" sz="2000" dirty="0"/>
          </a:p>
        </p:txBody>
      </p:sp>
      <p:pic>
        <p:nvPicPr>
          <p:cNvPr id="4" name="Рисунок 3" descr="250px-Regenwurm1.jpg"/>
          <p:cNvPicPr>
            <a:picLocks noChangeAspect="1"/>
          </p:cNvPicPr>
          <p:nvPr/>
        </p:nvPicPr>
        <p:blipFill>
          <a:blip r:embed="rId2" cstate="print"/>
          <a:stretch>
            <a:fillRect/>
          </a:stretch>
        </p:blipFill>
        <p:spPr>
          <a:xfrm>
            <a:off x="4429124" y="1571612"/>
            <a:ext cx="3864408" cy="38798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428604"/>
            <a:ext cx="3786214" cy="707886"/>
          </a:xfrm>
          <a:prstGeom prst="rect">
            <a:avLst/>
          </a:prstGeom>
          <a:noFill/>
        </p:spPr>
        <p:txBody>
          <a:bodyPr wrap="square" rtlCol="0">
            <a:spAutoFit/>
          </a:bodyPr>
          <a:lstStyle/>
          <a:p>
            <a:r>
              <a:rPr lang="uk-UA" sz="4000" b="1" dirty="0" smtClean="0"/>
              <a:t>Ракоподібні</a:t>
            </a:r>
            <a:endParaRPr lang="ru-RU" sz="4000" b="1" dirty="0"/>
          </a:p>
        </p:txBody>
      </p:sp>
      <p:sp>
        <p:nvSpPr>
          <p:cNvPr id="3" name="TextBox 2"/>
          <p:cNvSpPr txBox="1"/>
          <p:nvPr/>
        </p:nvSpPr>
        <p:spPr>
          <a:xfrm>
            <a:off x="642910" y="1571612"/>
            <a:ext cx="3214710" cy="4801314"/>
          </a:xfrm>
          <a:prstGeom prst="rect">
            <a:avLst/>
          </a:prstGeom>
          <a:noFill/>
        </p:spPr>
        <p:txBody>
          <a:bodyPr wrap="square" rtlCol="0">
            <a:spAutoFit/>
          </a:bodyPr>
          <a:lstStyle/>
          <a:p>
            <a:r>
              <a:rPr lang="uk-UA" dirty="0" smtClean="0"/>
              <a:t>Ракоподібні  — підтип тварин типу Членистоногі, які мають зчленований, схожий на шкарлупу скелет, який слугує їм як каркасом для м'язів </a:t>
            </a:r>
            <a:r>
              <a:rPr lang="uk-UA" dirty="0" err="1" smtClean="0"/>
              <a:t>тавнутрішніх</a:t>
            </a:r>
            <a:r>
              <a:rPr lang="uk-UA" dirty="0" smtClean="0"/>
              <a:t> органів, так і захистом від ушкоджень та ворогів. Клас </a:t>
            </a:r>
            <a:r>
              <a:rPr lang="uk-UA" dirty="0" err="1" smtClean="0"/>
              <a:t>вклю</a:t>
            </a:r>
            <a:r>
              <a:rPr lang="uk-UA" dirty="0" smtClean="0"/>
              <a:t> чає близько 25 тисяч видів тварин, які живуть переважно у морських і </a:t>
            </a:r>
            <a:r>
              <a:rPr lang="uk-UA" dirty="0" err="1" smtClean="0"/>
              <a:t>пріс</a:t>
            </a:r>
            <a:r>
              <a:rPr lang="uk-UA" dirty="0" smtClean="0"/>
              <a:t> них водоймах. Він поділяється на два підкласи — нижчі і вищі раки.</a:t>
            </a:r>
            <a:endParaRPr lang="uk-UA" dirty="0"/>
          </a:p>
        </p:txBody>
      </p:sp>
      <p:pic>
        <p:nvPicPr>
          <p:cNvPr id="4" name="Рисунок 3" descr="240px-Abludomelita_obtusata.jpg"/>
          <p:cNvPicPr>
            <a:picLocks noChangeAspect="1"/>
          </p:cNvPicPr>
          <p:nvPr/>
        </p:nvPicPr>
        <p:blipFill>
          <a:blip r:embed="rId2" cstate="print"/>
          <a:stretch>
            <a:fillRect/>
          </a:stretch>
        </p:blipFill>
        <p:spPr>
          <a:xfrm>
            <a:off x="4214810" y="1643050"/>
            <a:ext cx="4381520" cy="35004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4071966" cy="707886"/>
          </a:xfrm>
          <a:prstGeom prst="rect">
            <a:avLst/>
          </a:prstGeom>
          <a:noFill/>
        </p:spPr>
        <p:txBody>
          <a:bodyPr wrap="square" rtlCol="0">
            <a:spAutoFit/>
          </a:bodyPr>
          <a:lstStyle/>
          <a:p>
            <a:r>
              <a:rPr lang="uk-UA" sz="4000" b="1" dirty="0" smtClean="0"/>
              <a:t>Павукоподібні</a:t>
            </a:r>
            <a:endParaRPr lang="ru-RU" sz="4000" b="1" dirty="0"/>
          </a:p>
        </p:txBody>
      </p:sp>
      <p:sp>
        <p:nvSpPr>
          <p:cNvPr id="3" name="TextBox 2"/>
          <p:cNvSpPr txBox="1"/>
          <p:nvPr/>
        </p:nvSpPr>
        <p:spPr>
          <a:xfrm>
            <a:off x="357158" y="1785926"/>
            <a:ext cx="3571900" cy="3477875"/>
          </a:xfrm>
          <a:prstGeom prst="rect">
            <a:avLst/>
          </a:prstGeom>
          <a:noFill/>
        </p:spPr>
        <p:txBody>
          <a:bodyPr wrap="square" rtlCol="0">
            <a:spAutoFit/>
          </a:bodyPr>
          <a:lstStyle/>
          <a:p>
            <a:r>
              <a:rPr lang="vi-VN" sz="2000" dirty="0" smtClean="0"/>
              <a:t>Павукоподі́бні або арахніди</a:t>
            </a:r>
            <a:r>
              <a:rPr lang="uk-UA" sz="2000" dirty="0" smtClean="0"/>
              <a:t>-</a:t>
            </a:r>
            <a:r>
              <a:rPr lang="en-US" sz="2000" dirty="0" smtClean="0"/>
              <a:t> </a:t>
            </a:r>
            <a:r>
              <a:rPr lang="vi-VN" sz="2000" dirty="0" smtClean="0"/>
              <a:t>клас типу членистоногих, який включає</a:t>
            </a:r>
            <a:r>
              <a:rPr lang="uk-UA" sz="2000" dirty="0" smtClean="0"/>
              <a:t> </a:t>
            </a:r>
            <a:r>
              <a:rPr lang="vi-VN" sz="2000" dirty="0" smtClean="0"/>
              <a:t>павукі</a:t>
            </a:r>
            <a:r>
              <a:rPr lang="uk-UA" sz="2000" dirty="0" smtClean="0"/>
              <a:t>в</a:t>
            </a:r>
            <a:r>
              <a:rPr lang="vi-VN" sz="2000" dirty="0" smtClean="0"/>
              <a:t>, скорпіонів, косарикиів і кліщів. Вони відрізняються від іншихчленостоногих, оскільки мають тільки дві частини тіла: голову, об'єднану з грудною кліткою (головогруди), і черевце</a:t>
            </a:r>
            <a:r>
              <a:rPr lang="vi-VN" dirty="0" smtClean="0"/>
              <a:t>.</a:t>
            </a:r>
            <a:endParaRPr lang="ru-RU" dirty="0"/>
          </a:p>
        </p:txBody>
      </p:sp>
      <p:pic>
        <p:nvPicPr>
          <p:cNvPr id="4" name="Рисунок 3" descr="250px-Haeckel_Arachnida.jpg"/>
          <p:cNvPicPr>
            <a:picLocks noChangeAspect="1"/>
          </p:cNvPicPr>
          <p:nvPr/>
        </p:nvPicPr>
        <p:blipFill>
          <a:blip r:embed="rId2" cstate="print"/>
          <a:stretch>
            <a:fillRect/>
          </a:stretch>
        </p:blipFill>
        <p:spPr>
          <a:xfrm>
            <a:off x="5072066" y="928670"/>
            <a:ext cx="3317876" cy="4658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style.rotation</p:attrName>
                                        </p:attrNameLst>
                                      </p:cBhvr>
                                      <p:tavLst>
                                        <p:tav tm="0">
                                          <p:val>
                                            <p:fltVal val="720"/>
                                          </p:val>
                                        </p:tav>
                                        <p:tav tm="100000">
                                          <p:val>
                                            <p:fltVal val="0"/>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90</TotalTime>
  <Words>279</Words>
  <Application>Microsoft Office PowerPoint</Application>
  <PresentationFormat>Экран (4:3)</PresentationFormat>
  <Paragraphs>85</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ира</dc:creator>
  <cp:lastModifiedBy>ира</cp:lastModifiedBy>
  <cp:revision>11</cp:revision>
  <dcterms:created xsi:type="dcterms:W3CDTF">2013-03-14T14:26:24Z</dcterms:created>
  <dcterms:modified xsi:type="dcterms:W3CDTF">2013-03-14T16:07:44Z</dcterms:modified>
</cp:coreProperties>
</file>