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80" r:id="rId9"/>
    <p:sldId id="265" r:id="rId10"/>
    <p:sldId id="266" r:id="rId11"/>
    <p:sldId id="278" r:id="rId12"/>
    <p:sldId id="267" r:id="rId13"/>
    <p:sldId id="268" r:id="rId14"/>
    <p:sldId id="269" r:id="rId15"/>
    <p:sldId id="270" r:id="rId16"/>
    <p:sldId id="281" r:id="rId17"/>
    <p:sldId id="271" r:id="rId18"/>
    <p:sldId id="273" r:id="rId19"/>
    <p:sldId id="279" r:id="rId20"/>
    <p:sldId id="272" r:id="rId21"/>
    <p:sldId id="274" r:id="rId22"/>
    <p:sldId id="275" r:id="rId23"/>
    <p:sldId id="277" r:id="rId24"/>
    <p:sldId id="276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52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92AAA-B295-4E0B-88DB-C8814D59839C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F08852-F6B3-4740-8BF1-90F8E70C68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710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F08852-F6B3-4740-8BF1-90F8E70C68D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069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08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71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277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513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801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299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2198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406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281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192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928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61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99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12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72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60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45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35B6695-9574-44D4-8461-E4CD9742428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210DE5B-9198-4CA7-A011-5CF1F3EC7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09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505" y="317905"/>
            <a:ext cx="1289785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Развитие Чехии и Словакии на современном этапе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81474" y="4796589"/>
            <a:ext cx="40105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Подготовили</a:t>
            </a:r>
          </a:p>
          <a:p>
            <a:r>
              <a:rPr lang="ru-RU" dirty="0"/>
              <a:t>ученицы </a:t>
            </a:r>
            <a:r>
              <a:rPr lang="ru-RU" dirty="0" smtClean="0"/>
              <a:t>11-Б </a:t>
            </a:r>
            <a:r>
              <a:rPr lang="ru-RU" dirty="0"/>
              <a:t>класса</a:t>
            </a:r>
          </a:p>
          <a:p>
            <a:r>
              <a:rPr lang="ru-RU" dirty="0"/>
              <a:t>ОШ № 53</a:t>
            </a:r>
          </a:p>
          <a:p>
            <a:r>
              <a:rPr lang="ru-RU" dirty="0"/>
              <a:t>г. Мариуполя</a:t>
            </a:r>
          </a:p>
          <a:p>
            <a:r>
              <a:rPr lang="ru-RU" smtClean="0"/>
              <a:t>Смоленская </a:t>
            </a:r>
            <a:r>
              <a:rPr lang="ru-RU" dirty="0"/>
              <a:t>Виктория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341" y="2421677"/>
            <a:ext cx="5078569" cy="42279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5683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41947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/>
              <a:t>Внешняя политика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35242"/>
            <a:ext cx="10018713" cy="489284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Развитие Чехии приобрело более высокие темпы после ее вступления в</a:t>
            </a:r>
            <a:r>
              <a:rPr lang="ru-RU" b="1" dirty="0"/>
              <a:t> Евросоюз, которое произошло в мае 2004 года.</a:t>
            </a:r>
            <a:r>
              <a:rPr lang="ru-RU" dirty="0"/>
              <a:t> Теперь Чешская Республика является одним из лидеров внешней торговли, опережая многие развитые страны.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Несомненно</a:t>
            </a:r>
            <a:r>
              <a:rPr lang="ru-RU" dirty="0"/>
              <a:t>, огромное влияние на развитие Чехии оказали благоприятные условия для туризма. Ежегодно страну посещает большое количество туристов, которые стремятся увидеть знаменитые средневековые замки и достопримечательности жемчужины Чехии – Праги. Горнолыжные и лечебные курорты привлекают отдыхающих своим великолепным сервисом и современным оснащением, а также относительной дешевизной.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С </a:t>
            </a:r>
            <a:r>
              <a:rPr lang="ru-RU" dirty="0"/>
              <a:t>1995 года чешская крона является конвертируемой, и сегодня ее позиции весьма устойчивы. Это также позволяет сказать, что развитие Чехии идет в нужном направлении.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204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875763"/>
            <a:ext cx="10018713" cy="4915437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 smtClean="0"/>
              <a:t>Промышленность  Чехии</a:t>
            </a:r>
            <a:endParaRPr lang="ru-RU" sz="3600" b="1" dirty="0"/>
          </a:p>
          <a:p>
            <a:pPr marL="0" indent="0">
              <a:buNone/>
            </a:pPr>
            <a:r>
              <a:rPr lang="ru-RU" dirty="0"/>
              <a:t>Хорошо развито в Чехии сельское хозяйство. При относительно малом проценте населения, занятого в этой отрасли, она способна полностью удовлетворить потребности страны. Это достигается благодаря отличной автоматизации и механизации данной отрасли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Наибольшей популярностью за рубежом из того, что может предложить промышленность Чехии, пользуются изделия из стекла и фарфора, а также знаменитое чешское пиво. Кроме того с хорошей стороны известны автомобили Шкода, которые выпускает завод «</a:t>
            </a:r>
            <a:r>
              <a:rPr lang="ru-RU" dirty="0" err="1"/>
              <a:t>Škoda</a:t>
            </a:r>
            <a:r>
              <a:rPr lang="ru-RU" dirty="0"/>
              <a:t> </a:t>
            </a:r>
            <a:r>
              <a:rPr lang="ru-RU" dirty="0" err="1"/>
              <a:t>Auto</a:t>
            </a:r>
            <a:r>
              <a:rPr lang="ru-RU" dirty="0"/>
              <a:t>».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1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17096"/>
            <a:ext cx="10018713" cy="1331494"/>
          </a:xfrm>
        </p:spPr>
        <p:txBody>
          <a:bodyPr/>
          <a:lstStyle/>
          <a:p>
            <a:pPr algn="l"/>
            <a:r>
              <a:rPr lang="ru-RU" b="1" i="1" dirty="0"/>
              <a:t>Религии в современной Чехии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379621"/>
            <a:ext cx="10018713" cy="470033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Согласно переписи проведённой в 2001 году, 59 % граждан Чехии не относят себя к какой-либо религии или церкви. На опрос, проведенный в 2005 году, 19 % опрошенных сообщили, что верят в Бога, 50 % верят в некую природную или духовную силу, и 30 % не верят ни во что из этого. Больше всего верующих в Моравии, чуть меньше на востоке и юге Чехии. Самый большой процент атеистов в крупных городах, особенно в Северной Чехии. Существует тенденция к росту числа атеистов.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709863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/>
              <a:t>Население Чехии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71075"/>
            <a:ext cx="10018713" cy="4620126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В Чехии проживает 10 505 445 человек (перепись 2011</a:t>
            </a:r>
            <a:r>
              <a:rPr lang="ru-RU" sz="3200" dirty="0" smtClean="0"/>
              <a:t>). </a:t>
            </a:r>
            <a:r>
              <a:rPr lang="ru-RU" sz="3200" dirty="0"/>
              <a:t>Из них чехи — 90.4%, </a:t>
            </a:r>
            <a:r>
              <a:rPr lang="ru-RU" sz="3200" dirty="0" err="1"/>
              <a:t>моравы</a:t>
            </a:r>
            <a:r>
              <a:rPr lang="ru-RU" sz="3200" dirty="0"/>
              <a:t> — 3,7% остальные: словаки — 1.9%, поляки — 0,6%, немцы — 0,5%, венгры — 0,2%, цыгане — 0,3%, евреи, украинцы и </a:t>
            </a:r>
            <a:r>
              <a:rPr lang="ru-RU" sz="3200" dirty="0" smtClean="0"/>
              <a:t>др.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54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300790"/>
            <a:ext cx="10018713" cy="120716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i="1" dirty="0"/>
              <a:t>Динамика роста населения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267327"/>
            <a:ext cx="10018713" cy="502117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/>
              <a:t>Год	   Население</a:t>
            </a:r>
          </a:p>
          <a:p>
            <a:pPr marL="0" indent="0" algn="ctr">
              <a:buNone/>
            </a:pPr>
            <a:r>
              <a:rPr lang="ru-RU" dirty="0"/>
              <a:t>1	</a:t>
            </a:r>
            <a:r>
              <a:rPr lang="ru-RU" dirty="0" smtClean="0"/>
              <a:t>       500 </a:t>
            </a:r>
            <a:r>
              <a:rPr lang="ru-RU" dirty="0"/>
              <a:t>000</a:t>
            </a:r>
          </a:p>
          <a:p>
            <a:pPr marL="0" indent="0" algn="ctr">
              <a:buNone/>
            </a:pPr>
            <a:r>
              <a:rPr lang="ru-RU" dirty="0"/>
              <a:t>1000	1 400 000</a:t>
            </a:r>
          </a:p>
          <a:p>
            <a:pPr marL="0" indent="0" algn="ctr">
              <a:buNone/>
            </a:pPr>
            <a:r>
              <a:rPr lang="ru-RU" dirty="0"/>
              <a:t>1500	2 000 000</a:t>
            </a:r>
          </a:p>
          <a:p>
            <a:pPr marL="0" indent="0" algn="ctr">
              <a:buNone/>
            </a:pPr>
            <a:r>
              <a:rPr lang="ru-RU" dirty="0"/>
              <a:t>1600	3 000 000</a:t>
            </a:r>
          </a:p>
          <a:p>
            <a:pPr marL="0" indent="0" algn="ctr">
              <a:buNone/>
            </a:pPr>
            <a:r>
              <a:rPr lang="ru-RU" dirty="0"/>
              <a:t>1700	3 000 000</a:t>
            </a:r>
          </a:p>
          <a:p>
            <a:pPr marL="0" indent="0" algn="ctr">
              <a:buNone/>
            </a:pPr>
            <a:r>
              <a:rPr lang="ru-RU" dirty="0"/>
              <a:t>1800	4 445 000</a:t>
            </a:r>
          </a:p>
          <a:p>
            <a:pPr marL="0" indent="0" algn="ctr">
              <a:buNone/>
            </a:pPr>
            <a:r>
              <a:rPr lang="ru-RU" dirty="0"/>
              <a:t>1900	9 364 700</a:t>
            </a:r>
          </a:p>
          <a:p>
            <a:pPr marL="0" indent="0" algn="ctr">
              <a:buNone/>
            </a:pPr>
            <a:r>
              <a:rPr lang="ru-RU" dirty="0"/>
              <a:t>2000	10 272 503</a:t>
            </a:r>
          </a:p>
          <a:p>
            <a:pPr marL="0" indent="0" algn="ctr">
              <a:buNone/>
            </a:pPr>
            <a:r>
              <a:rPr lang="ru-RU" dirty="0"/>
              <a:t>2012	10 509 286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16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49179"/>
            <a:ext cx="10018713" cy="770021"/>
          </a:xfrm>
        </p:spPr>
        <p:txBody>
          <a:bodyPr>
            <a:normAutofit fontScale="90000"/>
          </a:bodyPr>
          <a:lstStyle/>
          <a:p>
            <a:pPr algn="l"/>
            <a:r>
              <a:rPr lang="ru-RU" sz="6000" b="1" i="1" dirty="0" smtClean="0"/>
              <a:t>Словакия</a:t>
            </a:r>
            <a:endParaRPr lang="ru-RU" sz="6000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461" y="1787497"/>
            <a:ext cx="3736146" cy="249574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579" y="1219200"/>
            <a:ext cx="2454090" cy="30676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18461" y="4851540"/>
            <a:ext cx="37361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/>
              <a:t>ФЛАГ</a:t>
            </a:r>
            <a:endParaRPr lang="ru-RU" sz="44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7218947" y="4851540"/>
            <a:ext cx="26947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/>
              <a:t>ГЕРБ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185886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508" y="106251"/>
            <a:ext cx="10018713" cy="6020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Столица Словакии, Братислава.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62" y="708339"/>
            <a:ext cx="8312544" cy="60194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53607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-128336"/>
            <a:ext cx="10018713" cy="930441"/>
          </a:xfrm>
        </p:spPr>
        <p:txBody>
          <a:bodyPr/>
          <a:lstStyle/>
          <a:p>
            <a:r>
              <a:rPr lang="ru-RU" dirty="0" smtClean="0"/>
              <a:t>Экономика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3580" y="802105"/>
            <a:ext cx="10139444" cy="567890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3400" dirty="0" smtClean="0"/>
              <a:t>Преимущества: рост производства, особенно в районе Братиславы. Рост иностранных инвестиций, некоторый успех программы приватизации. Экспорт в страны ЕС приносит прибыль. Членство в ЕС должно способствовать дальнейшей стабилизации. Перспективы для туризма, особенно для горнолыжных курортов в Татрах. Низкая инфляция (1,6 %), бедность (7,2 %) и государственный долг (52 % от ВВП) по сравнению с остальной Европой. Развитая фармацевтика и производство лекарств. Словакия смогла в очень короткое время (2002—2005 годы) переориентироваться на западный рынок. Полноценная рыночная экономика.</a:t>
            </a:r>
          </a:p>
          <a:p>
            <a:pPr marL="0" indent="0">
              <a:buNone/>
            </a:pPr>
            <a:r>
              <a:rPr lang="ru-RU" sz="3400" dirty="0" smtClean="0"/>
              <a:t>Слабые стороны: высокая безработица — 12,3 % в 2010 году. Из-за зависимости от внешней торговли Словакия чувствительна к мировой рецессии, однако пострадала меньше, чем Венгрия. Тяжёлая промышленность представляет собой очень малопродуктивный и неконкурентоспособный механизм. Восток страны беден (</a:t>
            </a:r>
            <a:r>
              <a:rPr lang="ru-RU" sz="3400" dirty="0" err="1" smtClean="0"/>
              <a:t>Кошицкий</a:t>
            </a:r>
            <a:r>
              <a:rPr lang="ru-RU" sz="3400" dirty="0" smtClean="0"/>
              <a:t> и </a:t>
            </a:r>
            <a:r>
              <a:rPr lang="ru-RU" sz="3400" dirty="0" err="1" smtClean="0"/>
              <a:t>Прешовский</a:t>
            </a:r>
            <a:r>
              <a:rPr lang="ru-RU" sz="3400" dirty="0" smtClean="0"/>
              <a:t> края). Рост безработицы (в 2004 году — 19 %).</a:t>
            </a:r>
          </a:p>
          <a:p>
            <a:pPr marL="0" indent="0">
              <a:buNone/>
            </a:pPr>
            <a:r>
              <a:rPr lang="ru-RU" sz="3400" dirty="0" smtClean="0"/>
              <a:t>В 2009 году перешла на евро. Согласно исследованию немецкой Торговой палаты, проведённому в марте 2004 года, около половины немецких инвесторов рассматривают Словакию как лучшее место для инвестиций. Словакия находится на 19 месте в рейтинге самых экономически конкурентоспособных государств мира и занимает 4 место среди посткоммунистических стран Восточной Европы.</a:t>
            </a:r>
          </a:p>
          <a:p>
            <a:pPr marL="0" indent="0">
              <a:buNone/>
            </a:pPr>
            <a:r>
              <a:rPr lang="ru-RU" sz="3400" dirty="0" smtClean="0"/>
              <a:t>Оживление внутреннего спроса в 2002 году, частично благодаря росту доходов, компенсирует замедление роста экспорта, помогая экономике идти к её наибольшему росту с 1998 года. Безработица, достигавшая 19,8 % в конце 2001 года, существенно снизилась к 2003 году до 11,2 %.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457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17095"/>
            <a:ext cx="10018713" cy="866274"/>
          </a:xfrm>
        </p:spPr>
        <p:txBody>
          <a:bodyPr>
            <a:normAutofit/>
          </a:bodyPr>
          <a:lstStyle/>
          <a:p>
            <a:r>
              <a:rPr lang="ru-RU" dirty="0" smtClean="0"/>
              <a:t>Внешняя политика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892968"/>
            <a:ext cx="10018713" cy="40746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 2002-2004 годах SR успешно завершила переговоры о вступлении в Европейский Союз, который был подтвержден первый в истории успешный референдум, и была приглашена вступить в НАТО. Член европейской и евро-атлантические структуры стал весной 2004 года.</a:t>
            </a:r>
          </a:p>
          <a:p>
            <a:pPr marL="0" indent="0">
              <a:buNone/>
            </a:pPr>
            <a:r>
              <a:rPr lang="ru-RU" sz="2000" dirty="0" smtClean="0"/>
              <a:t>Словакия </a:t>
            </a:r>
            <a:r>
              <a:rPr lang="ru-RU" sz="2000" dirty="0"/>
              <a:t>стала полноправным членом Европейского Союза и принимает активное участие в принятия решений в ЕС и переговоров во всех областях, влияющих на ориентацию внешней торговли и политики безопасности. Важность членства в НАТО SR документально подтверждено, что в дополнение к стандартной связи с организацией и участием словацких солдат в миссии с SR готов "ведущих стран", в распоряжении неразорвавшихся боеприпасов.</a:t>
            </a:r>
          </a:p>
          <a:p>
            <a:pPr marL="0" indent="0">
              <a:buNone/>
            </a:pPr>
            <a:endParaRPr lang="ru-RU" sz="2100" dirty="0"/>
          </a:p>
        </p:txBody>
      </p:sp>
    </p:spTree>
    <p:extLst>
      <p:ext uri="{BB962C8B-B14F-4D97-AF65-F5344CB8AC3E}">
        <p14:creationId xmlns:p14="http://schemas.microsoft.com/office/powerpoint/2010/main" val="214891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9916" y="631066"/>
            <a:ext cx="10018713" cy="53833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i="1" dirty="0"/>
              <a:t>Промышленность </a:t>
            </a:r>
            <a:r>
              <a:rPr lang="ru-RU" sz="3600" b="1" i="1" dirty="0" smtClean="0"/>
              <a:t>Словакии</a:t>
            </a:r>
            <a:endParaRPr lang="ru-RU" sz="3600" b="1" i="1" dirty="0"/>
          </a:p>
          <a:p>
            <a:pPr marL="0" indent="0">
              <a:buNone/>
            </a:pPr>
            <a:r>
              <a:rPr lang="ru-RU" dirty="0"/>
              <a:t>В настоящее время в Словакии хорошее развитие получили следующие отрасли промышленности: автомобилестроение</a:t>
            </a:r>
            <a:r>
              <a:rPr lang="ru-RU" dirty="0" smtClean="0"/>
              <a:t>, электроника</a:t>
            </a:r>
            <a:r>
              <a:rPr lang="ru-RU" dirty="0"/>
              <a:t>, машиностроение, химическая промышленность, информационные технологии. Автомобильный сектор относится к числу наиболее быстро растущих секторов в Словакии и прежде всего это связано с недавними крупными </a:t>
            </a:r>
            <a:r>
              <a:rPr lang="ru-RU" dirty="0" smtClean="0"/>
              <a:t>инвестициями </a:t>
            </a:r>
            <a:r>
              <a:rPr lang="ru-RU" dirty="0" err="1" smtClean="0"/>
              <a:t>Volkswagen</a:t>
            </a:r>
            <a:r>
              <a:rPr lang="ru-RU" dirty="0"/>
              <a:t>, </a:t>
            </a:r>
            <a:r>
              <a:rPr lang="ru-RU" dirty="0" err="1"/>
              <a:t>Peugeot</a:t>
            </a:r>
            <a:r>
              <a:rPr lang="ru-RU" dirty="0"/>
              <a:t> и </a:t>
            </a:r>
            <a:r>
              <a:rPr lang="ru-RU" dirty="0" err="1"/>
              <a:t>Kia</a:t>
            </a:r>
            <a:r>
              <a:rPr lang="ru-RU" dirty="0"/>
              <a:t> </a:t>
            </a:r>
            <a:r>
              <a:rPr lang="ru-RU" dirty="0" err="1"/>
              <a:t>Motors</a:t>
            </a:r>
            <a:r>
              <a:rPr lang="ru-RU" dirty="0"/>
              <a:t>. В 2006 году было произведено 295 000, в 2011 почти 640 000 автомобилей.</a:t>
            </a:r>
          </a:p>
          <a:p>
            <a:pPr marL="0" indent="0">
              <a:buNone/>
            </a:pPr>
            <a:r>
              <a:rPr lang="ru-RU" dirty="0"/>
              <a:t>Крупные промышленные предприятия Словакии: U. S. </a:t>
            </a:r>
            <a:r>
              <a:rPr lang="ru-RU" dirty="0" err="1"/>
              <a:t>Steel</a:t>
            </a:r>
            <a:r>
              <a:rPr lang="ru-RU" dirty="0"/>
              <a:t> </a:t>
            </a:r>
            <a:r>
              <a:rPr lang="ru-RU" dirty="0" err="1"/>
              <a:t>Košice</a:t>
            </a:r>
            <a:r>
              <a:rPr lang="ru-RU" dirty="0"/>
              <a:t> (металлургия), </a:t>
            </a:r>
            <a:r>
              <a:rPr lang="ru-RU" dirty="0" err="1"/>
              <a:t>Slovnaft</a:t>
            </a:r>
            <a:r>
              <a:rPr lang="ru-RU" dirty="0"/>
              <a:t> (нефтяная промышленность), </a:t>
            </a:r>
            <a:r>
              <a:rPr lang="ru-RU" dirty="0" err="1"/>
              <a:t>Kia</a:t>
            </a:r>
            <a:r>
              <a:rPr lang="ru-RU" dirty="0"/>
              <a:t> </a:t>
            </a:r>
            <a:r>
              <a:rPr lang="ru-RU" dirty="0" err="1"/>
              <a:t>Motors</a:t>
            </a:r>
            <a:r>
              <a:rPr lang="ru-RU" dirty="0"/>
              <a:t> </a:t>
            </a:r>
            <a:r>
              <a:rPr lang="ru-RU" dirty="0" err="1"/>
              <a:t>Slovakia</a:t>
            </a:r>
            <a:r>
              <a:rPr lang="ru-RU" dirty="0"/>
              <a:t> (автомобилестроение), </a:t>
            </a:r>
            <a:r>
              <a:rPr lang="ru-RU" dirty="0" err="1"/>
              <a:t>Samsung</a:t>
            </a:r>
            <a:r>
              <a:rPr lang="ru-RU" dirty="0"/>
              <a:t> </a:t>
            </a:r>
            <a:r>
              <a:rPr lang="ru-RU" dirty="0" err="1"/>
              <a:t>Electronics</a:t>
            </a:r>
            <a:r>
              <a:rPr lang="ru-RU" dirty="0"/>
              <a:t> (электроника), </a:t>
            </a:r>
            <a:r>
              <a:rPr lang="ru-RU" dirty="0" err="1"/>
              <a:t>Sony</a:t>
            </a:r>
            <a:r>
              <a:rPr lang="ru-RU" dirty="0"/>
              <a:t> (электроника), </a:t>
            </a:r>
            <a:r>
              <a:rPr lang="ru-RU" dirty="0" err="1"/>
              <a:t>Mondi</a:t>
            </a:r>
            <a:r>
              <a:rPr lang="ru-RU" dirty="0"/>
              <a:t> </a:t>
            </a:r>
            <a:r>
              <a:rPr lang="ru-RU" dirty="0" err="1"/>
              <a:t>Business</a:t>
            </a:r>
            <a:r>
              <a:rPr lang="ru-RU" dirty="0"/>
              <a:t> </a:t>
            </a:r>
            <a:r>
              <a:rPr lang="ru-RU" dirty="0" err="1"/>
              <a:t>Paper</a:t>
            </a:r>
            <a:r>
              <a:rPr lang="ru-RU" dirty="0"/>
              <a:t> (производство бумаги),</a:t>
            </a:r>
            <a:r>
              <a:rPr lang="ru-RU" dirty="0" err="1"/>
              <a:t>Hydro</a:t>
            </a:r>
            <a:r>
              <a:rPr lang="ru-RU" dirty="0"/>
              <a:t> </a:t>
            </a:r>
            <a:r>
              <a:rPr lang="ru-RU" dirty="0" err="1"/>
              <a:t>Aluminium</a:t>
            </a:r>
            <a:r>
              <a:rPr lang="ru-RU" dirty="0"/>
              <a:t> (производство алюминия) и </a:t>
            </a:r>
            <a:r>
              <a:rPr lang="ru-RU" dirty="0" err="1"/>
              <a:t>Whirlpool</a:t>
            </a:r>
            <a:r>
              <a:rPr lang="ru-RU" dirty="0"/>
              <a:t> (производство бытовой техники).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35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9" y="923330"/>
            <a:ext cx="10018713" cy="562185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ru-RU" sz="3200" dirty="0" smtClean="0"/>
              <a:t>1. Чехословакия</a:t>
            </a:r>
            <a:endParaRPr lang="ru-RU" sz="3200" dirty="0"/>
          </a:p>
          <a:p>
            <a:pPr marL="0" lvl="0" indent="0">
              <a:buNone/>
            </a:pPr>
            <a:r>
              <a:rPr lang="ru-RU" sz="3200" dirty="0" smtClean="0"/>
              <a:t>2. Бархатная </a:t>
            </a:r>
            <a:r>
              <a:rPr lang="ru-RU" sz="3200" dirty="0"/>
              <a:t>революция и распад страны</a:t>
            </a:r>
          </a:p>
          <a:p>
            <a:pPr marL="0" lvl="0" indent="0">
              <a:buNone/>
            </a:pPr>
            <a:r>
              <a:rPr lang="ru-RU" sz="3200" dirty="0" smtClean="0"/>
              <a:t>3. Чехия </a:t>
            </a:r>
            <a:r>
              <a:rPr lang="ru-RU" sz="3200" dirty="0"/>
              <a:t>и Словакия на современном этапе развития</a:t>
            </a:r>
          </a:p>
          <a:p>
            <a:pPr marL="0" lvl="0" indent="0">
              <a:buNone/>
            </a:pPr>
            <a:r>
              <a:rPr lang="ru-RU" sz="3200" dirty="0" smtClean="0"/>
              <a:t>4. Развитие </a:t>
            </a:r>
            <a:r>
              <a:rPr lang="ru-RU" sz="3200" dirty="0"/>
              <a:t>Чехии:</a:t>
            </a:r>
          </a:p>
          <a:p>
            <a:pPr marL="0" indent="0">
              <a:buNone/>
            </a:pPr>
            <a:r>
              <a:rPr lang="ru-RU" sz="3200" dirty="0" smtClean="0"/>
              <a:t>            а</a:t>
            </a:r>
            <a:r>
              <a:rPr lang="ru-RU" sz="3200" dirty="0"/>
              <a:t>.  экономика;</a:t>
            </a:r>
          </a:p>
          <a:p>
            <a:pPr marL="0" indent="0">
              <a:buNone/>
            </a:pPr>
            <a:r>
              <a:rPr lang="ru-RU" sz="3200" dirty="0" smtClean="0"/>
              <a:t>            б</a:t>
            </a:r>
            <a:r>
              <a:rPr lang="ru-RU" sz="3200" dirty="0"/>
              <a:t>. </a:t>
            </a:r>
            <a:r>
              <a:rPr lang="ru-RU" sz="3200" dirty="0" smtClean="0"/>
              <a:t>внешняя политика;</a:t>
            </a:r>
          </a:p>
          <a:p>
            <a:pPr marL="0" indent="0">
              <a:buNone/>
            </a:pPr>
            <a:r>
              <a:rPr lang="ru-RU" sz="3200" dirty="0" smtClean="0"/>
              <a:t>            в. </a:t>
            </a:r>
            <a:r>
              <a:rPr lang="ru-RU" sz="3200" dirty="0"/>
              <a:t>п</a:t>
            </a:r>
            <a:r>
              <a:rPr lang="ru-RU" sz="3200" dirty="0" smtClean="0"/>
              <a:t>ромышленность 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            </a:t>
            </a:r>
            <a:r>
              <a:rPr lang="ru-RU" sz="3200" dirty="0"/>
              <a:t>г</a:t>
            </a:r>
            <a:r>
              <a:rPr lang="ru-RU" sz="3200" dirty="0" smtClean="0"/>
              <a:t>. религия</a:t>
            </a:r>
            <a:r>
              <a:rPr lang="ru-RU" sz="3200" dirty="0"/>
              <a:t>;</a:t>
            </a:r>
          </a:p>
          <a:p>
            <a:pPr marL="0" indent="0">
              <a:buNone/>
            </a:pPr>
            <a:r>
              <a:rPr lang="ru-RU" sz="3200" dirty="0" smtClean="0"/>
              <a:t>            д. </a:t>
            </a:r>
            <a:r>
              <a:rPr lang="ru-RU" sz="3200" dirty="0"/>
              <a:t>население.</a:t>
            </a:r>
          </a:p>
          <a:p>
            <a:pPr marL="0" lvl="0" indent="0">
              <a:buNone/>
            </a:pPr>
            <a:r>
              <a:rPr lang="ru-RU" sz="3200" dirty="0" smtClean="0"/>
              <a:t>5. Словакия</a:t>
            </a:r>
            <a:r>
              <a:rPr lang="ru-RU" sz="3200" dirty="0"/>
              <a:t>:</a:t>
            </a:r>
          </a:p>
          <a:p>
            <a:pPr marL="0" indent="0">
              <a:buNone/>
            </a:pPr>
            <a:r>
              <a:rPr lang="ru-RU" sz="3200" dirty="0" smtClean="0"/>
              <a:t>            </a:t>
            </a:r>
            <a:r>
              <a:rPr lang="ru-RU" sz="3200" dirty="0"/>
              <a:t>а.  экономика;</a:t>
            </a:r>
          </a:p>
          <a:p>
            <a:pPr marL="0" indent="0">
              <a:buNone/>
            </a:pPr>
            <a:r>
              <a:rPr lang="ru-RU" sz="3200" dirty="0" smtClean="0"/>
              <a:t>            б</a:t>
            </a:r>
            <a:r>
              <a:rPr lang="ru-RU" sz="3200" dirty="0"/>
              <a:t>. </a:t>
            </a:r>
            <a:r>
              <a:rPr lang="ru-RU" sz="3200" dirty="0" smtClean="0"/>
              <a:t>внешняя политика;</a:t>
            </a:r>
          </a:p>
          <a:p>
            <a:pPr marL="0" indent="0">
              <a:buNone/>
            </a:pPr>
            <a:r>
              <a:rPr lang="ru-RU" sz="3200" dirty="0" smtClean="0"/>
              <a:t>            в. промышленность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            г. религия</a:t>
            </a:r>
            <a:r>
              <a:rPr lang="ru-RU" sz="3200" dirty="0"/>
              <a:t>;</a:t>
            </a:r>
          </a:p>
          <a:p>
            <a:pPr marL="0" indent="0">
              <a:buNone/>
            </a:pPr>
            <a:r>
              <a:rPr lang="ru-RU" sz="3200" dirty="0" smtClean="0"/>
              <a:t>            д. </a:t>
            </a:r>
            <a:r>
              <a:rPr lang="ru-RU" sz="3200" dirty="0"/>
              <a:t>население.</a:t>
            </a:r>
          </a:p>
          <a:p>
            <a:pPr marL="0" lvl="0" indent="0">
              <a:buNone/>
            </a:pPr>
            <a:r>
              <a:rPr lang="ru-RU" sz="3200" dirty="0" smtClean="0"/>
              <a:t>6.Выводы</a:t>
            </a:r>
            <a:endParaRPr lang="ru-RU" sz="320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92968" y="0"/>
            <a:ext cx="4600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</a:p>
        </p:txBody>
      </p:sp>
    </p:spTree>
    <p:extLst>
      <p:ext uri="{BB962C8B-B14F-4D97-AF65-F5344CB8AC3E}">
        <p14:creationId xmlns:p14="http://schemas.microsoft.com/office/powerpoint/2010/main" val="19192339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20842"/>
            <a:ext cx="10018713" cy="737937"/>
          </a:xfrm>
        </p:spPr>
        <p:txBody>
          <a:bodyPr/>
          <a:lstStyle/>
          <a:p>
            <a:r>
              <a:rPr lang="ru-RU" dirty="0" smtClean="0"/>
              <a:t>Религия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71075"/>
            <a:ext cx="10018713" cy="4620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В целом Словакия является довольно религиозной страной, особенно по сравнению с соседней Чехией. Словацкая конституция гарантирует свободу вероисповедания. Большинство граждан Словакии (69 %) — католики; вторая по величине группа — протестанты (11 %, лютеране (главным образом словаки) и реформаты (главным образом венгры)), </a:t>
            </a:r>
            <a:r>
              <a:rPr lang="ru-RU" sz="3200" dirty="0" err="1"/>
              <a:t>грекокатолики</a:t>
            </a:r>
            <a:r>
              <a:rPr lang="ru-RU" sz="3200" dirty="0"/>
              <a:t> (4 %) и православные (1 %).</a:t>
            </a:r>
          </a:p>
        </p:txBody>
      </p:sp>
    </p:spTree>
    <p:extLst>
      <p:ext uri="{BB962C8B-B14F-4D97-AF65-F5344CB8AC3E}">
        <p14:creationId xmlns:p14="http://schemas.microsoft.com/office/powerpoint/2010/main" val="193796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513347"/>
            <a:ext cx="10018713" cy="5277853"/>
          </a:xfrm>
        </p:spPr>
        <p:txBody>
          <a:bodyPr/>
          <a:lstStyle/>
          <a:p>
            <a:pPr marL="0" indent="0">
              <a:buNone/>
            </a:pPr>
            <a:r>
              <a:rPr lang="ru-RU" sz="4800" b="1" i="1" dirty="0"/>
              <a:t>Население</a:t>
            </a:r>
            <a:endParaRPr lang="ru-RU" sz="4800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Население </a:t>
            </a:r>
            <a:r>
              <a:rPr lang="ru-RU" dirty="0"/>
              <a:t>– 5,394 млн. чел. В этническом отношении Словакия является многонациональным государством: 85,8% составляют словаки, 9,7% - венгры, 1,7% - цыгане, 0,8% - чехи. В ряде мест компактно проживают также русины, украинцы, поляки, хорваты, составляющие вместе 2% населения </a:t>
            </a:r>
            <a:r>
              <a:rPr lang="ru-RU" dirty="0" smtClean="0"/>
              <a:t>СР.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31831" y="309092"/>
            <a:ext cx="7714445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Родственные черты</a:t>
            </a:r>
          </a:p>
          <a:p>
            <a:r>
              <a:rPr lang="ru-RU" dirty="0"/>
              <a:t>Во-первых, нужно заметить, что сходство довольно-таки велико: ведь когда-то это была единая страна, с общим правительством, общественным строем, системой управления. Чехословакия существовала со времен окончания Второй Мировой вплоть до 1993 года.</a:t>
            </a:r>
          </a:p>
          <a:p>
            <a:r>
              <a:rPr lang="ru-RU" dirty="0" smtClean="0"/>
              <a:t>По </a:t>
            </a:r>
            <a:r>
              <a:rPr lang="ru-RU" dirty="0"/>
              <a:t>уровню экономического развития оба государства находятся примерно на одной ступени.</a:t>
            </a:r>
          </a:p>
          <a:p>
            <a:r>
              <a:rPr lang="ru-RU" dirty="0" smtClean="0"/>
              <a:t>Старый </a:t>
            </a:r>
            <a:r>
              <a:rPr lang="ru-RU" dirty="0"/>
              <a:t>частный дом в </a:t>
            </a:r>
            <a:r>
              <a:rPr lang="ru-RU" dirty="0" smtClean="0"/>
              <a:t>Чехии, Чешская </a:t>
            </a:r>
            <a:r>
              <a:rPr lang="ru-RU" dirty="0"/>
              <a:t>Республика имеет несколько более высокий уровень жизни и развитие хозяйства.</a:t>
            </a:r>
          </a:p>
          <a:p>
            <a:r>
              <a:rPr lang="ru-RU" dirty="0" smtClean="0"/>
              <a:t>С </a:t>
            </a:r>
            <a:r>
              <a:rPr lang="ru-RU" dirty="0"/>
              <a:t>другой стороны, Словакия предпринимает очень активные шаги по улучшению своего положения и является весьма привлекательным местом для иностранных инвестиций.</a:t>
            </a:r>
          </a:p>
          <a:p>
            <a:r>
              <a:rPr lang="ru-RU" dirty="0" smtClean="0"/>
              <a:t>Поэтому</a:t>
            </a:r>
            <a:r>
              <a:rPr lang="ru-RU" dirty="0"/>
              <a:t>, кстати, довольно прост процесс бизнес-иммиграции в Словакию.</a:t>
            </a:r>
          </a:p>
          <a:p>
            <a:r>
              <a:rPr lang="ru-RU" dirty="0" smtClean="0"/>
              <a:t>Похожи </a:t>
            </a:r>
            <a:r>
              <a:rPr lang="ru-RU" dirty="0"/>
              <a:t>эти страны и по менталитету населения, а также по общему облику городов и достопримечательностям.</a:t>
            </a:r>
          </a:p>
          <a:p>
            <a:r>
              <a:rPr lang="ru-RU" dirty="0" smtClean="0"/>
              <a:t>Как </a:t>
            </a:r>
            <a:r>
              <a:rPr lang="ru-RU" dirty="0"/>
              <a:t>хвастаются турфирмы, которые занимаются организацией отдыха в Словакии и Чехии, в этих странах есть ВСЕ, кроме моря.</a:t>
            </a:r>
          </a:p>
          <a:p>
            <a:r>
              <a:rPr lang="ru-RU" dirty="0" smtClean="0"/>
              <a:t>Довольно </a:t>
            </a:r>
            <a:r>
              <a:rPr lang="ru-RU" dirty="0"/>
              <a:t>близки также цены в этих странах, в том числе цены на недвижимость (см. статьи «Сколько стоит квартира в Чехии«, «Стоимость квартиры в Словакии«).</a:t>
            </a:r>
          </a:p>
          <a:p>
            <a:r>
              <a:rPr lang="ru-RU" dirty="0" smtClean="0"/>
              <a:t>Сходны </a:t>
            </a:r>
            <a:r>
              <a:rPr lang="ru-RU" dirty="0"/>
              <a:t>языки — чехи и словаки легко понимают друг друга. Многие слова обоих языков будут ясны и русскому.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Источник: http://evroportal.ru/strani/chehiya-i-slovakiya-osobennosti-shodstvo-i-razlichie/#ixzz2tbuqIUcl</a:t>
            </a:r>
          </a:p>
        </p:txBody>
      </p:sp>
    </p:spTree>
    <p:extLst>
      <p:ext uri="{BB962C8B-B14F-4D97-AF65-F5344CB8AC3E}">
        <p14:creationId xmlns:p14="http://schemas.microsoft.com/office/powerpoint/2010/main" val="90957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0068" y="1610931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Можно сказать, что как Чехия ,так и Словакия на современном этапе имеют высокий уровень экономики, хорошо развитую внешнюю </a:t>
            </a:r>
            <a:r>
              <a:rPr lang="ru-RU" dirty="0" smtClean="0"/>
              <a:t>политику, промышленность</a:t>
            </a:r>
            <a:r>
              <a:rPr lang="ru-RU" dirty="0"/>
              <a:t>, высокий жизненный уровень и хорошие условия для дальнейшего </a:t>
            </a:r>
            <a:r>
              <a:rPr lang="ru-RU" dirty="0" smtClean="0"/>
              <a:t>развития.</a:t>
            </a:r>
            <a:endParaRPr lang="ru-RU" dirty="0"/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08350" y="206062"/>
            <a:ext cx="39538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Вывод: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2052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11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6184" y="288758"/>
            <a:ext cx="9713079" cy="1363579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Чехословакия </a:t>
            </a:r>
            <a:r>
              <a:rPr lang="ru-RU" dirty="0"/>
              <a:t>(</a:t>
            </a:r>
            <a:r>
              <a:rPr lang="ru-RU" dirty="0" err="1"/>
              <a:t>чеш</a:t>
            </a:r>
            <a:r>
              <a:rPr lang="ru-RU" dirty="0"/>
              <a:t>. </a:t>
            </a:r>
            <a:r>
              <a:rPr lang="ru-RU" dirty="0" err="1"/>
              <a:t>Československo</a:t>
            </a:r>
            <a:r>
              <a:rPr lang="ru-RU" dirty="0"/>
              <a:t>, </a:t>
            </a:r>
            <a:r>
              <a:rPr lang="ru-RU" dirty="0" err="1"/>
              <a:t>словацк</a:t>
            </a:r>
            <a:r>
              <a:rPr lang="ru-RU" dirty="0"/>
              <a:t>. </a:t>
            </a:r>
            <a:r>
              <a:rPr lang="ru-RU" dirty="0" err="1"/>
              <a:t>Česko-Slovensko</a:t>
            </a:r>
            <a:r>
              <a:rPr lang="ru-RU" dirty="0"/>
              <a:t>) — государство в Центральной Европе, существовавшее в период с 1918 по 1993 год.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184" y="1652337"/>
            <a:ext cx="4258763" cy="283740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6365" y="1111718"/>
            <a:ext cx="2736515" cy="39186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436184" y="4892842"/>
            <a:ext cx="4130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Флаг  Чехословакии</a:t>
            </a:r>
          </a:p>
          <a:p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7170821" y="5123674"/>
            <a:ext cx="4219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Герб  Чехословакии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133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32547" y="368968"/>
            <a:ext cx="10218821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Девиз</a:t>
            </a:r>
          </a:p>
          <a:p>
            <a:r>
              <a:rPr lang="ru-RU" sz="2000" dirty="0" smtClean="0"/>
              <a:t>«</a:t>
            </a:r>
            <a:r>
              <a:rPr lang="ru-RU" sz="2000" dirty="0" err="1" smtClean="0"/>
              <a:t>Veritas</a:t>
            </a:r>
            <a:r>
              <a:rPr lang="ru-RU" sz="2000" dirty="0" smtClean="0"/>
              <a:t> </a:t>
            </a:r>
            <a:r>
              <a:rPr lang="ru-RU" sz="2000" dirty="0" err="1" smtClean="0"/>
              <a:t>Vincit</a:t>
            </a:r>
            <a:r>
              <a:rPr lang="ru-RU" sz="2000" dirty="0" smtClean="0"/>
              <a:t>» </a:t>
            </a:r>
          </a:p>
          <a:p>
            <a:r>
              <a:rPr lang="ru-RU" sz="2000" dirty="0" smtClean="0"/>
              <a:t>(«Правда побеждает»)</a:t>
            </a:r>
          </a:p>
          <a:p>
            <a:r>
              <a:rPr lang="ru-RU" sz="2000" i="1" dirty="0" smtClean="0"/>
              <a:t>Столица</a:t>
            </a:r>
            <a:r>
              <a:rPr lang="ru-RU" sz="2000" dirty="0" smtClean="0"/>
              <a:t>     Прага</a:t>
            </a:r>
          </a:p>
          <a:p>
            <a:endParaRPr lang="ru-RU" sz="2000" dirty="0" smtClean="0"/>
          </a:p>
          <a:p>
            <a:r>
              <a:rPr lang="ru-RU" sz="2000" i="1" dirty="0" smtClean="0"/>
              <a:t>Крупнейшие города</a:t>
            </a:r>
            <a:r>
              <a:rPr lang="ru-RU" sz="2000" dirty="0" smtClean="0"/>
              <a:t>	Прага, Брно, Братислава</a:t>
            </a:r>
          </a:p>
          <a:p>
            <a:endParaRPr lang="ru-RU" sz="2000" dirty="0" smtClean="0"/>
          </a:p>
          <a:p>
            <a:r>
              <a:rPr lang="ru-RU" sz="2000" i="1" dirty="0" smtClean="0"/>
              <a:t>Язык(и)</a:t>
            </a:r>
            <a:r>
              <a:rPr lang="ru-RU" sz="2000" dirty="0" smtClean="0"/>
              <a:t>	чешский, словацкий</a:t>
            </a:r>
          </a:p>
          <a:p>
            <a:r>
              <a:rPr lang="ru-RU" sz="2000" dirty="0" smtClean="0"/>
              <a:t>В 1920-38 по конституции —«чехословацкий»[1]</a:t>
            </a:r>
          </a:p>
          <a:p>
            <a:endParaRPr lang="ru-RU" sz="2000" dirty="0" smtClean="0"/>
          </a:p>
          <a:p>
            <a:r>
              <a:rPr lang="ru-RU" sz="2000" i="1" dirty="0" smtClean="0"/>
              <a:t>Религия</a:t>
            </a:r>
            <a:r>
              <a:rPr lang="ru-RU" sz="2000" dirty="0" smtClean="0"/>
              <a:t>    католицизм</a:t>
            </a:r>
          </a:p>
          <a:p>
            <a:endParaRPr lang="ru-RU" sz="2000" dirty="0" smtClean="0"/>
          </a:p>
          <a:p>
            <a:r>
              <a:rPr lang="ru-RU" sz="2000" i="1" dirty="0" smtClean="0"/>
              <a:t>Денежная единица</a:t>
            </a:r>
            <a:r>
              <a:rPr lang="ru-RU" sz="2000" dirty="0" smtClean="0"/>
              <a:t>	чехословацкая крона</a:t>
            </a:r>
          </a:p>
          <a:p>
            <a:endParaRPr lang="ru-RU" sz="2000" dirty="0"/>
          </a:p>
          <a:p>
            <a:pPr lvl="0"/>
            <a:endParaRPr lang="ru-RU" sz="2000" dirty="0">
              <a:solidFill>
                <a:prstClr val="black"/>
              </a:solidFill>
            </a:endParaRPr>
          </a:p>
          <a:p>
            <a:pPr lvl="0"/>
            <a:r>
              <a:rPr lang="ru-RU" sz="2000" i="1" dirty="0">
                <a:solidFill>
                  <a:prstClr val="black"/>
                </a:solidFill>
              </a:rPr>
              <a:t>Площадь</a:t>
            </a:r>
            <a:r>
              <a:rPr lang="ru-RU" sz="2000" dirty="0">
                <a:solidFill>
                  <a:prstClr val="black"/>
                </a:solidFill>
              </a:rPr>
              <a:t>	127 900 км² (1992)</a:t>
            </a:r>
          </a:p>
          <a:p>
            <a:pPr lvl="0"/>
            <a:r>
              <a:rPr lang="ru-RU" sz="2000" i="1" dirty="0">
                <a:solidFill>
                  <a:prstClr val="black"/>
                </a:solidFill>
              </a:rPr>
              <a:t>Население	</a:t>
            </a:r>
            <a:r>
              <a:rPr lang="ru-RU" sz="2000" dirty="0">
                <a:solidFill>
                  <a:prstClr val="black"/>
                </a:solidFill>
              </a:rPr>
              <a:t>15,6 млн чел. (1992</a:t>
            </a:r>
            <a:r>
              <a:rPr lang="ru-RU" sz="2000" dirty="0" smtClean="0">
                <a:solidFill>
                  <a:prstClr val="black"/>
                </a:solidFill>
              </a:rPr>
              <a:t>)</a:t>
            </a:r>
          </a:p>
          <a:p>
            <a:pPr lvl="0"/>
            <a:endParaRPr lang="ru-RU" sz="2000" dirty="0">
              <a:solidFill>
                <a:prstClr val="black"/>
              </a:solidFill>
            </a:endParaRPr>
          </a:p>
          <a:p>
            <a:r>
              <a:rPr lang="ru-RU" sz="2000" i="1" dirty="0">
                <a:solidFill>
                  <a:prstClr val="black"/>
                </a:solidFill>
              </a:rPr>
              <a:t>Форма правления</a:t>
            </a:r>
            <a:r>
              <a:rPr lang="ru-RU" sz="2000" dirty="0">
                <a:solidFill>
                  <a:prstClr val="black"/>
                </a:solidFill>
              </a:rPr>
              <a:t>	республика</a:t>
            </a:r>
          </a:p>
          <a:p>
            <a:pPr lvl="0"/>
            <a:endParaRPr lang="ru-RU" sz="1400" dirty="0">
              <a:solidFill>
                <a:prstClr val="black"/>
              </a:solidFill>
            </a:endParaRP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28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236622"/>
            <a:ext cx="10018713" cy="854242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Бархатная революция </a:t>
            </a:r>
            <a:r>
              <a:rPr lang="ru-RU" b="1" i="1" dirty="0" smtClean="0"/>
              <a:t>и распад </a:t>
            </a:r>
            <a:r>
              <a:rPr lang="ru-RU" b="1" i="1" dirty="0"/>
              <a:t>страны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090864"/>
            <a:ext cx="10018713" cy="54382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«</a:t>
            </a:r>
            <a:r>
              <a:rPr lang="ru-RU" dirty="0" err="1"/>
              <a:t>Ба́рхатная</a:t>
            </a:r>
            <a:r>
              <a:rPr lang="ru-RU" dirty="0"/>
              <a:t> </a:t>
            </a:r>
            <a:r>
              <a:rPr lang="ru-RU" dirty="0" err="1"/>
              <a:t>револю́ция</a:t>
            </a:r>
            <a:r>
              <a:rPr lang="ru-RU" dirty="0"/>
              <a:t>»— процесс бескровного реформирования социалистического режима в Чехословакии в ноябре-декабре 1989 года.</a:t>
            </a:r>
          </a:p>
          <a:p>
            <a:pPr marL="0" indent="0">
              <a:buNone/>
            </a:pPr>
            <a:r>
              <a:rPr lang="ru-RU" dirty="0"/>
              <a:t>Толчок к Бархатной революции 1989 года положили процессы демократизации и гласности, проходящие в СССР и других странах социалистического лагеря. </a:t>
            </a:r>
          </a:p>
          <a:p>
            <a:pPr marL="0" indent="0">
              <a:buNone/>
            </a:pPr>
            <a:r>
              <a:rPr lang="ru-RU" dirty="0"/>
              <a:t>Примерно с осени 1989 года начался процесс демонтажа социалистической системы «сверху», сопровождаемый массовыми демонстрациями. 28 ноября на очередной встрече правительства ЧССР и правящего Национального Фронта с представителями «Гражданского форума» было соглашение решение об отмене положения о ведущей роли коммунистической партии, закреплённого в Конституции ЧССР. 29 ноября Национальное собрание утвердило эту поправку к Конституции, в этот же день оно избрало своим председателем вернувшегося в политику Александра </a:t>
            </a:r>
            <a:r>
              <a:rPr lang="ru-RU" dirty="0" err="1"/>
              <a:t>Дубчека</a:t>
            </a:r>
            <a:r>
              <a:rPr lang="ru-RU" dirty="0"/>
              <a:t>, на должность президента ЧССР избран известный правозащитник и диссидент Вацлав </a:t>
            </a:r>
            <a:r>
              <a:rPr lang="ru-RU" dirty="0" err="1"/>
              <a:t>Гавел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00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705853"/>
            <a:ext cx="10018713" cy="57270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С приходом к власти новых политических сил, тенденции политического размежевания Чехии и Словакии взяли, в конце концов, верх над идеями государственного единения чехов и словаков. После того, как в марте 1990 года Федеральное собрание отказалось от прежнего названия страны (Чехословацкая Социалистическая Республика), разгорелась так называемая «война из-за чёрточки»: часть словацких политиков потребовала писать название страны через дефис («</a:t>
            </a:r>
            <a:r>
              <a:rPr lang="ru-RU" dirty="0" err="1"/>
              <a:t>Чехо</a:t>
            </a:r>
            <a:r>
              <a:rPr lang="ru-RU" dirty="0"/>
              <a:t>  - Словакия»), в то время как в Чехии настаивали на сохранении прежнего написания «Чехословакия» в одно слово. Компромиссное написание «Чешская и Словацкая Федеративная Республика» (ЧСФР, с вариантом без дефиса для чешского и с дефисом для словацкого языка] было утверждено лишь в апреле. Хотя проблема с названием страны и его написанием была решена, новая политическая элита убедила общественность в необходимости окончательного размежевания.</a:t>
            </a:r>
          </a:p>
          <a:p>
            <a:pPr marL="0" indent="0">
              <a:buNone/>
            </a:pPr>
            <a:r>
              <a:rPr lang="ru-RU" sz="3000" b="1" i="1" dirty="0"/>
              <a:t>1 января 1993 страна мирным путём распалась на Чехию и Словакию, произошёл так называемый бархатный развод (по аналогии с бархатной революцией).</a:t>
            </a:r>
            <a:endParaRPr lang="ru-RU" sz="3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09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12295"/>
            <a:ext cx="10018713" cy="1058779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Чехия на современном этапе развития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963" y="1283869"/>
            <a:ext cx="4670419" cy="311166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431" y="1283869"/>
            <a:ext cx="2878887" cy="34489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2016940" y="4732775"/>
            <a:ext cx="3224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/>
              <a:t>ФЛАГ</a:t>
            </a:r>
            <a:endParaRPr lang="ru-RU" sz="40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8293768" y="4732775"/>
            <a:ext cx="30319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/>
              <a:t>ГЕРБ</a:t>
            </a:r>
            <a:endParaRPr lang="ru-RU" sz="4400" b="1" i="1" dirty="0"/>
          </a:p>
        </p:txBody>
      </p:sp>
    </p:spTree>
    <p:extLst>
      <p:ext uri="{BB962C8B-B14F-4D97-AF65-F5344CB8AC3E}">
        <p14:creationId xmlns:p14="http://schemas.microsoft.com/office/powerpoint/2010/main" val="417021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846786"/>
          </a:xfrm>
        </p:spPr>
        <p:txBody>
          <a:bodyPr/>
          <a:lstStyle/>
          <a:p>
            <a:pPr algn="l"/>
            <a:r>
              <a:rPr lang="ru-RU" i="1" dirty="0" smtClean="0"/>
              <a:t>Столица Чехии, Прага.</a:t>
            </a:r>
            <a:endParaRPr lang="ru-RU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56" y="718829"/>
            <a:ext cx="9247031" cy="61391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29063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417095"/>
            <a:ext cx="10018713" cy="737938"/>
          </a:xfrm>
        </p:spPr>
        <p:txBody>
          <a:bodyPr>
            <a:normAutofit fontScale="90000"/>
          </a:bodyPr>
          <a:lstStyle/>
          <a:p>
            <a:pPr algn="l"/>
            <a:r>
              <a:rPr lang="ru-RU" sz="5300" b="1" i="1" dirty="0"/>
              <a:t>Экономика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155033"/>
            <a:ext cx="10018713" cy="519764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Чешская Республика постепенно приближается по уровню жизни к западноевропейским странам. Развитие Чехии обусловлено тем, что на сегодняшний день ее экономическая система – одна из самых стабильных и удачных среди систем всех посткоммунистических держав.</a:t>
            </a:r>
          </a:p>
          <a:p>
            <a:pPr marL="0" indent="0">
              <a:buNone/>
            </a:pPr>
            <a:r>
              <a:rPr lang="ru-RU" dirty="0"/>
              <a:t>После падения идеалов коммунизма Чехия получила в наследство крайне неэффективную в создавшихся условиях экономическую систему. Но еще до разделения Чехословакии на два независимых государства в структуре экономики были произведены значительные изменения. Страна была открыта для инвестиций из-за рубежа, которые не заставили себя ждать.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54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Красный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128</TotalTime>
  <Words>1540</Words>
  <Application>Microsoft Office PowerPoint</Application>
  <PresentationFormat>Произвольный</PresentationFormat>
  <Paragraphs>120</Paragraphs>
  <Slides>24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Бархатная революция и распад страны </vt:lpstr>
      <vt:lpstr>Презентация PowerPoint</vt:lpstr>
      <vt:lpstr>Чехия на современном этапе развития </vt:lpstr>
      <vt:lpstr>Столица Чехии, Прага.</vt:lpstr>
      <vt:lpstr>Экономика </vt:lpstr>
      <vt:lpstr>Внешняя политика </vt:lpstr>
      <vt:lpstr>Презентация PowerPoint</vt:lpstr>
      <vt:lpstr>Религии в современной Чехии </vt:lpstr>
      <vt:lpstr>Население Чехии </vt:lpstr>
      <vt:lpstr>Динамика роста населения </vt:lpstr>
      <vt:lpstr>Словакия</vt:lpstr>
      <vt:lpstr>Столица Словакии, Братислава.</vt:lpstr>
      <vt:lpstr>Экономика</vt:lpstr>
      <vt:lpstr>Внешняя политика</vt:lpstr>
      <vt:lpstr>Презентация PowerPoint</vt:lpstr>
      <vt:lpstr>Религия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</dc:creator>
  <cp:lastModifiedBy>Вика</cp:lastModifiedBy>
  <cp:revision>16</cp:revision>
  <dcterms:created xsi:type="dcterms:W3CDTF">2014-02-17T16:59:12Z</dcterms:created>
  <dcterms:modified xsi:type="dcterms:W3CDTF">2014-06-02T13:22:26Z</dcterms:modified>
</cp:coreProperties>
</file>