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301" r:id="rId25"/>
    <p:sldId id="302" r:id="rId26"/>
    <p:sldId id="303" r:id="rId27"/>
    <p:sldId id="304" r:id="rId28"/>
    <p:sldId id="278" r:id="rId29"/>
    <p:sldId id="279" r:id="rId30"/>
    <p:sldId id="281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5" r:id="rId51"/>
    <p:sldId id="306" r:id="rId52"/>
    <p:sldId id="307" r:id="rId53"/>
    <p:sldId id="308" r:id="rId54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00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110" d="100"/>
          <a:sy n="110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6F73061-4380-48DD-A7F0-A5DEF7875281}" type="datetimeFigureOut">
              <a:rPr lang="ru-RU"/>
              <a:pPr/>
              <a:t>09.04.2011</a:t>
            </a:fld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EC4DF96-2D68-4482-B22A-FB4AE6EAE7F3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AD30-1981-4EB1-B43E-C07A21D8A373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F64E-F970-479B-95BB-15D41C7BD16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8B09-2DCE-44A4-B828-06EF0DAF7DE3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34CA-6624-47B2-8D5E-2DDFBBE5F2D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7275-A383-47BA-B2EB-863FAE12B5C4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6A76-6AAE-49E1-87D9-5B0AE838A19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7B45-E1CB-451B-9E05-09CE52ADAAE0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A1A8-A37A-4B7C-9CB8-1FCE7E9C391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DB1E-9F0F-4897-94BC-BF3BCDDA794B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998A-2C23-42DE-B49C-DDD450B0072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11F7-0D90-4F42-A63B-6073FB5A24D9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6328-E03E-4D31-9186-9E56403315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4A63-3859-4B84-9DDA-9D072145B0E5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FF2-FDEA-4C1D-8B2C-6805AF08D7C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7A29-8E69-49F4-B747-27A44B5F2F9F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2302-52E6-426B-807F-B54E6FA3F7E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C50-98D1-4C88-A8E3-76CF164539E7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3F48-8860-4214-871E-44150811D9C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DC50-E52A-4CD0-9751-8BCC6BF48E06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8F0B-763F-4CDF-886B-64C4A9D4533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3326-59C6-4EEC-B8BB-62EA2BA4331B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A293-918F-4217-A7AA-D02BDF956EC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3975-6228-4142-B023-89627A758913}" type="datetimeFigureOut">
              <a:rPr lang="ru-RU"/>
              <a:pPr>
                <a:defRPr/>
              </a:pPr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12DD4-42C0-4C3C-8CA0-77EAA5134F1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\&#1057;&#1072;&#1082;&#1089;&#1086;&#1092;&#1086;&#1085;%20&#1080;%20&#1075;&#1080;&#1090;&#1072;&#1088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2357438"/>
            <a:ext cx="8186738" cy="2154237"/>
          </a:xfrm>
        </p:spPr>
        <p:txBody>
          <a:bodyPr/>
          <a:lstStyle/>
          <a:p>
            <a:r>
              <a:rPr lang="uk-UA" sz="4800" smtClean="0">
                <a:solidFill>
                  <a:srgbClr val="FFFF00"/>
                </a:solidFill>
                <a:latin typeface="Impact" pitchFamily="34" charset="0"/>
              </a:rPr>
              <a:t>Глобальне потепління: що за ним криється.</a:t>
            </a:r>
            <a:endParaRPr lang="ru-RU" sz="4800" smtClean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5" name="Саксофон и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0100" y="6134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1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3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Світ неприємно вражає нас новими катаклізмами: </a:t>
            </a: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62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Impact" pitchFamily="34" charset="0"/>
              </a:rPr>
              <a:t>Еверест зменшується, </a:t>
            </a:r>
            <a:endParaRPr lang="ru-RU" smtClean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35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84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Arial Black" pitchFamily="34" charset="0"/>
              </a:rPr>
              <a:t>б</a:t>
            </a:r>
            <a:r>
              <a:rPr lang="uk-UA" dirty="0" smtClean="0">
                <a:latin typeface="Arial Black" pitchFamily="34" charset="0"/>
              </a:rPr>
              <a:t>іля Антарктиди з’являються медузи,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Tm="457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781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іст тропічних дерев у Карибському басейні уповільнився.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48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375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9513"/>
            <a:ext cx="9144000" cy="1868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  <a:latin typeface="Impact" pitchFamily="34" charset="0"/>
              </a:rPr>
              <a:t>А в Україні метелики стають більшими за розмірами та яскравіше забарвленими.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534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25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57625"/>
            <a:ext cx="8072438" cy="2857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З природою “щось не так”, адже на цілу декаду змістилися оптимальні строки посадки картоплі. </a:t>
            </a:r>
            <a:endParaRPr lang="ru-RU" b="1" dirty="0">
              <a:solidFill>
                <a:srgbClr val="0000FF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Tm="55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r>
              <a:rPr lang="uk-UA" sz="4000" b="1" smtClean="0">
                <a:solidFill>
                  <a:schemeClr val="bg1"/>
                </a:solidFill>
                <a:latin typeface="Arial Black" pitchFamily="34" charset="0"/>
              </a:rPr>
              <a:t>Протягом багатьох століть ніхто не турбувався про наслідки дії людини на навколишнє середовище.</a:t>
            </a:r>
            <a:endParaRPr lang="ru-RU" sz="4000" b="1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37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А минулого року сніг випав на розквітаючі дерева.</a:t>
            </a:r>
            <a:endParaRPr lang="ru-RU" b="1" dirty="0"/>
          </a:p>
        </p:txBody>
      </p:sp>
    </p:spTree>
  </p:cSld>
  <p:clrMapOvr>
    <a:masterClrMapping/>
  </p:clrMapOvr>
  <p:transition advTm="521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3060700"/>
            <a:ext cx="8472487" cy="3797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Кліматологи отримують дедалі більше свідчень, що клімат змінюється швидше і у більш грандіозних масштабах, ніж думали кілька років тому.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8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5786438"/>
          </a:xfrm>
        </p:spPr>
        <p:txBody>
          <a:bodyPr/>
          <a:lstStyle/>
          <a:p>
            <a:r>
              <a:rPr lang="uk-UA" sz="4000" b="1" smtClean="0">
                <a:latin typeface="Comic Sans MS" pitchFamily="66" charset="0"/>
              </a:rPr>
              <a:t>Глобальне потепління – прогресуюче поступове підвищення температури поверхні землі, що пов</a:t>
            </a:r>
            <a:r>
              <a:rPr lang="en-US" sz="4000" b="1" smtClean="0">
                <a:latin typeface="Comic Sans MS" pitchFamily="66" charset="0"/>
              </a:rPr>
              <a:t>’</a:t>
            </a:r>
            <a:r>
              <a:rPr lang="uk-UA" sz="4000" b="1" smtClean="0">
                <a:latin typeface="Comic Sans MS" pitchFamily="66" charset="0"/>
              </a:rPr>
              <a:t>язується з парниковим ефектом і призводить до зміни клімату у глобальних масштабах.</a:t>
            </a:r>
            <a:endParaRPr lang="ru-RU" sz="4000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Tm="904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643188"/>
            <a:ext cx="9144000" cy="1725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/>
              <a:t>Власне механізм антропогенного глобального потепління наступний:</a:t>
            </a:r>
            <a:endParaRPr lang="ru-RU" b="1" i="1" dirty="0"/>
          </a:p>
        </p:txBody>
      </p:sp>
    </p:spTree>
  </p:cSld>
  <p:clrMapOvr>
    <a:masterClrMapping/>
  </p:clrMapOvr>
  <p:transition advTm="489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5083175"/>
          </a:xfrm>
        </p:spPr>
        <p:txBody>
          <a:bodyPr/>
          <a:lstStyle/>
          <a:p>
            <a:r>
              <a:rPr lang="uk-UA" b="1" smtClean="0">
                <a:latin typeface="Comic Sans MS" pitchFamily="66" charset="0"/>
              </a:rPr>
              <a:t>При згорянні будь-якого вуглеводневого палива, чи то вугілля, чи то газу, мазуту чи бензину, в атмосферу викидається продукт реакції горіння – вуглекислий газ.</a:t>
            </a:r>
            <a:endParaRPr lang="ru-RU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Tm="942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6369050"/>
          </a:xfrm>
        </p:spPr>
        <p:txBody>
          <a:bodyPr/>
          <a:lstStyle/>
          <a:p>
            <a:r>
              <a:rPr lang="uk-UA" smtClean="0">
                <a:solidFill>
                  <a:srgbClr val="00B050"/>
                </a:solidFill>
                <a:latin typeface="Arial Black" pitchFamily="34" charset="0"/>
              </a:rPr>
              <a:t>Сам по собі цей газ не шкодить здоров</a:t>
            </a:r>
            <a:r>
              <a:rPr lang="en-US" smtClean="0">
                <a:solidFill>
                  <a:srgbClr val="00B050"/>
                </a:solidFill>
                <a:latin typeface="Arial Black" pitchFamily="34" charset="0"/>
              </a:rPr>
              <a:t>’</a:t>
            </a:r>
            <a:r>
              <a:rPr lang="uk-UA" smtClean="0">
                <a:solidFill>
                  <a:srgbClr val="00B050"/>
                </a:solidFill>
                <a:latin typeface="Arial Black" pitchFamily="34" charset="0"/>
              </a:rPr>
              <a:t>ю, але, накопичуючись в атмосфері, затримує інфрачервоні промені, які віддають тепло Землі в космос, тим самим підвищуючи її температуру.</a:t>
            </a:r>
            <a:endParaRPr lang="ru-RU" smtClean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0281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54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Ще більше ста років тому, шведський вчений Ареніус вирахував, що при збільшенні концентрації вуглекислого газу в атмосфері удвічі, середня температура земної поверхні підвищиться на 6 градусів.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325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53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6083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  <a:latin typeface="Impact" pitchFamily="34" charset="0"/>
              </a:rPr>
              <a:t>Глобальне потепління в Європі призведе до прискорення танення льодовиків і районів вічної мерзлоти, а також зростання кількості екстремальних погодних явищ, таких як руйнівні теплові хвилі, які супроводжуватимуться засухами та повенями.</a:t>
            </a:r>
            <a:endParaRPr lang="ru-RU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124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143375"/>
            <a:ext cx="8472487" cy="2439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FF"/>
                </a:solidFill>
                <a:latin typeface="Arial Black" pitchFamily="34" charset="0"/>
              </a:rPr>
              <a:t>Ці зміни стануть справжнім випробуванням для фермерів та лісників.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36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01050" cy="2225675"/>
          </a:xfrm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  <a:latin typeface="Comic Sans MS" pitchFamily="66" charset="0"/>
              </a:rPr>
              <a:t>Однак зараз не існує країни, де не було б екологічних проблем.</a:t>
            </a:r>
            <a:endParaRPr lang="ru-RU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6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75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16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011862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Comic Sans MS" pitchFamily="66" charset="0"/>
              </a:rPr>
              <a:t>У Північній Європі теплі зими супроводжуватимуться підвищенням рівня опадів. Потепління на півночі регіону приведе до позитивних явищ: розширення лісових масивів і зростання урожаїв.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217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797425"/>
          </a:xfrm>
        </p:spPr>
        <p:txBody>
          <a:bodyPr/>
          <a:lstStyle/>
          <a:p>
            <a:r>
              <a:rPr lang="uk-UA" sz="4000" smtClean="0">
                <a:solidFill>
                  <a:schemeClr val="bg1"/>
                </a:solidFill>
                <a:latin typeface="Arial Black" pitchFamily="34" charset="0"/>
              </a:rPr>
              <a:t>Проте вони йтимуть рука в руку з повенями, руйнуваннями прибережних територій, знищенням деяких видів рослин та тварин.</a:t>
            </a:r>
            <a:endParaRPr lang="ru-RU" sz="400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884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4940300"/>
          </a:xfrm>
        </p:spPr>
        <p:txBody>
          <a:bodyPr/>
          <a:lstStyle/>
          <a:p>
            <a:r>
              <a:rPr lang="uk-UA" b="1" i="1" smtClean="0"/>
              <a:t>До кінця сторіччя багато видів рослин, рептилій і тварин Європи опиняться під загрозою зникнення.</a:t>
            </a:r>
            <a:endParaRPr lang="ru-RU" b="1" i="1" smtClean="0"/>
          </a:p>
        </p:txBody>
      </p:sp>
    </p:spTree>
  </p:cSld>
  <p:clrMapOvr>
    <a:masterClrMapping/>
  </p:clrMapOvr>
  <p:transition advTm="653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56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60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4297362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  <a:latin typeface="Impact" pitchFamily="34" charset="0"/>
              </a:rPr>
              <a:t>Останніми роками в Альпійських горах температура повітря зросла на декілька градусів, і це призвело до випадання меншої кількості опадів.</a:t>
            </a:r>
            <a:endParaRPr lang="ru-RU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768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511800"/>
          </a:xfrm>
        </p:spPr>
        <p:txBody>
          <a:bodyPr/>
          <a:lstStyle/>
          <a:p>
            <a:r>
              <a:rPr lang="uk-UA" b="1" i="1" smtClean="0">
                <a:solidFill>
                  <a:srgbClr val="FFFF00"/>
                </a:solidFill>
              </a:rPr>
              <a:t>Непокриті снігом темні скелі, поглинаючи тепло, зігрівають повітря, що призводить до загального підвищення температури. Зміна екосистеми Альп вже негативно позначилася на туристичній сфері.</a:t>
            </a:r>
            <a:endParaRPr lang="ru-RU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0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58175" cy="4868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66"/>
                </a:solidFill>
              </a:rPr>
              <a:t>У районі Антарктиди та Гренландії океан нагрівається швидше, ніж очікувалося, і підмиває льодовики. До кінця століття рівень моря може зрости на 1-2 м. У цьому разі декілька мільйонів людей залишаться без даху над головою</a:t>
            </a:r>
            <a:r>
              <a:rPr lang="uk-UA" dirty="0" smtClean="0">
                <a:solidFill>
                  <a:srgbClr val="FF0066"/>
                </a:solidFill>
              </a:rPr>
              <a:t>.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Tm="12938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00563"/>
            <a:ext cx="8229600" cy="1143000"/>
          </a:xfrm>
        </p:spPr>
        <p:txBody>
          <a:bodyPr/>
          <a:lstStyle/>
          <a:p>
            <a:r>
              <a:rPr lang="uk-UA" sz="6000" smtClean="0">
                <a:solidFill>
                  <a:srgbClr val="00B0F0"/>
                </a:solidFill>
                <a:latin typeface="Arial Black" pitchFamily="34" charset="0"/>
              </a:rPr>
              <a:t>Повені, </a:t>
            </a:r>
            <a:endParaRPr lang="ru-RU" sz="600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2812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5726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FF00"/>
                </a:solidFill>
              </a:rPr>
              <a:t>Дослідники університету Колорадо (США) розповіли про відкриття нового механізму, за допомогою якого тала вода проходить через мережу тріщин та розломів всередині льодовиків, нагріваючи лід сильніше, ніж передбачалося за  кліматичними моделями.</a:t>
            </a:r>
            <a:endParaRPr lang="ru-RU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advTm="1528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85"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85">
    <p:cover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583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Невдовзі почнуть масово розмножуватися кровососні комахи та шкідники лісу. Багато тропічних та субтропічних видів комах розповсюдяться на північ і разом з ними будуть розповсюджуватися хвороби, які вони можуть переносити – малярія, тропічні вірусні лихоманки.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318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31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7972425" cy="3154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>Значно зросте ерозія ґрунту, почастішають зсуви земель, затоплення прибережних територій.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776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7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50" cy="2725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/>
              <a:t>Збільшення промислових викидів та викидів від автотранспорту, крім посилення парникового ефекту, дедалі погіршує якість повітря у містах. </a:t>
            </a:r>
            <a:endParaRPr lang="ru-RU" b="1" i="1" dirty="0"/>
          </a:p>
        </p:txBody>
      </p:sp>
    </p:spTree>
  </p:cSld>
  <p:clrMapOvr>
    <a:masterClrMapping/>
  </p:clrMapOvr>
  <p:transition advTm="1210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31">
    <p:pull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7763"/>
            <a:ext cx="9144000" cy="4440237"/>
          </a:xfrm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Це згубно впливає на здоров</a:t>
            </a:r>
            <a:r>
              <a:rPr lang="en-US" b="1" smtClean="0">
                <a:solidFill>
                  <a:srgbClr val="FF0000"/>
                </a:solidFill>
              </a:rPr>
              <a:t>’</a:t>
            </a:r>
            <a:r>
              <a:rPr lang="uk-UA" b="1" smtClean="0">
                <a:solidFill>
                  <a:srgbClr val="FF0000"/>
                </a:solidFill>
              </a:rPr>
              <a:t>я людей: зростає кількість захворювань дихальних шляхів, серцево-судинної системи та онкологічних захворювань.</a:t>
            </a: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562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828"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14813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rgbClr val="00FF00"/>
                </a:solidFill>
                <a:latin typeface="Georgia" pitchFamily="18" charset="0"/>
              </a:rPr>
              <a:t>Як же вирішувати проблему глобального потепління?</a:t>
            </a:r>
            <a:endParaRPr lang="ru-RU" sz="4000" b="1" smtClean="0">
              <a:solidFill>
                <a:srgbClr val="00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423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5226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Arial Black" pitchFamily="34" charset="0"/>
              </a:rPr>
              <a:t>Необхідно зменшувати кількість викидів та збільшувати кількість поглиначів парникових газів. 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Найкращими поглиначами парникових газів є біомаса – ліси та океани.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Tm="828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0438"/>
            <a:ext cx="9144000" cy="3357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omic Sans MS" pitchFamily="66" charset="0"/>
              </a:rPr>
              <a:t>Коли ми спалюємо ліси, ми не тільки збільшуємо викиди СО2 та СН4, а й зменшуємо кількість природних поглиначів. Знищення лісів негативно впливає на обидва процеси: поглинання і викиди.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125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940425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“Екологічна небезпека, якщо вона стає</a:t>
            </a: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реальною, – сильніша за війну, бо вбиває</a:t>
            </a: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поступово, з прицілом на багато поколінь”.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</a:t>
            </a:r>
            <a:r>
              <a:rPr lang="ru-RU" b="1" smtClean="0">
                <a:solidFill>
                  <a:srgbClr val="C00000"/>
                </a:solidFill>
              </a:rPr>
              <a:t>А. Мелуа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1225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smtClean="0">
                <a:solidFill>
                  <a:srgbClr val="FF0000"/>
                </a:solidFill>
                <a:latin typeface="Arial Black" pitchFamily="34" charset="0"/>
              </a:rPr>
              <a:t>цунамі,</a:t>
            </a:r>
            <a:endParaRPr lang="ru-RU" sz="480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03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37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smtClean="0">
                <a:solidFill>
                  <a:srgbClr val="FF0000"/>
                </a:solidFill>
                <a:latin typeface="Impact" pitchFamily="34" charset="0"/>
              </a:rPr>
              <a:t>землетруси…</a:t>
            </a:r>
            <a:endParaRPr lang="ru-RU" sz="480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442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656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558</Words>
  <Application>Microsoft Office PowerPoint</Application>
  <PresentationFormat>Екран (4:3)</PresentationFormat>
  <Paragraphs>36</Paragraphs>
  <Slides>53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Calibri</vt:lpstr>
      <vt:lpstr>Arial</vt:lpstr>
      <vt:lpstr>Impact</vt:lpstr>
      <vt:lpstr>Arial Black</vt:lpstr>
      <vt:lpstr>Comic Sans MS</vt:lpstr>
      <vt:lpstr>Arial Unicode MS</vt:lpstr>
      <vt:lpstr>Georgia</vt:lpstr>
      <vt:lpstr>Тема Office</vt:lpstr>
      <vt:lpstr>Глобальне потепління: що за ним криється.</vt:lpstr>
      <vt:lpstr>Протягом багатьох століть ніхто не турбувався про наслідки дії людини на навколишнє середовище.</vt:lpstr>
      <vt:lpstr>Однак зараз не існує країни, де не було б екологічних проблем.</vt:lpstr>
      <vt:lpstr>Повені, </vt:lpstr>
      <vt:lpstr>Слайд 5</vt:lpstr>
      <vt:lpstr>цунамі,</vt:lpstr>
      <vt:lpstr>Слайд 7</vt:lpstr>
      <vt:lpstr>землетруси…</vt:lpstr>
      <vt:lpstr>Слайд 9</vt:lpstr>
      <vt:lpstr>Світ неприємно вражає нас новими катаклізмами: </vt:lpstr>
      <vt:lpstr>Еверест зменшується, </vt:lpstr>
      <vt:lpstr>Слайд 12</vt:lpstr>
      <vt:lpstr>біля Антарктиди з’являються медузи,</vt:lpstr>
      <vt:lpstr>Слайд 14</vt:lpstr>
      <vt:lpstr>ріст тропічних дерев у Карибському басейні уповільнився.</vt:lpstr>
      <vt:lpstr>Слайд 16</vt:lpstr>
      <vt:lpstr>А в Україні метелики стають більшими за розмірами та яскравіше забарвленими.</vt:lpstr>
      <vt:lpstr>Слайд 18</vt:lpstr>
      <vt:lpstr>З природою “щось не так”, адже на цілу декаду змістилися оптимальні строки посадки картоплі. </vt:lpstr>
      <vt:lpstr>А минулого року сніг випав на розквітаючі дерева.</vt:lpstr>
      <vt:lpstr>Кліматологи отримують дедалі більше свідчень, що клімат змінюється швидше і у більш грандіозних масштабах, ніж думали кілька років тому.</vt:lpstr>
      <vt:lpstr>Глобальне потепління – прогресуюче поступове підвищення температури поверхні землі, що пов’язується з парниковим ефектом і призводить до зміни клімату у глобальних масштабах.</vt:lpstr>
      <vt:lpstr>Власне механізм антропогенного глобального потепління наступний:</vt:lpstr>
      <vt:lpstr>При згорянні будь-якого вуглеводневого палива, чи то вугілля, чи то газу, мазуту чи бензину, в атмосферу викидається продукт реакції горіння – вуглекислий газ.</vt:lpstr>
      <vt:lpstr>Сам по собі цей газ не шкодить здоров’ю, але, накопичуючись в атмосфері, затримує інфрачервоні промені, які віддають тепло Землі в космос, тим самим підвищуючи її температуру.</vt:lpstr>
      <vt:lpstr>Ще більше ста років тому, шведський вчений Ареніус вирахував, що при збільшенні концентрації вуглекислого газу в атмосфері удвічі, середня температура земної поверхні підвищиться на 6 градусів.</vt:lpstr>
      <vt:lpstr>Слайд 27</vt:lpstr>
      <vt:lpstr>Глобальне потепління в Європі призведе до прискорення танення льодовиків і районів вічної мерзлоти, а також зростання кількості екстремальних погодних явищ, таких як руйнівні теплові хвилі, які супроводжуватимуться засухами та повенями.</vt:lpstr>
      <vt:lpstr>Ці зміни стануть справжнім випробуванням для фермерів та лісників.</vt:lpstr>
      <vt:lpstr>Слайд 30</vt:lpstr>
      <vt:lpstr>Слайд 31</vt:lpstr>
      <vt:lpstr>У Північній Європі теплі зими супроводжуватимуться підвищенням рівня опадів. Потепління на півночі регіону приведе до позитивних явищ: розширення лісових масивів і зростання урожаїв.</vt:lpstr>
      <vt:lpstr>Проте вони йтимуть рука в руку з повенями, руйнуваннями прибережних територій, знищенням деяких видів рослин та тварин.</vt:lpstr>
      <vt:lpstr>До кінця сторіччя багато видів рослин, рептилій і тварин Європи опиняться під загрозою зникнення.</vt:lpstr>
      <vt:lpstr>Слайд 35</vt:lpstr>
      <vt:lpstr>Слайд 36</vt:lpstr>
      <vt:lpstr>Останніми роками в Альпійських горах температура повітря зросла на декілька градусів, і це призвело до випадання меншої кількості опадів.</vt:lpstr>
      <vt:lpstr>Непокриті снігом темні скелі, поглинаючи тепло, зігрівають повітря, що призводить до загального підвищення температури. Зміна екосистеми Альп вже негативно позначилася на туристичній сфері.</vt:lpstr>
      <vt:lpstr>У районі Антарктиди та Гренландії океан нагрівається швидше, ніж очікувалося, і підмиває льодовики. До кінця століття рівень моря може зрости на 1-2 м. У цьому разі декілька мільйонів людей залишаться без даху над головою.</vt:lpstr>
      <vt:lpstr>Дослідники університету Колорадо (США) розповіли про відкриття нового механізму, за допомогою якого тала вода проходить через мережу тріщин та розломів всередині льодовиків, нагріваючи лід сильніше, ніж передбачалося за  кліматичними моделями.</vt:lpstr>
      <vt:lpstr>Слайд 41</vt:lpstr>
      <vt:lpstr>Слайд 42</vt:lpstr>
      <vt:lpstr>Невдовзі почнуть масово розмножуватися кровососні комахи та шкідники лісу. Багато тропічних та субтропічних видів комах розповсюдяться на північ і разом з ними будуть розповсюджуватися хвороби, які вони можуть переносити – малярія, тропічні вірусні лихоманки.</vt:lpstr>
      <vt:lpstr>Слайд 44</vt:lpstr>
      <vt:lpstr>Значно зросте ерозія ґрунту, почастішають зсуви земель, затоплення прибережних територій.</vt:lpstr>
      <vt:lpstr>Слайд 46</vt:lpstr>
      <vt:lpstr>Збільшення промислових викидів та викидів від автотранспорту, крім посилення парникового ефекту, дедалі погіршує якість повітря у містах. </vt:lpstr>
      <vt:lpstr>Слайд 48</vt:lpstr>
      <vt:lpstr>Це згубно впливає на здоров’я людей: зростає кількість захворювань дихальних шляхів, серцево-судинної системи та онкологічних захворювань.</vt:lpstr>
      <vt:lpstr>Як же вирішувати проблему глобального потепління?</vt:lpstr>
      <vt:lpstr>Необхідно зменшувати кількість викидів та збільшувати кількість поглиначів парникових газів.  Найкращими поглиначами парникових газів є біомаса – ліси та океани.</vt:lpstr>
      <vt:lpstr>Коли ми спалюємо ліси, ми не тільки збільшуємо викиди СО2 та СН4, а й зменшуємо кількість природних поглиначів. Знищення лісів негативно впливає на обидва процеси: поглинання і викиди.</vt:lpstr>
      <vt:lpstr>“Екологічна небезпека, якщо вона стає реальною, – сильніша за війну, бо вбиває поступово, з прицілом на багато поколінь”.                                    А. Мелуа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Глобальне потепління: що за ним криється.</dc:title>
  <dc:creator>Aurora Borealis</dc:creator>
  <cp:lastModifiedBy>User</cp:lastModifiedBy>
  <cp:revision>71</cp:revision>
  <dcterms:created xsi:type="dcterms:W3CDTF">2010-12-20T18:54:03Z</dcterms:created>
  <dcterms:modified xsi:type="dcterms:W3CDTF">2011-04-09T13:17:06Z</dcterms:modified>
</cp:coreProperties>
</file>