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 id="263"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73" d="100"/>
          <a:sy n="73" d="100"/>
        </p:scale>
        <p:origin x="-738" y="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5B106E36-FD25-4E2D-B0AA-010F637433A0}" type="datetimeFigureOut">
              <a:rPr lang="ru-RU" smtClean="0"/>
              <a:pPr/>
              <a:t>26.02.2013</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26.02.2013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26.02.2013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5B106E36-FD25-4E2D-B0AA-010F637433A0}" type="datetimeFigureOut">
              <a:rPr lang="ru-RU" smtClean="0"/>
              <a:pPr/>
              <a:t>26.02.2013</a:t>
            </a:fld>
            <a:endParaRPr lang="ru-RU"/>
          </a:p>
        </p:txBody>
      </p:sp>
      <p:sp>
        <p:nvSpPr>
          <p:cNvPr id="9" name="Номер слайда 8"/>
          <p:cNvSpPr>
            <a:spLocks noGrp="1"/>
          </p:cNvSpPr>
          <p:nvPr>
            <p:ph type="sldNum" sz="quarter" idx="15"/>
          </p:nvPr>
        </p:nvSpPr>
        <p:spPr/>
        <p:txBody>
          <a:bodyPr rtlCol="0"/>
          <a:lstStyle/>
          <a:p>
            <a:fld id="{725C68B6-61C2-468F-89AB-4B9F7531AA68}"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5B106E36-FD25-4E2D-B0AA-010F637433A0}" type="datetimeFigureOut">
              <a:rPr lang="ru-RU" smtClean="0"/>
              <a:pPr/>
              <a:t>26.02.2013</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26.02.2013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26.02.2013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5B106E36-FD25-4E2D-B0AA-010F637433A0}" type="datetimeFigureOut">
              <a:rPr lang="ru-RU" smtClean="0"/>
              <a:pPr/>
              <a:t>26.02.2013</a:t>
            </a:fld>
            <a:endParaRPr lang="ru-RU"/>
          </a:p>
        </p:txBody>
      </p:sp>
      <p:sp>
        <p:nvSpPr>
          <p:cNvPr id="7" name="Номер слайда 6"/>
          <p:cNvSpPr>
            <a:spLocks noGrp="1"/>
          </p:cNvSpPr>
          <p:nvPr>
            <p:ph type="sldNum" sz="quarter" idx="11"/>
          </p:nvPr>
        </p:nvSpPr>
        <p:spPr/>
        <p:txBody>
          <a:bodyPr rtlCol="0"/>
          <a:lstStyle/>
          <a:p>
            <a:fld id="{725C68B6-61C2-468F-89AB-4B9F7531AA68}"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26.02.2013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5B106E36-FD25-4E2D-B0AA-010F637433A0}" type="datetimeFigureOut">
              <a:rPr lang="ru-RU" smtClean="0"/>
              <a:pPr/>
              <a:t>26.02.2013</a:t>
            </a:fld>
            <a:endParaRPr lang="ru-RU"/>
          </a:p>
        </p:txBody>
      </p:sp>
      <p:sp>
        <p:nvSpPr>
          <p:cNvPr id="22" name="Номер слайда 21"/>
          <p:cNvSpPr>
            <a:spLocks noGrp="1"/>
          </p:cNvSpPr>
          <p:nvPr>
            <p:ph type="sldNum" sz="quarter" idx="15"/>
          </p:nvPr>
        </p:nvSpPr>
        <p:spPr/>
        <p:txBody>
          <a:bodyPr rtlCol="0"/>
          <a:lstStyle/>
          <a:p>
            <a:fld id="{725C68B6-61C2-468F-89AB-4B9F7531AA68}"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5B106E36-FD25-4E2D-B0AA-010F637433A0}" type="datetimeFigureOut">
              <a:rPr lang="ru-RU" smtClean="0"/>
              <a:pPr/>
              <a:t>26.02.2013</a:t>
            </a:fld>
            <a:endParaRPr lang="ru-RU"/>
          </a:p>
        </p:txBody>
      </p:sp>
      <p:sp>
        <p:nvSpPr>
          <p:cNvPr id="18" name="Номер слайда 17"/>
          <p:cNvSpPr>
            <a:spLocks noGrp="1"/>
          </p:cNvSpPr>
          <p:nvPr>
            <p:ph type="sldNum" sz="quarter" idx="11"/>
          </p:nvPr>
        </p:nvSpPr>
        <p:spPr/>
        <p:txBody>
          <a:bodyPr rtlCol="0"/>
          <a:lstStyle/>
          <a:p>
            <a:fld id="{725C68B6-61C2-468F-89AB-4B9F7531AA68}"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B106E36-FD25-4E2D-B0AA-010F637433A0}" type="datetimeFigureOut">
              <a:rPr lang="ru-RU" smtClean="0"/>
              <a:pPr/>
              <a:t>26.02.2013</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scienceworld.wolfram.com/biography/Euclid.html" TargetMode="Externa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 Id="rId5" Type="http://schemas.openxmlformats.org/officeDocument/2006/relationships/image" Target="../media/image16.jpeg"/><Relationship Id="rId4" Type="http://schemas.openxmlformats.org/officeDocument/2006/relationships/image" Target="../media/image1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71472" y="571480"/>
            <a:ext cx="7879081" cy="923330"/>
          </a:xfrm>
          <a:prstGeom prst="rect">
            <a:avLst/>
          </a:prstGeom>
          <a:noFill/>
          <a:scene3d>
            <a:camera prst="perspectiveContrastingRightFacing"/>
            <a:lightRig rig="threePt" dir="t"/>
          </a:scene3d>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n-US" sz="5400" b="1" cap="none" spc="0" dirty="0" smtClean="0">
                <a:ln/>
                <a:solidFill>
                  <a:schemeClr val="accent3"/>
                </a:solidFill>
                <a:effectLst/>
              </a:rPr>
              <a:t>Science and inventions</a:t>
            </a:r>
            <a:endParaRPr lang="ru-RU" sz="5400" b="1" cap="none" spc="0" dirty="0">
              <a:ln/>
              <a:solidFill>
                <a:schemeClr val="accent3"/>
              </a:solidFill>
              <a:effectLst/>
            </a:endParaRPr>
          </a:p>
        </p:txBody>
      </p:sp>
      <p:pic>
        <p:nvPicPr>
          <p:cNvPr id="1026" name="Picture 2" descr="C:\Users\1\Downloads\Feb2.jpg"/>
          <p:cNvPicPr>
            <a:picLocks noChangeAspect="1" noChangeArrowheads="1"/>
          </p:cNvPicPr>
          <p:nvPr/>
        </p:nvPicPr>
        <p:blipFill>
          <a:blip r:embed="rId2"/>
          <a:srcRect/>
          <a:stretch>
            <a:fillRect/>
          </a:stretch>
        </p:blipFill>
        <p:spPr bwMode="auto">
          <a:xfrm>
            <a:off x="6929454" y="571480"/>
            <a:ext cx="1862136" cy="3184651"/>
          </a:xfrm>
          <a:prstGeom prst="rect">
            <a:avLst/>
          </a:prstGeom>
          <a:noFill/>
        </p:spPr>
      </p:pic>
      <p:pic>
        <p:nvPicPr>
          <p:cNvPr id="1027" name="Picture 3" descr="C:\Users\1\Downloads\aafaae.jpg"/>
          <p:cNvPicPr>
            <a:picLocks noChangeAspect="1" noChangeArrowheads="1"/>
          </p:cNvPicPr>
          <p:nvPr/>
        </p:nvPicPr>
        <p:blipFill>
          <a:blip r:embed="rId3"/>
          <a:srcRect/>
          <a:stretch>
            <a:fillRect/>
          </a:stretch>
        </p:blipFill>
        <p:spPr bwMode="auto">
          <a:xfrm>
            <a:off x="2000232" y="3286124"/>
            <a:ext cx="2166936" cy="3337081"/>
          </a:xfrm>
          <a:prstGeom prst="rect">
            <a:avLst/>
          </a:prstGeom>
          <a:noFill/>
        </p:spPr>
      </p:pic>
      <p:pic>
        <p:nvPicPr>
          <p:cNvPr id="1028" name="Picture 4" descr="C:\Users\1\Downloads\invention.jpg"/>
          <p:cNvPicPr>
            <a:picLocks noChangeAspect="1" noChangeArrowheads="1"/>
          </p:cNvPicPr>
          <p:nvPr/>
        </p:nvPicPr>
        <p:blipFill>
          <a:blip r:embed="rId4"/>
          <a:srcRect/>
          <a:stretch>
            <a:fillRect/>
          </a:stretch>
        </p:blipFill>
        <p:spPr bwMode="auto">
          <a:xfrm>
            <a:off x="6357950" y="4929198"/>
            <a:ext cx="2000240" cy="1600192"/>
          </a:xfrm>
          <a:prstGeom prst="rect">
            <a:avLst/>
          </a:prstGeom>
          <a:noFill/>
        </p:spPr>
      </p:pic>
      <p:pic>
        <p:nvPicPr>
          <p:cNvPr id="1029" name="Picture 5" descr="C:\Users\1\Downloads\img_1230342033.gif"/>
          <p:cNvPicPr>
            <a:picLocks noChangeAspect="1" noChangeArrowheads="1"/>
          </p:cNvPicPr>
          <p:nvPr/>
        </p:nvPicPr>
        <p:blipFill>
          <a:blip r:embed="rId5"/>
          <a:srcRect/>
          <a:stretch>
            <a:fillRect/>
          </a:stretch>
        </p:blipFill>
        <p:spPr bwMode="auto">
          <a:xfrm>
            <a:off x="4000496" y="1785926"/>
            <a:ext cx="2366964" cy="212084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par>
                          <p:cTn id="8" fill="hold">
                            <p:stCondLst>
                              <p:cond delay="500"/>
                            </p:stCondLst>
                            <p:childTnLst>
                              <p:par>
                                <p:cTn id="9" presetID="14" presetClass="entr" presetSubtype="10" fill="hold" nodeType="afterEffect">
                                  <p:stCondLst>
                                    <p:cond delay="0"/>
                                  </p:stCondLst>
                                  <p:childTnLst>
                                    <p:set>
                                      <p:cBhvr>
                                        <p:cTn id="10" dur="1" fill="hold">
                                          <p:stCondLst>
                                            <p:cond delay="0"/>
                                          </p:stCondLst>
                                        </p:cTn>
                                        <p:tgtEl>
                                          <p:spTgt spid="1026"/>
                                        </p:tgtEl>
                                        <p:attrNameLst>
                                          <p:attrName>style.visibility</p:attrName>
                                        </p:attrNameLst>
                                      </p:cBhvr>
                                      <p:to>
                                        <p:strVal val="visible"/>
                                      </p:to>
                                    </p:set>
                                    <p:animEffect transition="in" filter="randombar(horizontal)">
                                      <p:cBhvr>
                                        <p:cTn id="11" dur="500"/>
                                        <p:tgtEl>
                                          <p:spTgt spid="1026"/>
                                        </p:tgtEl>
                                      </p:cBhvr>
                                    </p:animEffect>
                                  </p:childTnLst>
                                </p:cTn>
                              </p:par>
                            </p:childTnLst>
                          </p:cTn>
                        </p:par>
                        <p:par>
                          <p:cTn id="12" fill="hold">
                            <p:stCondLst>
                              <p:cond delay="1000"/>
                            </p:stCondLst>
                            <p:childTnLst>
                              <p:par>
                                <p:cTn id="13" presetID="14" presetClass="entr" presetSubtype="10" fill="hold" nodeType="afterEffect">
                                  <p:stCondLst>
                                    <p:cond delay="0"/>
                                  </p:stCondLst>
                                  <p:childTnLst>
                                    <p:set>
                                      <p:cBhvr>
                                        <p:cTn id="14" dur="1" fill="hold">
                                          <p:stCondLst>
                                            <p:cond delay="0"/>
                                          </p:stCondLst>
                                        </p:cTn>
                                        <p:tgtEl>
                                          <p:spTgt spid="1029"/>
                                        </p:tgtEl>
                                        <p:attrNameLst>
                                          <p:attrName>style.visibility</p:attrName>
                                        </p:attrNameLst>
                                      </p:cBhvr>
                                      <p:to>
                                        <p:strVal val="visible"/>
                                      </p:to>
                                    </p:set>
                                    <p:animEffect transition="in" filter="randombar(horizontal)">
                                      <p:cBhvr>
                                        <p:cTn id="15" dur="500"/>
                                        <p:tgtEl>
                                          <p:spTgt spid="1029"/>
                                        </p:tgtEl>
                                      </p:cBhvr>
                                    </p:animEffect>
                                  </p:childTnLst>
                                </p:cTn>
                              </p:par>
                            </p:childTnLst>
                          </p:cTn>
                        </p:par>
                        <p:par>
                          <p:cTn id="16" fill="hold">
                            <p:stCondLst>
                              <p:cond delay="1500"/>
                            </p:stCondLst>
                            <p:childTnLst>
                              <p:par>
                                <p:cTn id="17" presetID="14" presetClass="entr" presetSubtype="10" fill="hold" nodeType="afterEffect">
                                  <p:stCondLst>
                                    <p:cond delay="0"/>
                                  </p:stCondLst>
                                  <p:childTnLst>
                                    <p:set>
                                      <p:cBhvr>
                                        <p:cTn id="18" dur="1" fill="hold">
                                          <p:stCondLst>
                                            <p:cond delay="0"/>
                                          </p:stCondLst>
                                        </p:cTn>
                                        <p:tgtEl>
                                          <p:spTgt spid="1027"/>
                                        </p:tgtEl>
                                        <p:attrNameLst>
                                          <p:attrName>style.visibility</p:attrName>
                                        </p:attrNameLst>
                                      </p:cBhvr>
                                      <p:to>
                                        <p:strVal val="visible"/>
                                      </p:to>
                                    </p:set>
                                    <p:animEffect transition="in" filter="randombar(horizontal)">
                                      <p:cBhvr>
                                        <p:cTn id="19" dur="500"/>
                                        <p:tgtEl>
                                          <p:spTgt spid="1027"/>
                                        </p:tgtEl>
                                      </p:cBhvr>
                                    </p:animEffect>
                                  </p:childTnLst>
                                </p:cTn>
                              </p:par>
                            </p:childTnLst>
                          </p:cTn>
                        </p:par>
                        <p:par>
                          <p:cTn id="20" fill="hold">
                            <p:stCondLst>
                              <p:cond delay="2000"/>
                            </p:stCondLst>
                            <p:childTnLst>
                              <p:par>
                                <p:cTn id="21" presetID="14" presetClass="entr" presetSubtype="10" fill="hold" nodeType="afterEffect">
                                  <p:stCondLst>
                                    <p:cond delay="0"/>
                                  </p:stCondLst>
                                  <p:childTnLst>
                                    <p:set>
                                      <p:cBhvr>
                                        <p:cTn id="22" dur="1" fill="hold">
                                          <p:stCondLst>
                                            <p:cond delay="0"/>
                                          </p:stCondLst>
                                        </p:cTn>
                                        <p:tgtEl>
                                          <p:spTgt spid="1028"/>
                                        </p:tgtEl>
                                        <p:attrNameLst>
                                          <p:attrName>style.visibility</p:attrName>
                                        </p:attrNameLst>
                                      </p:cBhvr>
                                      <p:to>
                                        <p:strVal val="visible"/>
                                      </p:to>
                                    </p:set>
                                    <p:animEffect transition="in" filter="randombar(horizontal)">
                                      <p:cBhvr>
                                        <p:cTn id="23" dur="5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p:txBody>
          <a:bodyPr/>
          <a:lstStyle/>
          <a:p>
            <a:r>
              <a:rPr lang="en-US" dirty="0" smtClean="0"/>
              <a:t>Isaac </a:t>
            </a:r>
            <a:r>
              <a:rPr lang="en-US" dirty="0" smtClean="0"/>
              <a:t>Newton</a:t>
            </a:r>
          </a:p>
          <a:p>
            <a:r>
              <a:rPr lang="en-US" dirty="0" smtClean="0"/>
              <a:t> The inventor and his invention</a:t>
            </a:r>
          </a:p>
          <a:p>
            <a:r>
              <a:rPr lang="en-US" dirty="0" smtClean="0"/>
              <a:t> Funny invention</a:t>
            </a:r>
          </a:p>
          <a:p>
            <a:r>
              <a:rPr lang="en-US" dirty="0" smtClean="0"/>
              <a:t> The invention of the future</a:t>
            </a:r>
          </a:p>
          <a:p>
            <a:r>
              <a:rPr lang="en-US" dirty="0" smtClean="0"/>
              <a:t>Modern technology of our homes. How do they help us</a:t>
            </a:r>
            <a:r>
              <a:rPr lang="ru-RU" dirty="0" smtClean="0"/>
              <a:t>?</a:t>
            </a:r>
            <a:endParaRPr lang="ru-RU" dirty="0"/>
          </a:p>
        </p:txBody>
      </p:sp>
      <p:sp>
        <p:nvSpPr>
          <p:cNvPr id="4" name="Прямоугольник 3"/>
          <p:cNvSpPr/>
          <p:nvPr/>
        </p:nvSpPr>
        <p:spPr>
          <a:xfrm>
            <a:off x="2857488" y="428604"/>
            <a:ext cx="2800767"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Content</a:t>
            </a:r>
            <a:endParaRPr lang="ru-RU"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8" presetClass="entr" presetSubtype="6"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trips(downRight)">
                                      <p:cBhvr>
                                        <p:cTn id="12" dur="500"/>
                                        <p:tgtEl>
                                          <p:spTgt spid="3">
                                            <p:txEl>
                                              <p:pRg st="0" end="0"/>
                                            </p:txEl>
                                          </p:spTgt>
                                        </p:tgtEl>
                                      </p:cBhvr>
                                    </p:animEffect>
                                  </p:childTnLst>
                                </p:cTn>
                              </p:par>
                            </p:childTnLst>
                          </p:cTn>
                        </p:par>
                        <p:par>
                          <p:cTn id="13" fill="hold">
                            <p:stCondLst>
                              <p:cond delay="1000"/>
                            </p:stCondLst>
                            <p:childTnLst>
                              <p:par>
                                <p:cTn id="14" presetID="18" presetClass="entr" presetSubtype="6" fill="hold" grpId="0"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strips(downRight)">
                                      <p:cBhvr>
                                        <p:cTn id="16" dur="500"/>
                                        <p:tgtEl>
                                          <p:spTgt spid="3">
                                            <p:txEl>
                                              <p:pRg st="1" end="1"/>
                                            </p:txEl>
                                          </p:spTgt>
                                        </p:tgtEl>
                                      </p:cBhvr>
                                    </p:animEffect>
                                  </p:childTnLst>
                                </p:cTn>
                              </p:par>
                            </p:childTnLst>
                          </p:cTn>
                        </p:par>
                        <p:par>
                          <p:cTn id="17" fill="hold">
                            <p:stCondLst>
                              <p:cond delay="1500"/>
                            </p:stCondLst>
                            <p:childTnLst>
                              <p:par>
                                <p:cTn id="18" presetID="18" presetClass="entr" presetSubtype="6" fill="hold" grpId="0" nodeType="after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strips(downRight)">
                                      <p:cBhvr>
                                        <p:cTn id="20" dur="500"/>
                                        <p:tgtEl>
                                          <p:spTgt spid="3">
                                            <p:txEl>
                                              <p:pRg st="2" end="2"/>
                                            </p:txEl>
                                          </p:spTgt>
                                        </p:tgtEl>
                                      </p:cBhvr>
                                    </p:animEffect>
                                  </p:childTnLst>
                                </p:cTn>
                              </p:par>
                            </p:childTnLst>
                          </p:cTn>
                        </p:par>
                        <p:par>
                          <p:cTn id="21" fill="hold">
                            <p:stCondLst>
                              <p:cond delay="2000"/>
                            </p:stCondLst>
                            <p:childTnLst>
                              <p:par>
                                <p:cTn id="22" presetID="18" presetClass="entr" presetSubtype="6" fill="hold" grpId="0" nodeType="after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strips(downRight)">
                                      <p:cBhvr>
                                        <p:cTn id="24" dur="500"/>
                                        <p:tgtEl>
                                          <p:spTgt spid="3">
                                            <p:txEl>
                                              <p:pRg st="3" end="3"/>
                                            </p:txEl>
                                          </p:spTgt>
                                        </p:tgtEl>
                                      </p:cBhvr>
                                    </p:animEffect>
                                  </p:childTnLst>
                                </p:cTn>
                              </p:par>
                            </p:childTnLst>
                          </p:cTn>
                        </p:par>
                        <p:par>
                          <p:cTn id="25" fill="hold">
                            <p:stCondLst>
                              <p:cond delay="2500"/>
                            </p:stCondLst>
                            <p:childTnLst>
                              <p:par>
                                <p:cTn id="26" presetID="18" presetClass="entr" presetSubtype="6" fill="hold" grpId="0" nodeType="after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strips(downRight)">
                                      <p:cBhvr>
                                        <p:cTn id="2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rot="21309858">
            <a:off x="1428728" y="357166"/>
            <a:ext cx="5070619" cy="923330"/>
          </a:xfrm>
          <a:prstGeom prst="rect">
            <a:avLst/>
          </a:prstGeom>
          <a:noFill/>
          <a:scene3d>
            <a:camera prst="obliqueTopLeft"/>
            <a:lightRig rig="threePt" dir="t"/>
          </a:scene3d>
        </p:spPr>
        <p:txBody>
          <a:bodyPr wrap="none" lIns="91440" tIns="45720" rIns="91440" bIns="45720">
            <a:spAutoFit/>
          </a:bodyPr>
          <a:lstStyle/>
          <a:p>
            <a:pPr algn="ctr"/>
            <a:r>
              <a:rPr lang="en-US" sz="54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Isaac Newton</a:t>
            </a:r>
            <a:endParaRPr lang="ru-RU"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5" name="TextBox 4"/>
          <p:cNvSpPr txBox="1"/>
          <p:nvPr/>
        </p:nvSpPr>
        <p:spPr>
          <a:xfrm rot="21084586">
            <a:off x="3428992" y="1428736"/>
            <a:ext cx="1785950" cy="677108"/>
          </a:xfrm>
          <a:prstGeom prst="rect">
            <a:avLst/>
          </a:prstGeom>
          <a:noFill/>
        </p:spPr>
        <p:txBody>
          <a:bodyPr wrap="square" rtlCol="0">
            <a:spAutoFit/>
          </a:bodyPr>
          <a:lstStyle/>
          <a:p>
            <a:r>
              <a:rPr lang="ru-RU" sz="2000" b="1" dirty="0" smtClean="0">
                <a:solidFill>
                  <a:srgbClr val="FF0000"/>
                </a:solidFill>
              </a:rPr>
              <a:t>(1642-1727)</a:t>
            </a:r>
            <a:r>
              <a:rPr lang="ru-RU" dirty="0" smtClean="0"/>
              <a:t>	</a:t>
            </a:r>
            <a:endParaRPr lang="ru-RU" dirty="0"/>
          </a:p>
        </p:txBody>
      </p:sp>
      <p:sp>
        <p:nvSpPr>
          <p:cNvPr id="7" name="TextBox 6"/>
          <p:cNvSpPr txBox="1"/>
          <p:nvPr/>
        </p:nvSpPr>
        <p:spPr>
          <a:xfrm>
            <a:off x="357158" y="2071678"/>
            <a:ext cx="8501122" cy="1815882"/>
          </a:xfrm>
          <a:prstGeom prst="rect">
            <a:avLst/>
          </a:prstGeom>
          <a:noFill/>
        </p:spPr>
        <p:txBody>
          <a:bodyPr wrap="square" rtlCol="0">
            <a:spAutoFit/>
          </a:bodyPr>
          <a:lstStyle/>
          <a:p>
            <a:r>
              <a:rPr lang="en-US" sz="1600" dirty="0" smtClean="0"/>
              <a:t>English physicist and mathematician who was born into a poor farming family. Luckily for humanity, Newton was not a good farmer, and was sent to Cambridge to study to become a preacher. At Cambridge, Newton studied mathematics, being especially strongly influenced by </a:t>
            </a:r>
            <a:r>
              <a:rPr lang="en-US" sz="1600" dirty="0" smtClean="0">
                <a:hlinkClick r:id="rId2"/>
              </a:rPr>
              <a:t>Euclid</a:t>
            </a:r>
            <a:r>
              <a:rPr lang="en-US" sz="1600" dirty="0" smtClean="0"/>
              <a:t>, although he was also influenced by </a:t>
            </a:r>
            <a:r>
              <a:rPr lang="en-US" sz="1600" dirty="0" err="1" smtClean="0"/>
              <a:t>Baconian</a:t>
            </a:r>
            <a:r>
              <a:rPr lang="en-US" sz="1600" dirty="0" smtClean="0"/>
              <a:t> and Cartesian philosophies. Newton was forced to leave Cambridge when it was closed because of the plague, and it was during this period that he made some of his most significant discoveries. With the reticence he was to show later in life, Newton did not, however, publish his results.</a:t>
            </a:r>
            <a:endParaRPr lang="ru-RU" sz="1600" dirty="0"/>
          </a:p>
        </p:txBody>
      </p:sp>
      <p:pic>
        <p:nvPicPr>
          <p:cNvPr id="2050" name="Picture 2" descr="C:\Users\1\Downloads\Newton.jpg"/>
          <p:cNvPicPr>
            <a:picLocks noChangeAspect="1" noChangeArrowheads="1"/>
          </p:cNvPicPr>
          <p:nvPr/>
        </p:nvPicPr>
        <p:blipFill>
          <a:blip r:embed="rId3"/>
          <a:srcRect/>
          <a:stretch>
            <a:fillRect/>
          </a:stretch>
        </p:blipFill>
        <p:spPr bwMode="auto">
          <a:xfrm>
            <a:off x="714348" y="4000504"/>
            <a:ext cx="2643206" cy="2437822"/>
          </a:xfrm>
          <a:prstGeom prst="rect">
            <a:avLst/>
          </a:prstGeom>
          <a:noFill/>
        </p:spPr>
      </p:pic>
      <p:pic>
        <p:nvPicPr>
          <p:cNvPr id="2051" name="Picture 3" descr="C:\Users\1\Downloads\KingsCollegeChapelWest.jpg"/>
          <p:cNvPicPr>
            <a:picLocks noChangeAspect="1" noChangeArrowheads="1"/>
          </p:cNvPicPr>
          <p:nvPr/>
        </p:nvPicPr>
        <p:blipFill>
          <a:blip r:embed="rId4"/>
          <a:srcRect/>
          <a:stretch>
            <a:fillRect/>
          </a:stretch>
        </p:blipFill>
        <p:spPr bwMode="auto">
          <a:xfrm>
            <a:off x="4643438" y="3929066"/>
            <a:ext cx="3227254" cy="242094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par>
                          <p:cTn id="8" fill="hold">
                            <p:stCondLst>
                              <p:cond delay="500"/>
                            </p:stCondLst>
                            <p:childTnLst>
                              <p:par>
                                <p:cTn id="9" presetID="23" presetClass="entr" presetSubtype="16"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357158" y="214290"/>
            <a:ext cx="8358246" cy="1754326"/>
          </a:xfrm>
          <a:prstGeom prst="rect">
            <a:avLst/>
          </a:prstGeom>
          <a:noFill/>
        </p:spPr>
        <p:txBody>
          <a:bodyPr wrap="squar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The inventor and his inventions </a:t>
            </a:r>
            <a:endParaRPr lang="ru-RU"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6" name="TextBox 5"/>
          <p:cNvSpPr txBox="1"/>
          <p:nvPr/>
        </p:nvSpPr>
        <p:spPr>
          <a:xfrm>
            <a:off x="500034" y="2071678"/>
            <a:ext cx="8215370" cy="1323439"/>
          </a:xfrm>
          <a:prstGeom prst="rect">
            <a:avLst/>
          </a:prstGeom>
          <a:noFill/>
        </p:spPr>
        <p:txBody>
          <a:bodyPr wrap="square" rtlCol="0">
            <a:spAutoFit/>
          </a:bodyPr>
          <a:lstStyle/>
          <a:p>
            <a:r>
              <a:rPr lang="en-US" sz="2000" dirty="0" smtClean="0"/>
              <a:t>In 1872-1873 the Russian engineer and inventor Alexander </a:t>
            </a:r>
            <a:r>
              <a:rPr lang="en-US" sz="2000" dirty="0" err="1" smtClean="0"/>
              <a:t>Lodygin</a:t>
            </a:r>
            <a:r>
              <a:rPr lang="en-US" sz="2000" dirty="0" smtClean="0"/>
              <a:t> made ​​the world's first lamp, which has withstood all tests. It burned only half an hour. When out of the glass bulb began to pump air, light bulbs have become more durable.</a:t>
            </a:r>
            <a:endParaRPr lang="ru-RU" sz="2000" dirty="0"/>
          </a:p>
        </p:txBody>
      </p:sp>
      <p:pic>
        <p:nvPicPr>
          <p:cNvPr id="3074" name="Picture 2" descr="C:\Users\1\Downloads\1655.jpg"/>
          <p:cNvPicPr>
            <a:picLocks noChangeAspect="1" noChangeArrowheads="1"/>
          </p:cNvPicPr>
          <p:nvPr/>
        </p:nvPicPr>
        <p:blipFill>
          <a:blip r:embed="rId2"/>
          <a:srcRect/>
          <a:stretch>
            <a:fillRect/>
          </a:stretch>
        </p:blipFill>
        <p:spPr bwMode="auto">
          <a:xfrm>
            <a:off x="714348" y="4136886"/>
            <a:ext cx="3000396" cy="2182106"/>
          </a:xfrm>
          <a:prstGeom prst="rect">
            <a:avLst/>
          </a:prstGeom>
          <a:noFill/>
        </p:spPr>
      </p:pic>
      <p:pic>
        <p:nvPicPr>
          <p:cNvPr id="3075" name="Picture 3" descr="C:\Users\1\Downloads\lon.jpg"/>
          <p:cNvPicPr>
            <a:picLocks noChangeAspect="1" noChangeArrowheads="1"/>
          </p:cNvPicPr>
          <p:nvPr/>
        </p:nvPicPr>
        <p:blipFill>
          <a:blip r:embed="rId3"/>
          <a:srcRect/>
          <a:stretch>
            <a:fillRect/>
          </a:stretch>
        </p:blipFill>
        <p:spPr bwMode="auto">
          <a:xfrm>
            <a:off x="5643570" y="3391296"/>
            <a:ext cx="2000263" cy="332511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childTnLst>
                          </p:cTn>
                        </p:par>
                        <p:par>
                          <p:cTn id="8" fill="hold">
                            <p:stCondLst>
                              <p:cond delay="500"/>
                            </p:stCondLst>
                            <p:childTnLst>
                              <p:par>
                                <p:cTn id="9" presetID="23" presetClass="entr" presetSubtype="16"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p:cTn id="11" dur="500" fill="hold"/>
                                        <p:tgtEl>
                                          <p:spTgt spid="6"/>
                                        </p:tgtEl>
                                        <p:attrNameLst>
                                          <p:attrName>ppt_w</p:attrName>
                                        </p:attrNameLst>
                                      </p:cBhvr>
                                      <p:tavLst>
                                        <p:tav tm="0">
                                          <p:val>
                                            <p:fltVal val="0"/>
                                          </p:val>
                                        </p:tav>
                                        <p:tav tm="100000">
                                          <p:val>
                                            <p:strVal val="#ppt_w"/>
                                          </p:val>
                                        </p:tav>
                                      </p:tavLst>
                                    </p:anim>
                                    <p:anim calcmode="lin" valueType="num">
                                      <p:cBhvr>
                                        <p:cTn id="12" dur="500" fill="hold"/>
                                        <p:tgtEl>
                                          <p:spTgt spid="6"/>
                                        </p:tgtEl>
                                        <p:attrNameLst>
                                          <p:attrName>ppt_h</p:attrName>
                                        </p:attrNameLst>
                                      </p:cBhvr>
                                      <p:tavLst>
                                        <p:tav tm="0">
                                          <p:val>
                                            <p:fltVal val="0"/>
                                          </p:val>
                                        </p:tav>
                                        <p:tav tm="100000">
                                          <p:val>
                                            <p:strVal val="#ppt_h"/>
                                          </p:val>
                                        </p:tav>
                                      </p:tavLst>
                                    </p:anim>
                                  </p:childTnLst>
                                </p:cTn>
                              </p:par>
                            </p:childTnLst>
                          </p:cTn>
                        </p:par>
                        <p:par>
                          <p:cTn id="13" fill="hold">
                            <p:stCondLst>
                              <p:cond delay="1000"/>
                            </p:stCondLst>
                            <p:childTnLst>
                              <p:par>
                                <p:cTn id="14" presetID="14" presetClass="entr" presetSubtype="10" fill="hold" nodeType="afterEffect">
                                  <p:stCondLst>
                                    <p:cond delay="0"/>
                                  </p:stCondLst>
                                  <p:childTnLst>
                                    <p:set>
                                      <p:cBhvr>
                                        <p:cTn id="15" dur="1" fill="hold">
                                          <p:stCondLst>
                                            <p:cond delay="0"/>
                                          </p:stCondLst>
                                        </p:cTn>
                                        <p:tgtEl>
                                          <p:spTgt spid="3074"/>
                                        </p:tgtEl>
                                        <p:attrNameLst>
                                          <p:attrName>style.visibility</p:attrName>
                                        </p:attrNameLst>
                                      </p:cBhvr>
                                      <p:to>
                                        <p:strVal val="visible"/>
                                      </p:to>
                                    </p:set>
                                    <p:animEffect transition="in" filter="randombar(horizontal)">
                                      <p:cBhvr>
                                        <p:cTn id="16" dur="500"/>
                                        <p:tgtEl>
                                          <p:spTgt spid="3074"/>
                                        </p:tgtEl>
                                      </p:cBhvr>
                                    </p:animEffect>
                                  </p:childTnLst>
                                </p:cTn>
                              </p:par>
                            </p:childTnLst>
                          </p:cTn>
                        </p:par>
                        <p:par>
                          <p:cTn id="17" fill="hold">
                            <p:stCondLst>
                              <p:cond delay="1500"/>
                            </p:stCondLst>
                            <p:childTnLst>
                              <p:par>
                                <p:cTn id="18" presetID="14" presetClass="entr" presetSubtype="10" fill="hold" nodeType="afterEffect">
                                  <p:stCondLst>
                                    <p:cond delay="0"/>
                                  </p:stCondLst>
                                  <p:childTnLst>
                                    <p:set>
                                      <p:cBhvr>
                                        <p:cTn id="19" dur="1" fill="hold">
                                          <p:stCondLst>
                                            <p:cond delay="0"/>
                                          </p:stCondLst>
                                        </p:cTn>
                                        <p:tgtEl>
                                          <p:spTgt spid="3075"/>
                                        </p:tgtEl>
                                        <p:attrNameLst>
                                          <p:attrName>style.visibility</p:attrName>
                                        </p:attrNameLst>
                                      </p:cBhvr>
                                      <p:to>
                                        <p:strVal val="visible"/>
                                      </p:to>
                                    </p:set>
                                    <p:animEffect transition="in" filter="randombar(horizontal)">
                                      <p:cBhvr>
                                        <p:cTn id="20" dur="500"/>
                                        <p:tgtEl>
                                          <p:spTgt spid="30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85720" y="3214686"/>
            <a:ext cx="7639080" cy="3259266"/>
          </a:xfrm>
        </p:spPr>
        <p:txBody>
          <a:bodyPr/>
          <a:lstStyle/>
          <a:p>
            <a:r>
              <a:rPr lang="en-US" i="1" dirty="0" smtClean="0"/>
              <a:t>Time machine</a:t>
            </a:r>
          </a:p>
          <a:p>
            <a:r>
              <a:rPr lang="en-US" i="1" dirty="0" smtClean="0"/>
              <a:t>Antigravity</a:t>
            </a:r>
          </a:p>
          <a:p>
            <a:r>
              <a:rPr lang="en-US" i="1" dirty="0" smtClean="0"/>
              <a:t>Hologram</a:t>
            </a:r>
          </a:p>
          <a:p>
            <a:r>
              <a:rPr lang="en-US" i="1" dirty="0" smtClean="0"/>
              <a:t>Food machines</a:t>
            </a:r>
          </a:p>
          <a:p>
            <a:r>
              <a:rPr lang="en-US" i="1" dirty="0" smtClean="0"/>
              <a:t>Laser weapons</a:t>
            </a:r>
          </a:p>
          <a:p>
            <a:r>
              <a:rPr lang="en-US" i="1" dirty="0" smtClean="0"/>
              <a:t>Flying machines</a:t>
            </a:r>
          </a:p>
        </p:txBody>
      </p:sp>
      <p:sp>
        <p:nvSpPr>
          <p:cNvPr id="6" name="TextBox 5"/>
          <p:cNvSpPr txBox="1"/>
          <p:nvPr/>
        </p:nvSpPr>
        <p:spPr>
          <a:xfrm>
            <a:off x="285720" y="1357298"/>
            <a:ext cx="8429684" cy="1908215"/>
          </a:xfrm>
          <a:prstGeom prst="rect">
            <a:avLst/>
          </a:prstGeom>
          <a:noFill/>
        </p:spPr>
        <p:txBody>
          <a:bodyPr wrap="square" rtlCol="0">
            <a:spAutoFit/>
          </a:bodyPr>
          <a:lstStyle/>
          <a:p>
            <a:r>
              <a:rPr lang="en-US" sz="2000" i="1" dirty="0" smtClean="0"/>
              <a:t>We live in a world of technology. Yesterday's future is rapidly becoming for us the past. Engineering and technology with incredible pace changes, and appears outdated. Now many of the ideas fiction is all around us, let's look at the invention of the future, which should have been, or may appear soon.</a:t>
            </a:r>
            <a:endParaRPr lang="ru-RU" sz="2000" i="1" dirty="0" smtClean="0"/>
          </a:p>
          <a:p>
            <a:endParaRPr lang="ru-RU" dirty="0"/>
          </a:p>
        </p:txBody>
      </p:sp>
      <p:sp>
        <p:nvSpPr>
          <p:cNvPr id="7" name="Прямоугольник 6"/>
          <p:cNvSpPr/>
          <p:nvPr/>
        </p:nvSpPr>
        <p:spPr>
          <a:xfrm>
            <a:off x="1643042" y="285728"/>
            <a:ext cx="6006773" cy="646331"/>
          </a:xfrm>
          <a:prstGeom prst="rect">
            <a:avLst/>
          </a:prstGeom>
          <a:noFill/>
        </p:spPr>
        <p:txBody>
          <a:bodyPr wrap="none" lIns="91440" tIns="45720" rIns="91440" bIns="45720">
            <a:spAutoFit/>
          </a:bodyPr>
          <a:lstStyle/>
          <a:p>
            <a:pPr algn="ctr"/>
            <a:r>
              <a:rPr lang="en-US" sz="36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The invention of the future</a:t>
            </a:r>
            <a:endParaRPr lang="ru-RU" sz="36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pic>
        <p:nvPicPr>
          <p:cNvPr id="1026" name="Picture 2" descr="C:\Users\1\Downloads\images.jpg"/>
          <p:cNvPicPr>
            <a:picLocks noChangeAspect="1" noChangeArrowheads="1"/>
          </p:cNvPicPr>
          <p:nvPr/>
        </p:nvPicPr>
        <p:blipFill>
          <a:blip r:embed="rId2"/>
          <a:srcRect/>
          <a:stretch>
            <a:fillRect/>
          </a:stretch>
        </p:blipFill>
        <p:spPr bwMode="auto">
          <a:xfrm>
            <a:off x="6286512" y="3000372"/>
            <a:ext cx="2025939" cy="1452560"/>
          </a:xfrm>
          <a:prstGeom prst="rect">
            <a:avLst/>
          </a:prstGeom>
          <a:noFill/>
        </p:spPr>
      </p:pic>
      <p:pic>
        <p:nvPicPr>
          <p:cNvPr id="1027" name="Picture 3" descr="C:\Users\1\Downloads\загруженное.jpg"/>
          <p:cNvPicPr>
            <a:picLocks noChangeAspect="1" noChangeArrowheads="1"/>
          </p:cNvPicPr>
          <p:nvPr/>
        </p:nvPicPr>
        <p:blipFill>
          <a:blip r:embed="rId3"/>
          <a:srcRect/>
          <a:stretch>
            <a:fillRect/>
          </a:stretch>
        </p:blipFill>
        <p:spPr bwMode="auto">
          <a:xfrm>
            <a:off x="3500430" y="3857628"/>
            <a:ext cx="1928826" cy="1457834"/>
          </a:xfrm>
          <a:prstGeom prst="rect">
            <a:avLst/>
          </a:prstGeom>
          <a:noFill/>
        </p:spPr>
      </p:pic>
      <p:pic>
        <p:nvPicPr>
          <p:cNvPr id="1028" name="Picture 4" descr="C:\Users\1\Downloads\загруженное (1).jpg"/>
          <p:cNvPicPr>
            <a:picLocks noChangeAspect="1" noChangeArrowheads="1"/>
          </p:cNvPicPr>
          <p:nvPr/>
        </p:nvPicPr>
        <p:blipFill>
          <a:blip r:embed="rId4"/>
          <a:srcRect/>
          <a:stretch>
            <a:fillRect/>
          </a:stretch>
        </p:blipFill>
        <p:spPr bwMode="auto">
          <a:xfrm>
            <a:off x="5715008" y="5286388"/>
            <a:ext cx="2286016" cy="1280169"/>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childTnLst>
                          </p:cTn>
                        </p:par>
                        <p:par>
                          <p:cTn id="8" fill="hold">
                            <p:stCondLst>
                              <p:cond delay="500"/>
                            </p:stCondLst>
                            <p:childTnLst>
                              <p:par>
                                <p:cTn id="9" presetID="23" presetClass="entr" presetSubtype="16"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p:cTn id="11" dur="500" fill="hold"/>
                                        <p:tgtEl>
                                          <p:spTgt spid="6"/>
                                        </p:tgtEl>
                                        <p:attrNameLst>
                                          <p:attrName>ppt_w</p:attrName>
                                        </p:attrNameLst>
                                      </p:cBhvr>
                                      <p:tavLst>
                                        <p:tav tm="0">
                                          <p:val>
                                            <p:fltVal val="0"/>
                                          </p:val>
                                        </p:tav>
                                        <p:tav tm="100000">
                                          <p:val>
                                            <p:strVal val="#ppt_w"/>
                                          </p:val>
                                        </p:tav>
                                      </p:tavLst>
                                    </p:anim>
                                    <p:anim calcmode="lin" valueType="num">
                                      <p:cBhvr>
                                        <p:cTn id="12" dur="500" fill="hold"/>
                                        <p:tgtEl>
                                          <p:spTgt spid="6"/>
                                        </p:tgtEl>
                                        <p:attrNameLst>
                                          <p:attrName>ppt_h</p:attrName>
                                        </p:attrNameLst>
                                      </p:cBhvr>
                                      <p:tavLst>
                                        <p:tav tm="0">
                                          <p:val>
                                            <p:fltVal val="0"/>
                                          </p:val>
                                        </p:tav>
                                        <p:tav tm="100000">
                                          <p:val>
                                            <p:strVal val="#ppt_h"/>
                                          </p:val>
                                        </p:tav>
                                      </p:tavLst>
                                    </p:anim>
                                  </p:childTnLst>
                                </p:cTn>
                              </p:par>
                            </p:childTnLst>
                          </p:cTn>
                        </p:par>
                        <p:par>
                          <p:cTn id="13" fill="hold">
                            <p:stCondLst>
                              <p:cond delay="1000"/>
                            </p:stCondLst>
                            <p:childTnLst>
                              <p:par>
                                <p:cTn id="14" presetID="12" presetClass="entr" presetSubtype="4" fill="hold" grpId="0" nodeType="after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slide(fromBottom)">
                                      <p:cBhvr>
                                        <p:cTn id="16" dur="500"/>
                                        <p:tgtEl>
                                          <p:spTgt spid="3">
                                            <p:txEl>
                                              <p:pRg st="0" end="0"/>
                                            </p:txEl>
                                          </p:spTgt>
                                        </p:tgtEl>
                                      </p:cBhvr>
                                    </p:animEffect>
                                  </p:childTnLst>
                                </p:cTn>
                              </p:par>
                            </p:childTnLst>
                          </p:cTn>
                        </p:par>
                        <p:par>
                          <p:cTn id="17" fill="hold">
                            <p:stCondLst>
                              <p:cond delay="1500"/>
                            </p:stCondLst>
                            <p:childTnLst>
                              <p:par>
                                <p:cTn id="18" presetID="12" presetClass="entr" presetSubtype="4" fill="hold" grpId="0" nodeType="after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slide(fromBottom)">
                                      <p:cBhvr>
                                        <p:cTn id="20" dur="500"/>
                                        <p:tgtEl>
                                          <p:spTgt spid="3">
                                            <p:txEl>
                                              <p:pRg st="1" end="1"/>
                                            </p:txEl>
                                          </p:spTgt>
                                        </p:tgtEl>
                                      </p:cBhvr>
                                    </p:animEffect>
                                  </p:childTnLst>
                                </p:cTn>
                              </p:par>
                            </p:childTnLst>
                          </p:cTn>
                        </p:par>
                        <p:par>
                          <p:cTn id="21" fill="hold">
                            <p:stCondLst>
                              <p:cond delay="2000"/>
                            </p:stCondLst>
                            <p:childTnLst>
                              <p:par>
                                <p:cTn id="22" presetID="12" presetClass="entr" presetSubtype="4" fill="hold" grpId="0" nodeType="after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slide(fromBottom)">
                                      <p:cBhvr>
                                        <p:cTn id="24" dur="500"/>
                                        <p:tgtEl>
                                          <p:spTgt spid="3">
                                            <p:txEl>
                                              <p:pRg st="2" end="2"/>
                                            </p:txEl>
                                          </p:spTgt>
                                        </p:tgtEl>
                                      </p:cBhvr>
                                    </p:animEffect>
                                  </p:childTnLst>
                                </p:cTn>
                              </p:par>
                            </p:childTnLst>
                          </p:cTn>
                        </p:par>
                        <p:par>
                          <p:cTn id="25" fill="hold">
                            <p:stCondLst>
                              <p:cond delay="2500"/>
                            </p:stCondLst>
                            <p:childTnLst>
                              <p:par>
                                <p:cTn id="26" presetID="12" presetClass="entr" presetSubtype="4" fill="hold" grpId="0" nodeType="after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slide(fromBottom)">
                                      <p:cBhvr>
                                        <p:cTn id="28" dur="500"/>
                                        <p:tgtEl>
                                          <p:spTgt spid="3">
                                            <p:txEl>
                                              <p:pRg st="3" end="3"/>
                                            </p:txEl>
                                          </p:spTgt>
                                        </p:tgtEl>
                                      </p:cBhvr>
                                    </p:animEffect>
                                  </p:childTnLst>
                                </p:cTn>
                              </p:par>
                            </p:childTnLst>
                          </p:cTn>
                        </p:par>
                        <p:par>
                          <p:cTn id="29" fill="hold">
                            <p:stCondLst>
                              <p:cond delay="3000"/>
                            </p:stCondLst>
                            <p:childTnLst>
                              <p:par>
                                <p:cTn id="30" presetID="12" presetClass="entr" presetSubtype="4" fill="hold" grpId="0" nodeType="after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slide(fromBottom)">
                                      <p:cBhvr>
                                        <p:cTn id="32" dur="500"/>
                                        <p:tgtEl>
                                          <p:spTgt spid="3">
                                            <p:txEl>
                                              <p:pRg st="4" end="4"/>
                                            </p:txEl>
                                          </p:spTgt>
                                        </p:tgtEl>
                                      </p:cBhvr>
                                    </p:animEffect>
                                  </p:childTnLst>
                                </p:cTn>
                              </p:par>
                            </p:childTnLst>
                          </p:cTn>
                        </p:par>
                        <p:par>
                          <p:cTn id="33" fill="hold">
                            <p:stCondLst>
                              <p:cond delay="3500"/>
                            </p:stCondLst>
                            <p:childTnLst>
                              <p:par>
                                <p:cTn id="34" presetID="12" presetClass="entr" presetSubtype="4" fill="hold" grpId="0" nodeType="after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slide(fromBottom)">
                                      <p:cBhvr>
                                        <p:cTn id="36" dur="500"/>
                                        <p:tgtEl>
                                          <p:spTgt spid="3">
                                            <p:txEl>
                                              <p:pRg st="5" end="5"/>
                                            </p:txEl>
                                          </p:spTgt>
                                        </p:tgtEl>
                                      </p:cBhvr>
                                    </p:animEffect>
                                  </p:childTnLst>
                                </p:cTn>
                              </p:par>
                            </p:childTnLst>
                          </p:cTn>
                        </p:par>
                        <p:par>
                          <p:cTn id="37" fill="hold">
                            <p:stCondLst>
                              <p:cond delay="4000"/>
                            </p:stCondLst>
                            <p:childTnLst>
                              <p:par>
                                <p:cTn id="38" presetID="14" presetClass="entr" presetSubtype="10" fill="hold" nodeType="afterEffect">
                                  <p:stCondLst>
                                    <p:cond delay="0"/>
                                  </p:stCondLst>
                                  <p:childTnLst>
                                    <p:set>
                                      <p:cBhvr>
                                        <p:cTn id="39" dur="1" fill="hold">
                                          <p:stCondLst>
                                            <p:cond delay="0"/>
                                          </p:stCondLst>
                                        </p:cTn>
                                        <p:tgtEl>
                                          <p:spTgt spid="1027"/>
                                        </p:tgtEl>
                                        <p:attrNameLst>
                                          <p:attrName>style.visibility</p:attrName>
                                        </p:attrNameLst>
                                      </p:cBhvr>
                                      <p:to>
                                        <p:strVal val="visible"/>
                                      </p:to>
                                    </p:set>
                                    <p:animEffect transition="in" filter="randombar(horizontal)">
                                      <p:cBhvr>
                                        <p:cTn id="40" dur="500"/>
                                        <p:tgtEl>
                                          <p:spTgt spid="1027"/>
                                        </p:tgtEl>
                                      </p:cBhvr>
                                    </p:animEffect>
                                  </p:childTnLst>
                                </p:cTn>
                              </p:par>
                            </p:childTnLst>
                          </p:cTn>
                        </p:par>
                        <p:par>
                          <p:cTn id="41" fill="hold">
                            <p:stCondLst>
                              <p:cond delay="4500"/>
                            </p:stCondLst>
                            <p:childTnLst>
                              <p:par>
                                <p:cTn id="42" presetID="14" presetClass="entr" presetSubtype="10" fill="hold" nodeType="afterEffect">
                                  <p:stCondLst>
                                    <p:cond delay="0"/>
                                  </p:stCondLst>
                                  <p:childTnLst>
                                    <p:set>
                                      <p:cBhvr>
                                        <p:cTn id="43" dur="1" fill="hold">
                                          <p:stCondLst>
                                            <p:cond delay="0"/>
                                          </p:stCondLst>
                                        </p:cTn>
                                        <p:tgtEl>
                                          <p:spTgt spid="1026"/>
                                        </p:tgtEl>
                                        <p:attrNameLst>
                                          <p:attrName>style.visibility</p:attrName>
                                        </p:attrNameLst>
                                      </p:cBhvr>
                                      <p:to>
                                        <p:strVal val="visible"/>
                                      </p:to>
                                    </p:set>
                                    <p:animEffect transition="in" filter="randombar(horizontal)">
                                      <p:cBhvr>
                                        <p:cTn id="44" dur="500"/>
                                        <p:tgtEl>
                                          <p:spTgt spid="1026"/>
                                        </p:tgtEl>
                                      </p:cBhvr>
                                    </p:animEffect>
                                  </p:childTnLst>
                                </p:cTn>
                              </p:par>
                            </p:childTnLst>
                          </p:cTn>
                        </p:par>
                        <p:par>
                          <p:cTn id="45" fill="hold">
                            <p:stCondLst>
                              <p:cond delay="5000"/>
                            </p:stCondLst>
                            <p:childTnLst>
                              <p:par>
                                <p:cTn id="46" presetID="14" presetClass="entr" presetSubtype="10" fill="hold" nodeType="afterEffect">
                                  <p:stCondLst>
                                    <p:cond delay="0"/>
                                  </p:stCondLst>
                                  <p:childTnLst>
                                    <p:set>
                                      <p:cBhvr>
                                        <p:cTn id="47" dur="1" fill="hold">
                                          <p:stCondLst>
                                            <p:cond delay="0"/>
                                          </p:stCondLst>
                                        </p:cTn>
                                        <p:tgtEl>
                                          <p:spTgt spid="1028"/>
                                        </p:tgtEl>
                                        <p:attrNameLst>
                                          <p:attrName>style.visibility</p:attrName>
                                        </p:attrNameLst>
                                      </p:cBhvr>
                                      <p:to>
                                        <p:strVal val="visible"/>
                                      </p:to>
                                    </p:set>
                                    <p:animEffect transition="in" filter="randombar(horizontal)">
                                      <p:cBhvr>
                                        <p:cTn id="48" dur="5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14282" y="1714488"/>
            <a:ext cx="8501122" cy="2357454"/>
          </a:xfrm>
        </p:spPr>
        <p:txBody>
          <a:bodyPr>
            <a:normAutofit/>
          </a:bodyPr>
          <a:lstStyle/>
          <a:p>
            <a:r>
              <a:rPr lang="en-US" sz="2000" dirty="0" smtClean="0">
                <a:latin typeface="Times New Roman" pitchFamily="18" charset="0"/>
                <a:cs typeface="Times New Roman" pitchFamily="18" charset="0"/>
              </a:rPr>
              <a:t>A computer is an unusual virtual world in which you can leave your head, spend their leisure time. Using a computer, we can find all the information that we </a:t>
            </a:r>
            <a:r>
              <a:rPr lang="en-US" sz="2000" dirty="0" smtClean="0">
                <a:latin typeface="Times New Roman" pitchFamily="18" charset="0"/>
                <a:cs typeface="Times New Roman" pitchFamily="18" charset="0"/>
              </a:rPr>
              <a:t>need</a:t>
            </a:r>
            <a:r>
              <a:rPr lang="ru-RU"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In a microwave oven can heat up quickly prepared </a:t>
            </a:r>
            <a:r>
              <a:rPr lang="en-US" sz="2000" dirty="0" smtClean="0">
                <a:latin typeface="Times New Roman" pitchFamily="18" charset="0"/>
                <a:cs typeface="Times New Roman" pitchFamily="18" charset="0"/>
              </a:rPr>
              <a:t>dish</a:t>
            </a:r>
            <a:r>
              <a:rPr lang="ru-RU"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Television useful sports, music, history and science </a:t>
            </a:r>
            <a:r>
              <a:rPr lang="en-US" sz="2000" dirty="0" smtClean="0">
                <a:latin typeface="Times New Roman" pitchFamily="18" charset="0"/>
                <a:cs typeface="Times New Roman" pitchFamily="18" charset="0"/>
              </a:rPr>
              <a:t>channels</a:t>
            </a:r>
            <a:r>
              <a:rPr lang="ru-RU" sz="2000" dirty="0" smtClean="0">
                <a:latin typeface="Times New Roman" pitchFamily="18" charset="0"/>
                <a:cs typeface="Times New Roman" pitchFamily="18" charset="0"/>
              </a:rPr>
              <a:t>;</a:t>
            </a:r>
            <a:endParaRPr lang="ru-RU"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Refrigerator made ​​in order to ensure that products do not become </a:t>
            </a:r>
            <a:r>
              <a:rPr lang="en-US" sz="2000" dirty="0" smtClean="0">
                <a:latin typeface="Times New Roman" pitchFamily="18" charset="0"/>
                <a:cs typeface="Times New Roman" pitchFamily="18" charset="0"/>
              </a:rPr>
              <a:t>foul</a:t>
            </a:r>
            <a:r>
              <a:rPr lang="ru-RU" sz="2000" dirty="0" smtClean="0">
                <a:latin typeface="Times New Roman" pitchFamily="18" charset="0"/>
                <a:cs typeface="Times New Roman" pitchFamily="18" charset="0"/>
              </a:rPr>
              <a:t>.</a:t>
            </a:r>
            <a:endParaRPr lang="ru-RU" sz="2000" dirty="0" smtClean="0">
              <a:latin typeface="Times New Roman" pitchFamily="18" charset="0"/>
              <a:cs typeface="Times New Roman" pitchFamily="18" charset="0"/>
            </a:endParaRPr>
          </a:p>
          <a:p>
            <a:endParaRPr lang="ru-RU" dirty="0" smtClean="0"/>
          </a:p>
          <a:p>
            <a:endParaRPr lang="ru-RU" dirty="0" smtClean="0"/>
          </a:p>
          <a:p>
            <a:endParaRPr lang="ru-RU" dirty="0"/>
          </a:p>
        </p:txBody>
      </p:sp>
      <p:pic>
        <p:nvPicPr>
          <p:cNvPr id="4" name="Picture 5" descr="C:\Users\1\Downloads\images (4).jpg"/>
          <p:cNvPicPr>
            <a:picLocks noChangeAspect="1" noChangeArrowheads="1"/>
          </p:cNvPicPr>
          <p:nvPr/>
        </p:nvPicPr>
        <p:blipFill>
          <a:blip r:embed="rId2"/>
          <a:srcRect/>
          <a:stretch>
            <a:fillRect/>
          </a:stretch>
        </p:blipFill>
        <p:spPr bwMode="auto">
          <a:xfrm>
            <a:off x="285720" y="4286256"/>
            <a:ext cx="2071702" cy="1551777"/>
          </a:xfrm>
          <a:prstGeom prst="rect">
            <a:avLst/>
          </a:prstGeom>
          <a:noFill/>
        </p:spPr>
      </p:pic>
      <p:pic>
        <p:nvPicPr>
          <p:cNvPr id="5" name="Picture 3" descr="C:\Users\1\Downloads\images (2).jpg"/>
          <p:cNvPicPr>
            <a:picLocks noChangeAspect="1" noChangeArrowheads="1"/>
          </p:cNvPicPr>
          <p:nvPr/>
        </p:nvPicPr>
        <p:blipFill>
          <a:blip r:embed="rId3"/>
          <a:srcRect/>
          <a:stretch>
            <a:fillRect/>
          </a:stretch>
        </p:blipFill>
        <p:spPr bwMode="auto">
          <a:xfrm>
            <a:off x="2357422" y="5214950"/>
            <a:ext cx="2071702" cy="1409062"/>
          </a:xfrm>
          <a:prstGeom prst="rect">
            <a:avLst/>
          </a:prstGeom>
          <a:noFill/>
        </p:spPr>
      </p:pic>
      <p:pic>
        <p:nvPicPr>
          <p:cNvPr id="6" name="Picture 4" descr="C:\Users\1\Downloads\images (3).jpg"/>
          <p:cNvPicPr>
            <a:picLocks noChangeAspect="1" noChangeArrowheads="1"/>
          </p:cNvPicPr>
          <p:nvPr/>
        </p:nvPicPr>
        <p:blipFill>
          <a:blip r:embed="rId4"/>
          <a:srcRect/>
          <a:stretch>
            <a:fillRect/>
          </a:stretch>
        </p:blipFill>
        <p:spPr bwMode="auto">
          <a:xfrm>
            <a:off x="4929190" y="4214818"/>
            <a:ext cx="1143008" cy="2066996"/>
          </a:xfrm>
          <a:prstGeom prst="rect">
            <a:avLst/>
          </a:prstGeom>
          <a:noFill/>
        </p:spPr>
      </p:pic>
      <p:pic>
        <p:nvPicPr>
          <p:cNvPr id="7" name="Picture 2" descr="C:\Users\1\Downloads\images (1).jpg"/>
          <p:cNvPicPr>
            <a:picLocks noChangeAspect="1" noChangeArrowheads="1"/>
          </p:cNvPicPr>
          <p:nvPr/>
        </p:nvPicPr>
        <p:blipFill>
          <a:blip r:embed="rId5"/>
          <a:srcRect/>
          <a:stretch>
            <a:fillRect/>
          </a:stretch>
        </p:blipFill>
        <p:spPr bwMode="auto">
          <a:xfrm>
            <a:off x="6643702" y="5000636"/>
            <a:ext cx="2060371" cy="1371084"/>
          </a:xfrm>
          <a:prstGeom prst="rect">
            <a:avLst/>
          </a:prstGeom>
          <a:noFill/>
        </p:spPr>
      </p:pic>
      <p:sp>
        <p:nvSpPr>
          <p:cNvPr id="9" name="Прямоугольник 8"/>
          <p:cNvSpPr/>
          <p:nvPr/>
        </p:nvSpPr>
        <p:spPr>
          <a:xfrm>
            <a:off x="285720" y="285728"/>
            <a:ext cx="8358246" cy="1077218"/>
          </a:xfrm>
          <a:prstGeom prst="rect">
            <a:avLst/>
          </a:prstGeom>
          <a:noFill/>
        </p:spPr>
        <p:txBody>
          <a:bodyPr wrap="square" lIns="91440" tIns="45720" rIns="91440" bIns="45720">
            <a:spAutoFit/>
          </a:bodyPr>
          <a:lstStyle/>
          <a:p>
            <a:pPr algn="ctr"/>
            <a:r>
              <a:rPr lang="en-US" sz="32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Modern technology of our homes. How do they help us</a:t>
            </a:r>
            <a:r>
              <a:rPr lang="uk-UA" sz="32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a:t>
            </a:r>
            <a:endParaRPr lang="ru-RU" sz="32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par>
                          <p:cTn id="8" fill="hold">
                            <p:stCondLst>
                              <p:cond delay="500"/>
                            </p:stCondLst>
                            <p:childTnLst>
                              <p:par>
                                <p:cTn id="9" presetID="18" presetClass="entr" presetSubtype="6"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strips(downRight)">
                                      <p:cBhvr>
                                        <p:cTn id="11" dur="500"/>
                                        <p:tgtEl>
                                          <p:spTgt spid="3">
                                            <p:txEl>
                                              <p:pRg st="0" end="0"/>
                                            </p:txEl>
                                          </p:spTgt>
                                        </p:tgtEl>
                                      </p:cBhvr>
                                    </p:animEffect>
                                  </p:childTnLst>
                                </p:cTn>
                              </p:par>
                            </p:childTnLst>
                          </p:cTn>
                        </p:par>
                        <p:par>
                          <p:cTn id="12" fill="hold">
                            <p:stCondLst>
                              <p:cond delay="1000"/>
                            </p:stCondLst>
                            <p:childTnLst>
                              <p:par>
                                <p:cTn id="13" presetID="18" presetClass="entr" presetSubtype="6"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strips(downRight)">
                                      <p:cBhvr>
                                        <p:cTn id="15" dur="500"/>
                                        <p:tgtEl>
                                          <p:spTgt spid="3">
                                            <p:txEl>
                                              <p:pRg st="1" end="1"/>
                                            </p:txEl>
                                          </p:spTgt>
                                        </p:tgtEl>
                                      </p:cBhvr>
                                    </p:animEffect>
                                  </p:childTnLst>
                                </p:cTn>
                              </p:par>
                            </p:childTnLst>
                          </p:cTn>
                        </p:par>
                        <p:par>
                          <p:cTn id="16" fill="hold">
                            <p:stCondLst>
                              <p:cond delay="1500"/>
                            </p:stCondLst>
                            <p:childTnLst>
                              <p:par>
                                <p:cTn id="17" presetID="18" presetClass="entr" presetSubtype="6"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strips(downRight)">
                                      <p:cBhvr>
                                        <p:cTn id="19" dur="500"/>
                                        <p:tgtEl>
                                          <p:spTgt spid="3">
                                            <p:txEl>
                                              <p:pRg st="2" end="2"/>
                                            </p:txEl>
                                          </p:spTgt>
                                        </p:tgtEl>
                                      </p:cBhvr>
                                    </p:animEffect>
                                  </p:childTnLst>
                                </p:cTn>
                              </p:par>
                            </p:childTnLst>
                          </p:cTn>
                        </p:par>
                        <p:par>
                          <p:cTn id="20" fill="hold">
                            <p:stCondLst>
                              <p:cond delay="2000"/>
                            </p:stCondLst>
                            <p:childTnLst>
                              <p:par>
                                <p:cTn id="21" presetID="18" presetClass="entr" presetSubtype="6"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strips(downRight)">
                                      <p:cBhvr>
                                        <p:cTn id="23" dur="500"/>
                                        <p:tgtEl>
                                          <p:spTgt spid="3">
                                            <p:txEl>
                                              <p:pRg st="3" end="3"/>
                                            </p:txEl>
                                          </p:spTgt>
                                        </p:tgtEl>
                                      </p:cBhvr>
                                    </p:animEffect>
                                  </p:childTnLst>
                                </p:cTn>
                              </p:par>
                            </p:childTnLst>
                          </p:cTn>
                        </p:par>
                        <p:par>
                          <p:cTn id="24" fill="hold">
                            <p:stCondLst>
                              <p:cond delay="2500"/>
                            </p:stCondLst>
                            <p:childTnLst>
                              <p:par>
                                <p:cTn id="25" presetID="14" presetClass="entr" presetSubtype="10" fill="hold" nodeType="after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randombar(horizontal)">
                                      <p:cBhvr>
                                        <p:cTn id="27" dur="500"/>
                                        <p:tgtEl>
                                          <p:spTgt spid="4"/>
                                        </p:tgtEl>
                                      </p:cBhvr>
                                    </p:animEffect>
                                  </p:childTnLst>
                                </p:cTn>
                              </p:par>
                            </p:childTnLst>
                          </p:cTn>
                        </p:par>
                        <p:par>
                          <p:cTn id="28" fill="hold">
                            <p:stCondLst>
                              <p:cond delay="3000"/>
                            </p:stCondLst>
                            <p:childTnLst>
                              <p:par>
                                <p:cTn id="29" presetID="14" presetClass="entr" presetSubtype="10" fill="hold" nodeType="after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randombar(horizontal)">
                                      <p:cBhvr>
                                        <p:cTn id="31" dur="500"/>
                                        <p:tgtEl>
                                          <p:spTgt spid="5"/>
                                        </p:tgtEl>
                                      </p:cBhvr>
                                    </p:animEffect>
                                  </p:childTnLst>
                                </p:cTn>
                              </p:par>
                            </p:childTnLst>
                          </p:cTn>
                        </p:par>
                        <p:par>
                          <p:cTn id="32" fill="hold">
                            <p:stCondLst>
                              <p:cond delay="3500"/>
                            </p:stCondLst>
                            <p:childTnLst>
                              <p:par>
                                <p:cTn id="33" presetID="14" presetClass="entr" presetSubtype="10" fill="hold" nodeType="after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randombar(horizontal)">
                                      <p:cBhvr>
                                        <p:cTn id="35" dur="500"/>
                                        <p:tgtEl>
                                          <p:spTgt spid="6"/>
                                        </p:tgtEl>
                                      </p:cBhvr>
                                    </p:animEffect>
                                  </p:childTnLst>
                                </p:cTn>
                              </p:par>
                            </p:childTnLst>
                          </p:cTn>
                        </p:par>
                        <p:par>
                          <p:cTn id="36" fill="hold">
                            <p:stCondLst>
                              <p:cond delay="4000"/>
                            </p:stCondLst>
                            <p:childTnLst>
                              <p:par>
                                <p:cTn id="37" presetID="14" presetClass="entr" presetSubtype="10" fill="hold" nodeType="after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randombar(horizontal)">
                                      <p:cBhvr>
                                        <p:cTn id="3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9"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277</TotalTime>
  <Words>295</Words>
  <PresentationFormat>Экран (4:3)</PresentationFormat>
  <Paragraphs>26</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Эркер</vt:lpstr>
      <vt:lpstr>Слайд 1</vt:lpstr>
      <vt:lpstr>Слайд 2</vt:lpstr>
      <vt:lpstr>Слайд 3</vt:lpstr>
      <vt:lpstr>Слайд 4</vt:lpstr>
      <vt:lpstr>Слайд 5</vt:lpstr>
      <vt:lpstr>Слайд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1</dc:creator>
  <cp:lastModifiedBy>1</cp:lastModifiedBy>
  <cp:revision>32</cp:revision>
  <dcterms:created xsi:type="dcterms:W3CDTF">2013-02-24T11:24:55Z</dcterms:created>
  <dcterms:modified xsi:type="dcterms:W3CDTF">2013-02-26T19:37:01Z</dcterms:modified>
</cp:coreProperties>
</file>